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6" r:id="rId3"/>
    <p:sldId id="257" r:id="rId4"/>
    <p:sldId id="277" r:id="rId5"/>
    <p:sldId id="262" r:id="rId6"/>
    <p:sldId id="278" r:id="rId7"/>
    <p:sldId id="258" r:id="rId8"/>
    <p:sldId id="266" r:id="rId9"/>
    <p:sldId id="279" r:id="rId10"/>
    <p:sldId id="260" r:id="rId11"/>
    <p:sldId id="304" r:id="rId12"/>
    <p:sldId id="273" r:id="rId13"/>
    <p:sldId id="274" r:id="rId14"/>
    <p:sldId id="270" r:id="rId15"/>
    <p:sldId id="271" r:id="rId16"/>
    <p:sldId id="275" r:id="rId17"/>
    <p:sldId id="303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B8DA5-C685-4518-8AC6-1ABCFC3A0A62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DA84A-8C70-49D1-9AA7-C411300E87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7B35-3A8C-4F21-9E72-66814E8DABDA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A9120-8F02-4609-BD6F-DC935B7926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O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nos</a:t>
            </a:r>
            <a:r>
              <a:rPr lang="en-US" dirty="0" smtClean="0">
                <a:solidFill>
                  <a:schemeClr val="bg1"/>
                </a:solidFill>
              </a:rPr>
              <a:t> Oceanos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7704856" cy="1752600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UNIVERSIDADE FEDERAL DO RIO GRANDE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PÓS GRADUAÇÃO EM OCEANOGRAFIA FÍSICA, QUÍMICA E GEOLÓGICA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DISCIPLINA DE OCEANOGRAFIA QUÍMICA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4" descr="f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64096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7" y="548680"/>
            <a:ext cx="10232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Concentrações de dióxido de carbono nos oceanos.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400" dirty="0" smtClean="0"/>
              <a:t>O CO2 atmosférico entra no oceano por intercambio gasoso, esse processo ocorre em função da velocidade do vento e da diferença entre as pressões parciais do gás entre a atmosfera e o oceano.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Concentrações atuais nos oceanos.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A solubilidade do CO2 na água do mar é muito maior que a de outros gases como o nitrogênio e o oxigênio.</a:t>
            </a:r>
          </a:p>
          <a:p>
            <a:pPr>
              <a:buNone/>
            </a:pPr>
            <a:r>
              <a:rPr lang="pt-BR" sz="2400" dirty="0" smtClean="0"/>
              <a:t>	Esta diferença ocorre em função de reações com o carbonato.</a:t>
            </a:r>
            <a:endParaRPr lang="en-US" sz="24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pt-BR" sz="2400" dirty="0" smtClean="0"/>
              <a:t>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Emissões</a:t>
            </a:r>
            <a:r>
              <a:rPr lang="en-US" sz="2400" dirty="0" smtClean="0"/>
              <a:t> de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pós</a:t>
            </a:r>
            <a:r>
              <a:rPr lang="en-US" sz="2400" dirty="0" smtClean="0"/>
              <a:t> </a:t>
            </a:r>
            <a:r>
              <a:rPr lang="en-US" sz="2400" dirty="0" err="1" smtClean="0"/>
              <a:t>revolução</a:t>
            </a:r>
            <a:r>
              <a:rPr lang="en-US" sz="2400" dirty="0" smtClean="0"/>
              <a:t> industrial </a:t>
            </a:r>
            <a:r>
              <a:rPr lang="en-US" sz="2400" dirty="0" err="1" smtClean="0"/>
              <a:t>aumentaram</a:t>
            </a:r>
            <a:r>
              <a:rPr lang="en-US" sz="2400" dirty="0" smtClean="0"/>
              <a:t> 40%.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O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pt-BR" sz="2400" dirty="0" smtClean="0"/>
              <a:t> e o pH dos oceanos.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A absorção de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pt-BR" sz="2400" dirty="0" smtClean="0"/>
              <a:t> pelos oceanos tem uma constante de equilíbrio muito grande que faz com que a maioria do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pt-BR" sz="2400" dirty="0" smtClean="0"/>
              <a:t> que entra no oceano se converta rapidamente em bicarbonato.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A partir da entrada de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pt-BR" sz="2400" dirty="0" smtClean="0"/>
              <a:t> nos oceanos.</a:t>
            </a:r>
          </a:p>
          <a:p>
            <a:pPr>
              <a:buNone/>
            </a:pPr>
            <a:r>
              <a:rPr lang="pt-BR" sz="2400" dirty="0" smtClean="0"/>
              <a:t>Ciclo químico do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pt-BR" sz="2400" dirty="0" smtClean="0"/>
              <a:t>.</a:t>
            </a:r>
          </a:p>
          <a:p>
            <a:pPr>
              <a:buNone/>
            </a:pPr>
            <a:endParaRPr lang="pt-BR" sz="2400" dirty="0"/>
          </a:p>
        </p:txBody>
      </p:sp>
      <p:pic>
        <p:nvPicPr>
          <p:cNvPr id="1026" name="BLOGGER_PHOTO_ID_5512327183781497698" descr="acidez_no_m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632848" cy="37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Constante de dissociação do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Existem transferências entre a interface oceano atmosfera através de processos químicos de difusão , que estabelecem um equilíbrio entre as camadas superficiais dos oceanos e as concentrações no ar acima da superfície.</a:t>
            </a:r>
            <a:endParaRPr lang="pt-BR" sz="2400" dirty="0"/>
          </a:p>
        </p:txBody>
      </p:sp>
      <p:pic>
        <p:nvPicPr>
          <p:cNvPr id="4" name="Imagem 3" descr="dissoluc c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797152"/>
            <a:ext cx="3353268" cy="7811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sz="8000" dirty="0" smtClean="0"/>
              <a:t>Teoria da Dissolução de Gases em Água</a:t>
            </a:r>
          </a:p>
          <a:p>
            <a:pPr>
              <a:buNone/>
            </a:pPr>
            <a:endParaRPr lang="pt-BR" sz="6000" b="1" i="1" dirty="0" smtClean="0"/>
          </a:p>
          <a:p>
            <a:pPr>
              <a:buNone/>
            </a:pPr>
            <a:endParaRPr lang="pt-BR" sz="6000" dirty="0" smtClean="0"/>
          </a:p>
          <a:p>
            <a:pPr>
              <a:buNone/>
            </a:pPr>
            <a:r>
              <a:rPr lang="pt-BR" sz="6000" dirty="0" smtClean="0"/>
              <a:t>A solubilidade de gases em água é descrita pela Lei de Henry segundo a qual ,em soluções ideais diluídas e a uma temperatura constante, a solubilidade de um gás em um líquido é proporcional à pressão parcial do gás em contato com o líquido. </a:t>
            </a:r>
          </a:p>
          <a:p>
            <a:pPr>
              <a:buNone/>
            </a:pPr>
            <a:endParaRPr lang="pt-BR" sz="6000" dirty="0" smtClean="0"/>
          </a:p>
          <a:p>
            <a:pPr>
              <a:buNone/>
            </a:pPr>
            <a:r>
              <a:rPr lang="pt-BR" sz="6000" dirty="0" smtClean="0"/>
              <a:t> A quantidade de CO2 que o oceano absorve depende da temperatura do mesmo e da concentração já presente. Temperaturas baixas da superfície do oceano potencializam uma maior absorção do CO2 atmosférico, enquanto temperaturas mais quentes podem causar a emissão de CO2.</a:t>
            </a:r>
          </a:p>
          <a:p>
            <a:pPr>
              <a:buNone/>
            </a:pPr>
            <a:endParaRPr lang="pt-BR" sz="6000" dirty="0" smtClean="0"/>
          </a:p>
          <a:p>
            <a:pPr>
              <a:buNone/>
            </a:pPr>
            <a:r>
              <a:rPr lang="pt-BR" sz="6000" dirty="0" smtClean="0"/>
              <a:t/>
            </a:r>
            <a:br>
              <a:rPr lang="pt-BR" sz="6000" dirty="0" smtClean="0"/>
            </a:br>
            <a:endParaRPr lang="pt-BR" sz="6000" dirty="0" smtClean="0"/>
          </a:p>
          <a:p>
            <a:pPr>
              <a:buNone/>
            </a:pPr>
            <a:endParaRPr lang="pt-BR" sz="6000" dirty="0" smtClean="0"/>
          </a:p>
          <a:p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pt-BR" dirty="0" smtClean="0"/>
              <a:t>Assim temos:</a:t>
            </a:r>
          </a:p>
          <a:p>
            <a:endParaRPr lang="pt-BR" dirty="0"/>
          </a:p>
        </p:txBody>
      </p:sp>
      <p:pic>
        <p:nvPicPr>
          <p:cNvPr id="4" name="Imagem 3" descr="hen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04456" cy="4392488"/>
          </a:xfrm>
          <a:prstGeom prst="rect">
            <a:avLst/>
          </a:prstGeom>
        </p:spPr>
      </p:pic>
      <p:pic>
        <p:nvPicPr>
          <p:cNvPr id="6" name="Imagem 5" descr="co2 hen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2486" y="2060848"/>
            <a:ext cx="4249712" cy="3960440"/>
          </a:xfrm>
          <a:prstGeom prst="rect">
            <a:avLst/>
          </a:prstGeom>
        </p:spPr>
      </p:pic>
      <p:pic>
        <p:nvPicPr>
          <p:cNvPr id="5" name="Imagem 4" descr="dissoluc c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6672"/>
            <a:ext cx="3353268" cy="78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[</a:t>
            </a:r>
            <a:r>
              <a:rPr lang="pt-BR" sz="2400" dirty="0" smtClean="0"/>
              <a:t>CO</a:t>
            </a:r>
            <a:r>
              <a:rPr lang="pt-BR" sz="2400" baseline="-25000" dirty="0" smtClean="0"/>
              <a:t>2(</a:t>
            </a:r>
            <a:r>
              <a:rPr lang="pt-BR" sz="2400" baseline="-25000" dirty="0" err="1" smtClean="0"/>
              <a:t>aq</a:t>
            </a:r>
            <a:r>
              <a:rPr lang="pt-BR" sz="2400" baseline="-25000" dirty="0" smtClean="0"/>
              <a:t>)</a:t>
            </a:r>
            <a:r>
              <a:rPr lang="pt-BR" sz="2400" dirty="0" smtClean="0"/>
              <a:t>] = K</a:t>
            </a:r>
            <a:r>
              <a:rPr lang="pt-BR" sz="2400" baseline="-25000" dirty="0" smtClean="0"/>
              <a:t>H</a:t>
            </a:r>
            <a:r>
              <a:rPr lang="pt-BR" sz="2400" dirty="0" smtClean="0"/>
              <a:t> x pCO</a:t>
            </a:r>
            <a:r>
              <a:rPr lang="pt-BR" sz="2400" baseline="-25000" dirty="0" smtClean="0"/>
              <a:t>2</a:t>
            </a: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K</a:t>
            </a:r>
            <a:r>
              <a:rPr lang="pt-BR" sz="2400" baseline="-25000" dirty="0" smtClean="0"/>
              <a:t>H</a:t>
            </a:r>
            <a:r>
              <a:rPr lang="pt-BR" sz="2400" dirty="0" smtClean="0"/>
              <a:t> (</a:t>
            </a:r>
            <a:r>
              <a:rPr lang="pt-BR" sz="2400" dirty="0" err="1" smtClean="0"/>
              <a:t>cte</a:t>
            </a:r>
            <a:r>
              <a:rPr lang="pt-BR" sz="2400" dirty="0" smtClean="0"/>
              <a:t>. de Henry) = 3,38 x 10</a:t>
            </a:r>
            <a:r>
              <a:rPr lang="pt-BR" sz="2400" baseline="30000" dirty="0" smtClean="0"/>
              <a:t>-2</a:t>
            </a:r>
            <a:r>
              <a:rPr lang="pt-BR" sz="2400" dirty="0" smtClean="0"/>
              <a:t> mol x L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 x </a:t>
            </a:r>
            <a:r>
              <a:rPr lang="pt-BR" sz="2400" dirty="0" err="1" smtClean="0"/>
              <a:t>atm</a:t>
            </a:r>
            <a:r>
              <a:rPr lang="pt-BR" sz="2400" baseline="30000" dirty="0" smtClean="0"/>
              <a:t>-1</a:t>
            </a:r>
            <a:r>
              <a:rPr lang="pt-BR" sz="2400" dirty="0" smtClean="0"/>
              <a:t> (25 °C) e pCO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 = pressão parcial de dióxido de carbono.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A rigor, no cálculo da solubilidade de um gás em água, deve ser subtraída, da pressão atmosférica total (</a:t>
            </a:r>
            <a:r>
              <a:rPr lang="pt-BR" sz="2400" dirty="0" err="1" smtClean="0"/>
              <a:t>Po</a:t>
            </a:r>
            <a:r>
              <a:rPr lang="pt-BR" sz="2400" dirty="0" smtClean="0"/>
              <a:t>), a pressão de vapor da água (0,0313 </a:t>
            </a:r>
            <a:r>
              <a:rPr lang="pt-BR" sz="2400" dirty="0" err="1" smtClean="0"/>
              <a:t>atm</a:t>
            </a:r>
            <a:r>
              <a:rPr lang="pt-BR" sz="2400" dirty="0" smtClean="0"/>
              <a:t> a 25 °C), portanto a pressão parcial de gás carbônico é dada pela fórmula:</a:t>
            </a:r>
          </a:p>
          <a:p>
            <a:pPr>
              <a:buNone/>
            </a:pPr>
            <a:r>
              <a:rPr lang="pt-BR" sz="2400" dirty="0" smtClean="0"/>
              <a:t>pCO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 = (</a:t>
            </a:r>
            <a:r>
              <a:rPr lang="pt-BR" sz="2400" dirty="0" err="1" smtClean="0"/>
              <a:t>Po</a:t>
            </a:r>
            <a:r>
              <a:rPr lang="pt-BR" sz="2400" dirty="0" smtClean="0"/>
              <a:t> - pH</a:t>
            </a:r>
            <a:r>
              <a:rPr lang="pt-BR" sz="2400" baseline="-25000" dirty="0" smtClean="0"/>
              <a:t>2</a:t>
            </a:r>
            <a:r>
              <a:rPr lang="pt-BR" sz="2400" dirty="0" smtClean="0"/>
              <a:t>O) x XCO</a:t>
            </a:r>
            <a:r>
              <a:rPr lang="pt-BR" sz="2400" baseline="-25000" dirty="0" smtClean="0"/>
              <a:t>2</a:t>
            </a:r>
            <a:endParaRPr lang="pt-BR" sz="24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sz="4100" dirty="0" smtClean="0"/>
              <a:t>Referências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sz="2400" dirty="0" err="1" smtClean="0"/>
              <a:t>Berner</a:t>
            </a:r>
            <a:r>
              <a:rPr lang="pt-BR" sz="2400" dirty="0" smtClean="0"/>
              <a:t> R. A. , </a:t>
            </a:r>
            <a:r>
              <a:rPr lang="pt-BR" sz="2400" dirty="0" err="1" smtClean="0"/>
              <a:t>Lasaga</a:t>
            </a:r>
            <a:r>
              <a:rPr lang="pt-BR" sz="2400" dirty="0" smtClean="0"/>
              <a:t> A. C. 1989. </a:t>
            </a:r>
            <a:r>
              <a:rPr lang="pt-BR" sz="2400" dirty="0" err="1" smtClean="0"/>
              <a:t>Modelling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Geochemical</a:t>
            </a:r>
            <a:r>
              <a:rPr lang="pt-BR" sz="2400" dirty="0" smtClean="0"/>
              <a:t> </a:t>
            </a:r>
            <a:r>
              <a:rPr lang="pt-BR" sz="2400" dirty="0" err="1" smtClean="0"/>
              <a:t>Carbon</a:t>
            </a:r>
            <a:r>
              <a:rPr lang="pt-BR" sz="2400" dirty="0" smtClean="0"/>
              <a:t> </a:t>
            </a:r>
            <a:r>
              <a:rPr lang="pt-BR" sz="2400" dirty="0" err="1" smtClean="0"/>
              <a:t>Cycle</a:t>
            </a:r>
            <a:r>
              <a:rPr lang="en-US" sz="2400" dirty="0" smtClean="0"/>
              <a:t>, Scientific American.</a:t>
            </a:r>
            <a:r>
              <a:rPr lang="pt-BR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Baumgarten, M. D. G. Z., de Barros Rocha, J. M., &amp; </a:t>
            </a:r>
            <a:r>
              <a:rPr lang="pt-BR" sz="2400" dirty="0" err="1" smtClean="0"/>
              <a:t>Niencheski</a:t>
            </a:r>
            <a:r>
              <a:rPr lang="pt-BR" sz="2400" dirty="0" smtClean="0"/>
              <a:t>, L. F. H. 1996. Manual de análises em oceanografia química. </a:t>
            </a:r>
            <a:r>
              <a:rPr lang="pt-BR" sz="2400" dirty="0" err="1" smtClean="0"/>
              <a:t>Furg</a:t>
            </a:r>
            <a:r>
              <a:rPr lang="pt-BR" sz="2400" dirty="0" smtClean="0"/>
              <a:t>.</a:t>
            </a:r>
          </a:p>
          <a:p>
            <a:pPr>
              <a:buNone/>
            </a:pPr>
            <a:endParaRPr lang="pt-BR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Chester R. Chemical oceanography. Eds. John Price Riley, and Geoffrey </a:t>
            </a:r>
            <a:r>
              <a:rPr lang="en-US" sz="2400" dirty="0" err="1" smtClean="0"/>
              <a:t>Skirrow</a:t>
            </a:r>
            <a:r>
              <a:rPr lang="en-US" sz="2400" dirty="0" smtClean="0"/>
              <a:t> 1975. Vol. 1. New York: Academic Press.</a:t>
            </a:r>
            <a:endParaRPr lang="pt-BR" sz="2400" dirty="0" smtClean="0"/>
          </a:p>
          <a:p>
            <a:pPr>
              <a:buFont typeface="Wingdings" pitchFamily="2" charset="2"/>
              <a:buChar char="v"/>
            </a:pPr>
            <a:endParaRPr lang="pt-BR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Eazzaz</a:t>
            </a:r>
            <a:r>
              <a:rPr lang="en-US" sz="2400" dirty="0" smtClean="0"/>
              <a:t> F. A. , </a:t>
            </a:r>
            <a:r>
              <a:rPr lang="en-US" sz="2400" dirty="0" err="1" smtClean="0"/>
              <a:t>Garbutt</a:t>
            </a:r>
            <a:r>
              <a:rPr lang="en-US" sz="2400" dirty="0" smtClean="0"/>
              <a:t>, K. ,</a:t>
            </a:r>
            <a:r>
              <a:rPr lang="en-US" sz="2400" dirty="0" err="1" smtClean="0"/>
              <a:t>WIilliams</a:t>
            </a:r>
            <a:r>
              <a:rPr lang="en-US" sz="2400" dirty="0" smtClean="0"/>
              <a:t> W. E. 1985. The effect of elevated atmospheric CO2 on plant communities, United States Department of Energy.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Liss</a:t>
            </a:r>
            <a:r>
              <a:rPr lang="en-US" sz="2400" dirty="0" smtClean="0"/>
              <a:t>, P. S ., and Slater P. G. 1974.  Flux of gases across the air-sea interface. 181-184.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Pilson</a:t>
            </a:r>
            <a:r>
              <a:rPr lang="en-US" sz="2400" dirty="0" smtClean="0"/>
              <a:t>, M. E. 2012. An Introduction to the Chemistry of the Sea. Cambridge University Press.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Pressão Parcial e Coeficiente de Saturação do CO</a:t>
            </a:r>
            <a:r>
              <a:rPr lang="pt-BR" baseline="-25000" dirty="0" smtClean="0"/>
              <a:t>2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643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Pressão Parcial </a:t>
            </a:r>
            <a:r>
              <a:rPr lang="pt-BR" dirty="0"/>
              <a:t>(</a:t>
            </a:r>
            <a:r>
              <a:rPr lang="pt-BR" dirty="0" err="1" smtClean="0"/>
              <a:t>P</a:t>
            </a:r>
            <a:r>
              <a:rPr lang="pt-BR" baseline="-25000" dirty="0" err="1" smtClean="0"/>
              <a:t>i</a:t>
            </a:r>
            <a:r>
              <a:rPr lang="pt-BR" baseline="-25000" dirty="0" smtClean="0"/>
              <a:t> </a:t>
            </a:r>
            <a:r>
              <a:rPr lang="pt-BR" dirty="0" smtClean="0"/>
              <a:t>):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→ a pressão que as moléculas do gás exercem na superfície de uma solução.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371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Estrutura do CO</a:t>
            </a:r>
            <a:r>
              <a:rPr lang="pt-BR" baseline="-25000" dirty="0" smtClean="0"/>
              <a:t>2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pic>
        <p:nvPicPr>
          <p:cNvPr id="4" name="Imagem 3" descr="geometria c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052736"/>
            <a:ext cx="2950468" cy="307195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6" y="4365104"/>
            <a:ext cx="87484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400" dirty="0" smtClean="0"/>
              <a:t>Estruturalmente o dióxido de carbono é constituído por moléculas de geometria linear e de caráter apolar. Por isso as atrações intermoleculares são muito fracas, tornando-o, nas condições ambientais, um gás.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gases exercem uma </a:t>
            </a:r>
            <a:r>
              <a:rPr lang="pt-BR" dirty="0" err="1" smtClean="0"/>
              <a:t>P</a:t>
            </a:r>
            <a:r>
              <a:rPr lang="pt-BR" baseline="-25000" dirty="0" err="1" smtClean="0"/>
              <a:t>i</a:t>
            </a:r>
            <a:r>
              <a:rPr lang="pt-BR" baseline="-25000" dirty="0" smtClean="0"/>
              <a:t> </a:t>
            </a:r>
            <a:r>
              <a:rPr lang="pt-BR" dirty="0" smtClean="0"/>
              <a:t> </a:t>
            </a:r>
            <a:r>
              <a:rPr lang="pt-BR" dirty="0"/>
              <a:t>que </a:t>
            </a:r>
            <a:r>
              <a:rPr lang="pt-BR" dirty="0" smtClean="0"/>
              <a:t>é independente </a:t>
            </a:r>
            <a:r>
              <a:rPr lang="pt-BR" dirty="0"/>
              <a:t>da pressão dos outros gases</a:t>
            </a:r>
            <a:r>
              <a:rPr lang="pt-BR" dirty="0" smtClean="0"/>
              <a:t>.</a:t>
            </a:r>
            <a:r>
              <a:rPr lang="pt-BR" dirty="0"/>
              <a:t> </a:t>
            </a:r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pressão total </a:t>
            </a:r>
            <a:r>
              <a:rPr lang="pt-BR" dirty="0" smtClean="0"/>
              <a:t>(</a:t>
            </a:r>
            <a:r>
              <a:rPr lang="pt-BR" dirty="0"/>
              <a:t>P</a:t>
            </a:r>
            <a:r>
              <a:rPr lang="pt-BR" baseline="-25000" dirty="0"/>
              <a:t> </a:t>
            </a:r>
            <a:r>
              <a:rPr lang="pt-BR" baseline="-25000" dirty="0" smtClean="0"/>
              <a:t>T</a:t>
            </a:r>
            <a:r>
              <a:rPr lang="pt-BR" dirty="0" smtClean="0"/>
              <a:t>):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P</a:t>
            </a:r>
            <a:r>
              <a:rPr lang="pt-BR" baseline="-25000" dirty="0" smtClean="0"/>
              <a:t> T</a:t>
            </a:r>
            <a:r>
              <a:rPr lang="pt-BR" dirty="0" smtClean="0"/>
              <a:t> </a:t>
            </a:r>
            <a:r>
              <a:rPr lang="pl-PL" dirty="0" smtClean="0"/>
              <a:t>= </a:t>
            </a:r>
            <a:r>
              <a:rPr lang="pl-PL" dirty="0"/>
              <a:t>ΣP</a:t>
            </a:r>
            <a:r>
              <a:rPr lang="pl-PL" baseline="-25000" dirty="0"/>
              <a:t>i</a:t>
            </a:r>
            <a:r>
              <a:rPr lang="pl-PL" dirty="0"/>
              <a:t>= P</a:t>
            </a:r>
            <a:r>
              <a:rPr lang="pl-PL" baseline="-25000" dirty="0"/>
              <a:t>N2</a:t>
            </a:r>
            <a:r>
              <a:rPr lang="pl-PL" dirty="0"/>
              <a:t> + P</a:t>
            </a:r>
            <a:r>
              <a:rPr lang="pl-PL" baseline="-25000" dirty="0"/>
              <a:t>O2</a:t>
            </a:r>
            <a:r>
              <a:rPr lang="pl-PL" dirty="0"/>
              <a:t> + P</a:t>
            </a:r>
            <a:r>
              <a:rPr lang="pl-PL" baseline="-25000" dirty="0"/>
              <a:t>H2O</a:t>
            </a:r>
            <a:r>
              <a:rPr lang="pl-PL" dirty="0"/>
              <a:t> + </a:t>
            </a:r>
            <a:r>
              <a:rPr lang="pl-PL" dirty="0" smtClean="0"/>
              <a:t>P</a:t>
            </a:r>
            <a:r>
              <a:rPr lang="pl-PL" baseline="-25000" dirty="0" smtClean="0"/>
              <a:t>ar</a:t>
            </a:r>
            <a:r>
              <a:rPr lang="pt-BR" dirty="0" smtClean="0"/>
              <a:t>  </a:t>
            </a:r>
            <a:r>
              <a:rPr lang="pl-PL" dirty="0" smtClean="0"/>
              <a:t>+ ......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428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No oceano as variações sazonais e geográficas da pressão de </a:t>
            </a:r>
            <a:r>
              <a:rPr lang="pt-BR" dirty="0"/>
              <a:t>CO</a:t>
            </a:r>
            <a:r>
              <a:rPr lang="pl-PL" baseline="-25000" dirty="0"/>
              <a:t>2</a:t>
            </a:r>
            <a:r>
              <a:rPr lang="pl-PL" dirty="0"/>
              <a:t> </a:t>
            </a:r>
            <a:r>
              <a:rPr lang="pt-BR" dirty="0" smtClean="0"/>
              <a:t>em águas superficiais            (PCO</a:t>
            </a:r>
            <a:r>
              <a:rPr lang="pl-PL" baseline="-25000" dirty="0" smtClean="0"/>
              <a:t>2</a:t>
            </a:r>
            <a:r>
              <a:rPr lang="pt-BR" dirty="0" err="1" smtClean="0"/>
              <a:t>sw</a:t>
            </a:r>
            <a:r>
              <a:rPr lang="pt-BR" dirty="0" smtClean="0"/>
              <a:t>) são sensivelmente maiores que as encontradas na atm.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Sendo que a magnitude e a direção do fluxo </a:t>
            </a:r>
            <a:r>
              <a:rPr lang="pt-BR" dirty="0" err="1" smtClean="0"/>
              <a:t>mar-ar</a:t>
            </a:r>
            <a:r>
              <a:rPr lang="pt-BR" dirty="0" smtClean="0"/>
              <a:t> de </a:t>
            </a:r>
            <a:r>
              <a:rPr lang="pt-BR" dirty="0"/>
              <a:t>CO</a:t>
            </a:r>
            <a:r>
              <a:rPr lang="pl-PL" baseline="-25000" dirty="0" smtClean="0"/>
              <a:t>2</a:t>
            </a:r>
            <a:r>
              <a:rPr lang="pt-BR" baseline="-25000" dirty="0" smtClean="0"/>
              <a:t> </a:t>
            </a:r>
            <a:r>
              <a:rPr lang="pt-BR" dirty="0" smtClean="0"/>
              <a:t>, são principalmente governadas pela </a:t>
            </a:r>
            <a:r>
              <a:rPr lang="pt-BR" dirty="0"/>
              <a:t>PCO</a:t>
            </a:r>
            <a:r>
              <a:rPr lang="pl-PL" baseline="-25000" dirty="0"/>
              <a:t>2</a:t>
            </a:r>
            <a:r>
              <a:rPr lang="pt-BR" dirty="0" err="1" smtClean="0"/>
              <a:t>sw</a:t>
            </a:r>
            <a:r>
              <a:rPr lang="pt-BR" dirty="0" smtClean="0"/>
              <a:t> (Takahashi </a:t>
            </a:r>
            <a:r>
              <a:rPr lang="pt-BR" i="1" dirty="0" smtClean="0"/>
              <a:t>et al</a:t>
            </a:r>
            <a:r>
              <a:rPr lang="pt-BR" dirty="0" smtClean="0"/>
              <a:t>., 2002).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6800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pt-BR" dirty="0" smtClean="0"/>
              <a:t> A PCO</a:t>
            </a:r>
            <a:r>
              <a:rPr lang="pl-PL" baseline="-25000" dirty="0"/>
              <a:t>2</a:t>
            </a:r>
            <a:r>
              <a:rPr lang="pt-BR" dirty="0" err="1" smtClean="0"/>
              <a:t>sw</a:t>
            </a:r>
            <a:r>
              <a:rPr lang="pt-BR" dirty="0" smtClean="0"/>
              <a:t> é resultante: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→ Atividade biológica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→ Mistura vertical e lateral de massas de águas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→ Variações físico-químicas:   S e 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766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pt-BR" dirty="0" smtClean="0"/>
              <a:t>Cada região apresenta características particulares quanto a </a:t>
            </a:r>
            <a:r>
              <a:rPr lang="pt-BR" dirty="0" err="1" smtClean="0"/>
              <a:t>P</a:t>
            </a:r>
            <a:r>
              <a:rPr lang="pt-BR" baseline="-25000" dirty="0" err="1" smtClean="0"/>
              <a:t>i</a:t>
            </a:r>
            <a:r>
              <a:rPr lang="pt-BR" baseline="-25000" dirty="0" smtClean="0"/>
              <a:t> </a:t>
            </a:r>
          </a:p>
          <a:p>
            <a:endParaRPr lang="pt-BR" baseline="-25000" dirty="0"/>
          </a:p>
          <a:p>
            <a:r>
              <a:rPr lang="pt-BR" dirty="0" smtClean="0"/>
              <a:t>Villela (2011), observou que a Ilha Ross na região Antártica  →  sumidouro de CO</a:t>
            </a:r>
            <a:r>
              <a:rPr lang="pt-BR" baseline="-25000" dirty="0" smtClean="0"/>
              <a:t>2, </a:t>
            </a:r>
            <a:r>
              <a:rPr lang="pt-BR" dirty="0" smtClean="0"/>
              <a:t>resultado da bomba biológica.</a:t>
            </a:r>
          </a:p>
          <a:p>
            <a:endParaRPr lang="pt-BR" dirty="0"/>
          </a:p>
          <a:p>
            <a:r>
              <a:rPr lang="pt-BR" dirty="0" smtClean="0"/>
              <a:t>Camargo </a:t>
            </a:r>
            <a:r>
              <a:rPr lang="pt-BR" i="1" dirty="0" smtClean="0"/>
              <a:t>et al</a:t>
            </a:r>
            <a:r>
              <a:rPr lang="pt-BR" dirty="0" smtClean="0"/>
              <a:t>. (2008), no </a:t>
            </a:r>
            <a:r>
              <a:rPr lang="pt-BR" dirty="0" err="1" smtClean="0"/>
              <a:t>Bransfield</a:t>
            </a:r>
            <a:r>
              <a:rPr lang="pt-BR" dirty="0" smtClean="0"/>
              <a:t> a situação era de emissão para a </a:t>
            </a:r>
            <a:r>
              <a:rPr lang="pt-BR" dirty="0" err="1" smtClean="0"/>
              <a:t>atm</a:t>
            </a:r>
            <a:r>
              <a:rPr lang="pt-BR" dirty="0" smtClean="0"/>
              <a:t>, resultante de processos físicos.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830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136904" cy="54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16216" y="6018282"/>
            <a:ext cx="206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Villela (2011)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803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pt-BR" dirty="0" smtClean="0"/>
              <a:t>Distribuição espacial da média anual da diferença entre a </a:t>
            </a:r>
            <a:r>
              <a:rPr lang="pt-BR" dirty="0"/>
              <a:t>PCO</a:t>
            </a:r>
            <a:r>
              <a:rPr lang="pl-PL" baseline="-25000" dirty="0"/>
              <a:t>2</a:t>
            </a:r>
            <a:r>
              <a:rPr lang="pt-BR" dirty="0" err="1" smtClean="0"/>
              <a:t>sw</a:t>
            </a:r>
            <a:r>
              <a:rPr lang="pt-BR" dirty="0" smtClean="0"/>
              <a:t> e a </a:t>
            </a:r>
            <a:r>
              <a:rPr lang="pt-BR" dirty="0"/>
              <a:t>PCO</a:t>
            </a:r>
            <a:r>
              <a:rPr lang="pl-PL" baseline="-25000" dirty="0" smtClean="0"/>
              <a:t>2</a:t>
            </a:r>
            <a:r>
              <a:rPr lang="pt-BR" dirty="0" smtClean="0"/>
              <a:t>ar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704855" cy="474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flipH="1">
            <a:off x="6660232" y="63036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Villela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38528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0762"/>
            <a:ext cx="6846932" cy="49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 flipH="1">
            <a:off x="6660232" y="63036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Villela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31335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A  diferença entre a PCO</a:t>
                </a:r>
                <a:r>
                  <a:rPr lang="pl-PL" baseline="-25000" dirty="0"/>
                  <a:t>2</a:t>
                </a:r>
                <a:r>
                  <a:rPr lang="pt-BR" dirty="0" err="1"/>
                  <a:t>sw</a:t>
                </a:r>
                <a:r>
                  <a:rPr lang="pt-BR" dirty="0"/>
                  <a:t> e a PCO</a:t>
                </a:r>
                <a:r>
                  <a:rPr lang="pl-PL" baseline="-25000" dirty="0"/>
                  <a:t>2</a:t>
                </a:r>
                <a:r>
                  <a:rPr lang="pt-BR" dirty="0"/>
                  <a:t>ar </a:t>
                </a:r>
                <a:r>
                  <a:rPr lang="pt-BR" dirty="0" smtClean="0"/>
                  <a:t>representa o potencial que governa a </a:t>
                </a:r>
                <a:r>
                  <a:rPr lang="pt-BR" dirty="0"/>
                  <a:t>transferência de CO</a:t>
                </a:r>
                <a:r>
                  <a:rPr lang="pl-PL" baseline="-25000" dirty="0"/>
                  <a:t>2</a:t>
                </a:r>
                <a:r>
                  <a:rPr lang="pt-BR" dirty="0" smtClean="0"/>
                  <a:t> nesta interface.</a:t>
                </a:r>
                <a:endParaRPr lang="pt-BR" baseline="-25000" dirty="0" smtClean="0"/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pt-BR" dirty="0"/>
                  <a:t>PCO</a:t>
                </a:r>
                <a:r>
                  <a:rPr lang="pl-PL" baseline="-25000" dirty="0"/>
                  <a:t>2</a:t>
                </a:r>
                <a:r>
                  <a:rPr lang="pt-BR" baseline="-25000" dirty="0"/>
                  <a:t> </a:t>
                </a:r>
                <a:r>
                  <a:rPr lang="pt-BR" baseline="-25000" dirty="0" smtClean="0"/>
                  <a:t> </a:t>
                </a:r>
                <a:r>
                  <a:rPr lang="pt-BR" dirty="0" smtClean="0">
                    <a:ea typeface="Cambria Math"/>
                  </a:rPr>
                  <a:t>é negativa: a superfície da água é potencialmente absorvedora de </a:t>
                </a:r>
                <a:r>
                  <a:rPr lang="pt-BR" dirty="0" smtClean="0"/>
                  <a:t>CO</a:t>
                </a:r>
                <a:r>
                  <a:rPr lang="pl-PL" baseline="-25000" dirty="0"/>
                  <a:t>2 </a:t>
                </a:r>
                <a:r>
                  <a:rPr lang="pt-BR" baseline="-25000" dirty="0" smtClean="0"/>
                  <a:t>                 </a:t>
                </a:r>
                <a:endParaRPr lang="pt-BR" baseline="-25000" dirty="0" smtClean="0"/>
              </a:p>
              <a:p>
                <a:pPr marL="0" indent="0">
                  <a:buNone/>
                </a:pPr>
                <a:r>
                  <a:rPr lang="pt-BR" baseline="-25000" dirty="0" smtClean="0"/>
                  <a:t> </a:t>
                </a:r>
                <a:r>
                  <a:rPr lang="pt-BR" dirty="0" smtClean="0"/>
                  <a:t>→ oceano subsaturado.</a:t>
                </a:r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pt-BR" dirty="0"/>
                  <a:t>PCO</a:t>
                </a:r>
                <a:r>
                  <a:rPr lang="pl-PL" baseline="-25000" dirty="0"/>
                  <a:t>2</a:t>
                </a:r>
                <a:r>
                  <a:rPr lang="pt-BR" baseline="-25000" dirty="0"/>
                  <a:t>  </a:t>
                </a:r>
                <a:r>
                  <a:rPr lang="pt-BR" dirty="0">
                    <a:ea typeface="Cambria Math"/>
                  </a:rPr>
                  <a:t>é</a:t>
                </a:r>
                <a:r>
                  <a:rPr lang="pt-BR" dirty="0" smtClean="0"/>
                  <a:t> positiva: a superfície atua como fonte de </a:t>
                </a:r>
                <a:r>
                  <a:rPr lang="pt-BR" dirty="0"/>
                  <a:t>CO</a:t>
                </a:r>
                <a:r>
                  <a:rPr lang="pl-PL" baseline="-25000" dirty="0"/>
                  <a:t>2 </a:t>
                </a:r>
                <a:r>
                  <a:rPr lang="pt-BR" baseline="-25000" dirty="0" smtClean="0"/>
                  <a:t> </a:t>
                </a:r>
                <a:r>
                  <a:rPr lang="pt-BR" dirty="0" smtClean="0"/>
                  <a:t>→ </a:t>
                </a:r>
                <a:r>
                  <a:rPr lang="pt-BR" dirty="0" smtClean="0"/>
                  <a:t>oceano supersaturado.</a:t>
                </a:r>
              </a:p>
              <a:p>
                <a:endParaRPr lang="pt-BR" baseline="-25000" dirty="0"/>
              </a:p>
              <a:p>
                <a:endParaRPr lang="pt-BR" baseline="-250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 cstate="print"/>
                <a:stretch>
                  <a:fillRect l="-1630" t="-2357" r="-28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955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Lei de Henry (1800):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→ relação entre a </a:t>
            </a:r>
            <a:r>
              <a:rPr lang="pt-BR" dirty="0" err="1" smtClean="0"/>
              <a:t>P</a:t>
            </a:r>
            <a:r>
              <a:rPr lang="pt-BR" baseline="-25000" dirty="0" err="1" smtClean="0"/>
              <a:t>i</a:t>
            </a:r>
            <a:r>
              <a:rPr lang="pt-BR" dirty="0" smtClean="0"/>
              <a:t> </a:t>
            </a:r>
            <a:r>
              <a:rPr lang="pt-BR" dirty="0"/>
              <a:t> </a:t>
            </a:r>
            <a:r>
              <a:rPr lang="pt-BR" dirty="0" smtClean="0"/>
              <a:t>de um gás na solução e sua concentração na mesma.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→ calcular a solubilidade dos gases no líquido. 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</a:t>
            </a:r>
            <a:r>
              <a:rPr lang="pt-BR" baseline="-25000" dirty="0" smtClean="0"/>
              <a:t>CO2</a:t>
            </a:r>
            <a:r>
              <a:rPr lang="pt-BR" dirty="0" smtClean="0"/>
              <a:t> = K</a:t>
            </a:r>
            <a:r>
              <a:rPr lang="pt-BR" baseline="-25000" dirty="0" smtClean="0"/>
              <a:t>H</a:t>
            </a:r>
            <a:r>
              <a:rPr lang="pt-BR" dirty="0" smtClean="0"/>
              <a:t>.[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r>
              <a:rPr lang="pt-BR" dirty="0"/>
              <a:t>]</a:t>
            </a:r>
            <a:r>
              <a:rPr lang="pt-BR" dirty="0" smtClean="0"/>
              <a:t>                             (1)</a:t>
            </a:r>
            <a:endParaRPr lang="pt-BR" b="1" dirty="0" smtClean="0"/>
          </a:p>
          <a:p>
            <a:pPr marL="0" indent="0" algn="ctr">
              <a:buNone/>
            </a:pPr>
            <a:endParaRPr lang="pt-BR" dirty="0" smtClean="0"/>
          </a:p>
          <a:p>
            <a:pPr algn="ctr"/>
            <a:endParaRPr lang="pt-BR" dirty="0" smtClean="0"/>
          </a:p>
          <a:p>
            <a:pPr marL="0" indent="0">
              <a:buNone/>
            </a:pPr>
            <a:r>
              <a:rPr lang="pt-BR" baseline="-25000" dirty="0" smtClean="0"/>
              <a:t>onde:</a:t>
            </a:r>
            <a:r>
              <a:rPr lang="pt-BR" dirty="0" smtClean="0"/>
              <a:t> </a:t>
            </a:r>
            <a:endParaRPr lang="pt-BR" baseline="-25000" dirty="0"/>
          </a:p>
          <a:p>
            <a:pPr marL="0" indent="0">
              <a:buNone/>
            </a:pPr>
            <a:r>
              <a:rPr lang="pt-BR" baseline="-25000" dirty="0" smtClean="0"/>
              <a:t>K → </a:t>
            </a:r>
            <a:r>
              <a:rPr lang="pt-BR" baseline="-25000" dirty="0" err="1" smtClean="0"/>
              <a:t>cte</a:t>
            </a:r>
            <a:r>
              <a:rPr lang="pt-BR" baseline="-25000" dirty="0" smtClean="0"/>
              <a:t> de Henry p/ um gás específico (função: S e T)</a:t>
            </a:r>
          </a:p>
          <a:p>
            <a:pPr marL="0" indent="0">
              <a:buNone/>
            </a:pPr>
            <a:r>
              <a:rPr lang="pt-BR" baseline="-25000" dirty="0" smtClean="0"/>
              <a:t>X → fração molar de um determinado gás dissolvido</a:t>
            </a:r>
          </a:p>
          <a:p>
            <a:pPr marL="0" indent="0">
              <a:buNone/>
            </a:pPr>
            <a:r>
              <a:rPr lang="pt-BR" baseline="-25000" dirty="0" smtClean="0"/>
              <a:t>P → pressão parcial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4280191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A  </a:t>
            </a:r>
            <a:r>
              <a:rPr lang="pt-BR" dirty="0" err="1" smtClean="0"/>
              <a:t>P</a:t>
            </a:r>
            <a:r>
              <a:rPr lang="pt-BR" baseline="-25000" dirty="0" err="1" smtClean="0"/>
              <a:t>i</a:t>
            </a:r>
            <a:r>
              <a:rPr lang="pt-BR" dirty="0" smtClean="0"/>
              <a:t> de um gás acima da água e sua concentração na fase dissolvida estão relacionadas através da </a:t>
            </a:r>
            <a:r>
              <a:rPr lang="pt-BR" dirty="0" err="1" smtClean="0"/>
              <a:t>cte</a:t>
            </a:r>
            <a:r>
              <a:rPr lang="pt-BR" dirty="0" smtClean="0"/>
              <a:t> de Henry.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Quanto </a:t>
            </a:r>
            <a:r>
              <a:rPr lang="pt-BR" dirty="0"/>
              <a:t>↑ a Pressão Parcial ↑ Solubilidade.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2077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biogeoqu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85000" cy="5143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83568" y="260648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dirty="0" smtClean="0"/>
              <a:t>Ciclo biogeoquímico do CO</a:t>
            </a:r>
            <a:r>
              <a:rPr lang="pt-BR" sz="3200" baseline="-25000" dirty="0" smtClean="0"/>
              <a:t>2</a:t>
            </a:r>
            <a:r>
              <a:rPr lang="pt-BR" sz="3200" dirty="0" smtClean="0"/>
              <a:t>. </a:t>
            </a: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Cálculo do fluxo de CO</a:t>
            </a:r>
            <a:r>
              <a:rPr lang="pt-BR" baseline="-25000" dirty="0" smtClean="0"/>
              <a:t>2</a:t>
            </a:r>
            <a:r>
              <a:rPr lang="pt-BR" dirty="0" smtClean="0"/>
              <a:t> oceano-</a:t>
            </a:r>
            <a:r>
              <a:rPr lang="pt-BR" dirty="0" err="1" smtClean="0"/>
              <a:t>atm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→ Fluxo = </a:t>
            </a:r>
            <a:r>
              <a:rPr lang="pt-BR" dirty="0"/>
              <a:t>-V</a:t>
            </a:r>
            <a:r>
              <a:rPr lang="pt-BR" baseline="30000" dirty="0"/>
              <a:t>CO2</a:t>
            </a:r>
            <a:r>
              <a:rPr lang="pt-BR" dirty="0" smtClean="0"/>
              <a:t>.([CO</a:t>
            </a:r>
            <a:r>
              <a:rPr lang="pt-BR" baseline="-25000" dirty="0" smtClean="0"/>
              <a:t>2</a:t>
            </a:r>
            <a:r>
              <a:rPr lang="pt-BR" dirty="0" smtClean="0"/>
              <a:t>] </a:t>
            </a:r>
            <a:r>
              <a:rPr lang="pt-BR" dirty="0"/>
              <a:t>– </a:t>
            </a:r>
            <a:r>
              <a:rPr lang="pt-BR" dirty="0" smtClean="0"/>
              <a:t>P</a:t>
            </a:r>
            <a:r>
              <a:rPr lang="pt-BR" baseline="-25000" dirty="0" smtClean="0"/>
              <a:t>CO2</a:t>
            </a:r>
            <a:r>
              <a:rPr lang="pt-BR" dirty="0" smtClean="0"/>
              <a:t>.K</a:t>
            </a:r>
            <a:r>
              <a:rPr lang="pt-BR" baseline="-25000" dirty="0" smtClean="0"/>
              <a:t>H</a:t>
            </a:r>
            <a:r>
              <a:rPr lang="pt-BR" dirty="0" smtClean="0"/>
              <a:t>) </a:t>
            </a:r>
            <a:endParaRPr lang="pt-BR" sz="2700" dirty="0" smtClean="0"/>
          </a:p>
          <a:p>
            <a:pPr marL="0" indent="0">
              <a:buNone/>
            </a:pPr>
            <a:endParaRPr lang="pt-BR" sz="2700" dirty="0"/>
          </a:p>
          <a:p>
            <a:pPr marL="0" indent="0">
              <a:buNone/>
            </a:pPr>
            <a:endParaRPr lang="pt-BR" sz="2700" dirty="0" smtClean="0"/>
          </a:p>
          <a:p>
            <a:pPr marL="0" indent="0">
              <a:buNone/>
            </a:pPr>
            <a:r>
              <a:rPr lang="pt-BR" sz="2000" dirty="0" smtClean="0"/>
              <a:t>Onde: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V</a:t>
            </a:r>
            <a:r>
              <a:rPr lang="pt-BR" sz="2000" baseline="30000" dirty="0" smtClean="0"/>
              <a:t>CO2</a:t>
            </a:r>
            <a:r>
              <a:rPr lang="pt-BR" sz="2000" dirty="0" smtClean="0"/>
              <a:t> = coeficiente de transferência= coeficiente de saturação.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32140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Portanto, o coeficiente de saturação depende: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→ Temperatura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→ Salinidade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→ Pressão Parcial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04914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r>
              <a:rPr lang="pt-BR" dirty="0" smtClean="0"/>
              <a:t>Solução Tampão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570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solução tampão?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Harris(1999): uma solução tamponada resiste</a:t>
            </a:r>
          </a:p>
          <a:p>
            <a:pPr marL="0" indent="0" algn="just">
              <a:buNone/>
            </a:pPr>
            <a:r>
              <a:rPr lang="pt-BR" dirty="0" smtClean="0"/>
              <a:t>a mudanças de pH quando ácidos ou</a:t>
            </a:r>
          </a:p>
          <a:p>
            <a:pPr marL="0" indent="0" algn="just">
              <a:buNone/>
            </a:pPr>
            <a:r>
              <a:rPr lang="pt-BR" dirty="0" smtClean="0"/>
              <a:t>bases são adicionados ou quando uma</a:t>
            </a:r>
          </a:p>
          <a:p>
            <a:pPr marL="0" indent="0" algn="just">
              <a:buNone/>
            </a:pPr>
            <a:r>
              <a:rPr lang="pt-BR" dirty="0" smtClean="0"/>
              <a:t>diluição ocorre.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155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757886" cy="504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6205954"/>
            <a:ext cx="593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http://oficina.cienciaviva.pt/~pvi1165/a_agua_do_mar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77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C na água marinha ocorre na forma de várias espécies inorgânicas dissolvidas:</a:t>
            </a:r>
          </a:p>
          <a:p>
            <a:endParaRPr lang="pt-BR" dirty="0" smtClean="0"/>
          </a:p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</a:p>
          <a:p>
            <a:endParaRPr lang="pt-BR" dirty="0" smtClean="0"/>
          </a:p>
          <a:p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</a:p>
          <a:p>
            <a:endParaRPr lang="pt-BR" dirty="0" smtClean="0"/>
          </a:p>
          <a:p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2-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7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pt-BR" dirty="0" smtClean="0"/>
              <a:t>O CO</a:t>
            </a:r>
            <a:r>
              <a:rPr lang="pt-BR" baseline="-25000" dirty="0" smtClean="0"/>
              <a:t>2</a:t>
            </a:r>
            <a:r>
              <a:rPr lang="pt-BR" dirty="0"/>
              <a:t> </a:t>
            </a:r>
            <a:r>
              <a:rPr lang="pt-BR" dirty="0" smtClean="0"/>
              <a:t>é muito reativo na água marinha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(d) </a:t>
            </a:r>
            <a:r>
              <a:rPr lang="pt-BR" dirty="0"/>
              <a:t>+ H</a:t>
            </a:r>
            <a:r>
              <a:rPr lang="pt-BR" baseline="-25000" dirty="0"/>
              <a:t>2</a:t>
            </a:r>
            <a:r>
              <a:rPr lang="pt-BR" dirty="0"/>
              <a:t>O  ↔  H</a:t>
            </a:r>
            <a:r>
              <a:rPr lang="pt-BR" baseline="-25000" dirty="0"/>
              <a:t>2</a:t>
            </a:r>
            <a:r>
              <a:rPr lang="pt-BR" dirty="0"/>
              <a:t>CO</a:t>
            </a:r>
            <a:r>
              <a:rPr lang="pt-BR" baseline="-25000" dirty="0"/>
              <a:t>3</a:t>
            </a:r>
            <a:r>
              <a:rPr lang="pt-BR" baseline="30000" dirty="0"/>
              <a:t> 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pH médio do oceano → 7.8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Se o CO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r>
              <a:rPr lang="pt-BR" dirty="0" smtClean="0">
                <a:solidFill>
                  <a:srgbClr val="FF0000"/>
                </a:solidFill>
              </a:rPr>
              <a:t>(d) no oceano forma H</a:t>
            </a:r>
            <a:r>
              <a:rPr lang="pt-BR" baseline="-25000" dirty="0" smtClean="0">
                <a:solidFill>
                  <a:srgbClr val="FF0000"/>
                </a:solidFill>
              </a:rPr>
              <a:t>2</a:t>
            </a:r>
            <a:r>
              <a:rPr lang="pt-BR" dirty="0" smtClean="0">
                <a:solidFill>
                  <a:srgbClr val="FF0000"/>
                </a:solidFill>
              </a:rPr>
              <a:t>CO</a:t>
            </a:r>
            <a:r>
              <a:rPr lang="pt-BR" baseline="-25000" dirty="0" smtClean="0">
                <a:solidFill>
                  <a:srgbClr val="FF0000"/>
                </a:solidFill>
              </a:rPr>
              <a:t>3</a:t>
            </a:r>
            <a:r>
              <a:rPr lang="pt-BR" dirty="0" smtClean="0">
                <a:solidFill>
                  <a:srgbClr val="FF0000"/>
                </a:solidFill>
              </a:rPr>
              <a:t>, por que o oceano é levemente alcalino e não ácido?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53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Devido à reatividade do CO</a:t>
            </a:r>
            <a:r>
              <a:rPr lang="pt-BR" baseline="-25000" dirty="0" smtClean="0"/>
              <a:t>2</a:t>
            </a:r>
            <a:r>
              <a:rPr lang="pt-BR" dirty="0" smtClean="0"/>
              <a:t> no oceano, vários equilíbrios se estabelecem em seu contato com a água.</a:t>
            </a:r>
          </a:p>
          <a:p>
            <a:endParaRPr lang="pt-BR" dirty="0"/>
          </a:p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(g) ↔ CO</a:t>
            </a:r>
            <a:r>
              <a:rPr lang="pt-BR" baseline="-25000" dirty="0" smtClean="0"/>
              <a:t>2</a:t>
            </a:r>
            <a:r>
              <a:rPr lang="pt-BR" dirty="0" smtClean="0"/>
              <a:t>(d)</a:t>
            </a:r>
            <a:r>
              <a:rPr lang="pt-BR" dirty="0"/>
              <a:t>  </a:t>
            </a:r>
            <a:r>
              <a:rPr lang="pt-BR" dirty="0" smtClean="0"/>
              <a:t>                                          </a:t>
            </a:r>
            <a:r>
              <a:rPr lang="pt-BR" dirty="0"/>
              <a:t>  (1)</a:t>
            </a:r>
          </a:p>
          <a:p>
            <a:endParaRPr lang="pt-BR" dirty="0" smtClean="0"/>
          </a:p>
          <a:p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(d) </a:t>
            </a:r>
            <a:r>
              <a:rPr lang="pt-BR" dirty="0"/>
              <a:t>+ H</a:t>
            </a:r>
            <a:r>
              <a:rPr lang="pt-BR" baseline="-25000" dirty="0"/>
              <a:t>2</a:t>
            </a:r>
            <a:r>
              <a:rPr lang="pt-BR" dirty="0"/>
              <a:t>O  ↔ 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                                                </a:t>
            </a:r>
            <a:r>
              <a:rPr lang="pt-BR" baseline="30000" dirty="0"/>
              <a:t> </a:t>
            </a:r>
            <a:r>
              <a:rPr lang="pt-BR" dirty="0"/>
              <a:t>(2)</a:t>
            </a:r>
          </a:p>
          <a:p>
            <a:endParaRPr lang="pt-BR" dirty="0" smtClean="0"/>
          </a:p>
          <a:p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baseline="-25000" dirty="0"/>
              <a:t> </a:t>
            </a:r>
            <a:r>
              <a:rPr lang="pt-BR" dirty="0"/>
              <a:t>↔  H</a:t>
            </a:r>
            <a:r>
              <a:rPr lang="pt-BR" baseline="30000" dirty="0"/>
              <a:t>+</a:t>
            </a:r>
            <a:r>
              <a:rPr lang="pt-BR" dirty="0"/>
              <a:t> +   HCO</a:t>
            </a:r>
            <a:r>
              <a:rPr lang="pt-BR" baseline="-25000" dirty="0"/>
              <a:t>3</a:t>
            </a:r>
            <a:r>
              <a:rPr lang="pt-BR" baseline="30000" dirty="0"/>
              <a:t>-</a:t>
            </a:r>
            <a:r>
              <a:rPr lang="pt-BR" dirty="0"/>
              <a:t> </a:t>
            </a:r>
            <a:r>
              <a:rPr lang="pt-BR" dirty="0" smtClean="0"/>
              <a:t>                                    (</a:t>
            </a:r>
            <a:r>
              <a:rPr lang="pt-BR" dirty="0"/>
              <a:t>3)</a:t>
            </a:r>
          </a:p>
          <a:p>
            <a:endParaRPr lang="pt-BR" dirty="0" smtClean="0"/>
          </a:p>
          <a:p>
            <a:r>
              <a:rPr lang="pt-BR" dirty="0" smtClean="0"/>
              <a:t>HCO</a:t>
            </a:r>
            <a:r>
              <a:rPr lang="pt-BR" baseline="-25000" dirty="0" smtClean="0"/>
              <a:t>3</a:t>
            </a:r>
            <a:r>
              <a:rPr lang="pt-BR" baseline="30000" dirty="0" smtClean="0"/>
              <a:t>-</a:t>
            </a:r>
            <a:r>
              <a:rPr lang="pt-BR" dirty="0"/>
              <a:t> ↔   H</a:t>
            </a:r>
            <a:r>
              <a:rPr lang="pt-BR" baseline="30000" dirty="0"/>
              <a:t>+</a:t>
            </a:r>
            <a:r>
              <a:rPr lang="pt-BR" dirty="0"/>
              <a:t> +   CO</a:t>
            </a:r>
            <a:r>
              <a:rPr lang="pt-BR" baseline="-25000" dirty="0"/>
              <a:t>3</a:t>
            </a:r>
            <a:r>
              <a:rPr lang="pt-BR" baseline="30000" dirty="0"/>
              <a:t>2-</a:t>
            </a:r>
            <a:r>
              <a:rPr lang="pt-BR" baseline="-25000" dirty="0"/>
              <a:t> </a:t>
            </a:r>
            <a:r>
              <a:rPr lang="pt-BR" baseline="-25000" dirty="0" smtClean="0"/>
              <a:t>                                                       </a:t>
            </a:r>
            <a:r>
              <a:rPr lang="pt-BR" dirty="0" smtClean="0"/>
              <a:t>(</a:t>
            </a:r>
            <a:r>
              <a:rPr lang="pt-BR" dirty="0"/>
              <a:t>4)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767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Este comportamento do CO</a:t>
            </a:r>
            <a:r>
              <a:rPr lang="pt-BR" baseline="-25000" dirty="0" smtClean="0"/>
              <a:t>2</a:t>
            </a:r>
            <a:r>
              <a:rPr lang="pt-BR" dirty="0"/>
              <a:t> </a:t>
            </a:r>
            <a:r>
              <a:rPr lang="pt-BR" dirty="0" smtClean="0"/>
              <a:t>funciona como um tampão no oceano, prevenindo </a:t>
            </a:r>
            <a:r>
              <a:rPr lang="pt-BR" dirty="0" smtClean="0">
                <a:solidFill>
                  <a:srgbClr val="FF0000"/>
                </a:solidFill>
              </a:rPr>
              <a:t>variações muito extensas</a:t>
            </a:r>
            <a:r>
              <a:rPr lang="pt-BR" dirty="0" smtClean="0"/>
              <a:t> de pH quando ácidos e bases são introduzidos</a:t>
            </a:r>
          </a:p>
          <a:p>
            <a:endParaRPr lang="pt-BR" dirty="0" smtClean="0"/>
          </a:p>
          <a:p>
            <a:r>
              <a:rPr lang="pt-BR" dirty="0" smtClean="0"/>
              <a:t>Embora o oceano seja levemente alcalino, está sujeito a alguma variação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804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Em áreas de rápido desenvolvimento de organismos fotossintéticos, o pH aumentará devido ao consumo de CO</a:t>
            </a:r>
            <a:r>
              <a:rPr lang="pt-BR" baseline="-25000" dirty="0" smtClean="0"/>
              <a:t>2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Pelo fato de as T serem, de modo geral, maiores nessas águas superficiais, menos CO</a:t>
            </a:r>
            <a:r>
              <a:rPr lang="pt-BR" baseline="-25000" dirty="0" smtClean="0"/>
              <a:t>2</a:t>
            </a:r>
            <a:r>
              <a:rPr lang="pt-BR" dirty="0"/>
              <a:t> </a:t>
            </a:r>
            <a:r>
              <a:rPr lang="pt-BR" dirty="0" smtClean="0"/>
              <a:t>pode ser dissolvido</a:t>
            </a:r>
          </a:p>
          <a:p>
            <a:endParaRPr lang="pt-BR" dirty="0"/>
          </a:p>
          <a:p>
            <a:r>
              <a:rPr lang="pt-BR" dirty="0" smtClean="0"/>
              <a:t>Desse modo, o pH superficial em águas quentes e produtivas está, geralmente na ordem de    →    8.5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580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O oceano como estoque de CO</a:t>
            </a:r>
            <a:r>
              <a:rPr lang="pt-BR" sz="3200" baseline="-25000" dirty="0" smtClean="0"/>
              <a:t>2.</a:t>
            </a:r>
            <a:endParaRPr lang="pt-BR" sz="3200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600" dirty="0" smtClean="0"/>
              <a:t>Os oceanos representam o maior estoque dos três sistemas. </a:t>
            </a:r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r>
              <a:rPr lang="pt-BR" sz="2600" dirty="0" smtClean="0"/>
              <a:t>O sequestro de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pt-BR" sz="2600" dirty="0" smtClean="0"/>
              <a:t> nos oceanos ocorre a partir de 2 processos:</a:t>
            </a:r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r>
              <a:rPr lang="pt-BR" sz="2600" dirty="0" smtClean="0"/>
              <a:t>Físico e Biológico.</a:t>
            </a:r>
          </a:p>
          <a:p>
            <a:pPr>
              <a:buNone/>
            </a:pPr>
            <a:r>
              <a:rPr lang="pt-BR" sz="2600" dirty="0" smtClean="0"/>
              <a:t> </a:t>
            </a:r>
          </a:p>
          <a:p>
            <a:pPr>
              <a:buNone/>
            </a:pPr>
            <a:r>
              <a:rPr lang="pt-BR" sz="2600" dirty="0" smtClean="0"/>
              <a:t>Processo bidirecional. </a:t>
            </a:r>
            <a:endParaRPr lang="pt-BR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Águas de profundidades médias e profundas podem conter mais CO</a:t>
            </a:r>
            <a:r>
              <a:rPr lang="pt-BR" baseline="-25000" dirty="0" smtClean="0"/>
              <a:t>2</a:t>
            </a:r>
            <a:r>
              <a:rPr lang="pt-BR" dirty="0"/>
              <a:t> </a:t>
            </a:r>
            <a:r>
              <a:rPr lang="pt-BR" dirty="0" smtClean="0"/>
              <a:t>→  respiração animal</a:t>
            </a:r>
          </a:p>
          <a:p>
            <a:endParaRPr lang="pt-BR" dirty="0"/>
          </a:p>
          <a:p>
            <a:r>
              <a:rPr lang="pt-BR" dirty="0" smtClean="0"/>
              <a:t>Em regiões de baixas T, altas P e sem nenhum organismo fotossintético para remover o CO</a:t>
            </a:r>
            <a:r>
              <a:rPr lang="pt-BR" baseline="-25000" dirty="0" smtClean="0"/>
              <a:t>2</a:t>
            </a:r>
            <a:r>
              <a:rPr lang="pt-BR" dirty="0" smtClean="0"/>
              <a:t>,               →  pH se reduzirá</a:t>
            </a:r>
          </a:p>
          <a:p>
            <a:endParaRPr lang="pt-BR" dirty="0"/>
          </a:p>
          <a:p>
            <a:r>
              <a:rPr lang="pt-BR" dirty="0" smtClean="0"/>
              <a:t>Assim, águas profundas e geladas abaixo dos 4.500m têm um pH na ordem de → 7.5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646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Bomba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endParaRPr lang="en-US" dirty="0" smtClean="0"/>
          </a:p>
          <a:p>
            <a:endParaRPr lang="pt-BR" dirty="0"/>
          </a:p>
        </p:txBody>
      </p:sp>
      <p:pic>
        <p:nvPicPr>
          <p:cNvPr id="4" name="Imagem 3" descr="bomba fis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96752"/>
            <a:ext cx="3421078" cy="345176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436510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	 O transporte para águas profundas está ligado a circulação </a:t>
            </a:r>
            <a:r>
              <a:rPr lang="pt-BR" sz="2400" dirty="0" err="1" smtClean="0"/>
              <a:t>termohalina</a:t>
            </a:r>
            <a:r>
              <a:rPr lang="pt-BR" sz="2400" dirty="0" smtClean="0"/>
              <a:t>.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Transporte das  massas d’água dos trópicos para as altas latitudes (regiões polares) ↓T   , ↑</a:t>
            </a:r>
            <a:r>
              <a:rPr lang="el-GR" dirty="0" smtClean="0"/>
              <a:t>ρ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Essas águas ricas em CO</a:t>
            </a:r>
            <a:r>
              <a:rPr lang="pt-BR" baseline="-25000" dirty="0" smtClean="0"/>
              <a:t>2</a:t>
            </a:r>
            <a:r>
              <a:rPr lang="pt-BR" dirty="0" smtClean="0"/>
              <a:t> são armazenadas no oceano profundo por cerca de 1.000 anos. Só retornam </a:t>
            </a:r>
          </a:p>
          <a:p>
            <a:pPr>
              <a:buNone/>
            </a:pPr>
            <a:r>
              <a:rPr lang="pt-BR" dirty="0" smtClean="0"/>
              <a:t>	em função do fenômeno de ressurgência.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O derretimento das calotas polares e o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pt-BR" dirty="0" smtClean="0"/>
              <a:t> dos oceanos. </a:t>
            </a:r>
          </a:p>
          <a:p>
            <a:pPr>
              <a:buNone/>
            </a:pPr>
            <a:r>
              <a:rPr lang="pt-BR" dirty="0" smtClean="0"/>
              <a:t>↓S , maior a estratificação .</a:t>
            </a:r>
          </a:p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r>
              <a:rPr lang="pt-BR" sz="3100" dirty="0" smtClean="0"/>
              <a:t>A Groenlândia  e o oceanos antártico tem uma notável importância para a bomba física, pois diante do afundamento das águas superficiais, vai ocorrendo o transporte de CO2 da atmosfera para águas profundas, em períodos de anos, e  por ressurgência essas águas voltam a emergir para a superfície.</a:t>
            </a:r>
          </a:p>
          <a:p>
            <a:pPr>
              <a:buNone/>
            </a:pPr>
            <a:endParaRPr lang="en-US" sz="20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9847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(2)</a:t>
            </a:r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1800" dirty="0" smtClean="0"/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r>
              <a:rPr lang="pt-BR" sz="2600" dirty="0" smtClean="0"/>
              <a:t>O ciclo biológico do 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pt-BR" sz="2600" dirty="0" smtClean="0"/>
              <a:t> nos oceanos é regido principalmente por processos de fotossíntese e respiração.</a:t>
            </a:r>
          </a:p>
          <a:p>
            <a:pPr>
              <a:buNone/>
            </a:pPr>
            <a:endParaRPr lang="pt-BR" sz="2600" dirty="0" smtClean="0"/>
          </a:p>
          <a:p>
            <a:pPr>
              <a:buNone/>
            </a:pPr>
            <a:r>
              <a:rPr lang="pt-BR" sz="2600" dirty="0" smtClean="0"/>
              <a:t> Quando a fotossíntese excede a respiração , lentamente, a matéria orgânica forma depósitos sedimentares que, na ausência de oxigênio e ao longo de milhões de anos, se transformam em combustíveis fósseis.</a:t>
            </a:r>
          </a:p>
          <a:p>
            <a:pPr>
              <a:buNone/>
            </a:pPr>
            <a:r>
              <a:rPr lang="pt-BR" sz="2600" dirty="0" smtClean="0"/>
              <a:t/>
            </a:r>
            <a:br>
              <a:rPr lang="pt-BR" sz="2600" dirty="0" smtClean="0"/>
            </a:br>
            <a:r>
              <a:rPr lang="pt-BR" sz="2600" dirty="0" smtClean="0"/>
              <a:t>     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-1620688" y="6926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ciclo biolog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5785480" cy="39635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3300" dirty="0" smtClean="0"/>
              <a:t>Parte do fito entra na cadeia trófica e depois se decompõe, a matéria orgânica em forma de dejetos orgânicos é transportada para níveis mais profundos pela sedimentação, onde se oxida e se decompõe.</a:t>
            </a:r>
          </a:p>
          <a:p>
            <a:pPr>
              <a:buNone/>
            </a:pPr>
            <a:endParaRPr lang="pt-BR" sz="3300" dirty="0" smtClean="0"/>
          </a:p>
          <a:p>
            <a:pPr>
              <a:buNone/>
            </a:pPr>
            <a:r>
              <a:rPr lang="pt-BR" sz="3300" dirty="0" smtClean="0"/>
              <a:t>A maior parte dos dejetos biogênicos são compostos de carbono, tanto a matéria orgânica como pelos esqueletos calcários compostos de carbonato de cálcio.</a:t>
            </a:r>
          </a:p>
          <a:p>
            <a:pPr>
              <a:buNone/>
            </a:pPr>
            <a:endParaRPr lang="pt-BR" sz="3300" dirty="0" smtClean="0"/>
          </a:p>
          <a:p>
            <a:pPr>
              <a:buNone/>
            </a:pPr>
            <a:r>
              <a:rPr lang="pt-BR" sz="3300" dirty="0" smtClean="0"/>
              <a:t> Uma parte da matéria orgânica alcança o leito marinho agregando-se aos sedimentos , como consequência da bomba biológica, as águas de fundo dos oceanos contém muito mais CO2  e encontram-se supersaturadas. Este desequilíbrio se mantém graças a estratificação vertical de densidade na coluna d’água. </a:t>
            </a:r>
          </a:p>
          <a:p>
            <a:pPr>
              <a:buNone/>
            </a:pPr>
            <a:endParaRPr lang="pt-BR" sz="3300" dirty="0" smtClean="0"/>
          </a:p>
          <a:p>
            <a:pPr>
              <a:buNone/>
            </a:pPr>
            <a:r>
              <a:rPr lang="pt-BR" sz="3300" dirty="0" smtClean="0"/>
              <a:t>O CO2  fica aprisionado nas águas frias e profundas dos oceanos.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800" dirty="0" smtClean="0"/>
              <a:t>Quando o fitoplâncton é consumido por bactérias ou pelo </a:t>
            </a:r>
            <a:r>
              <a:rPr lang="pt-BR" sz="2800" dirty="0" err="1" smtClean="0"/>
              <a:t>zooplâncton</a:t>
            </a:r>
            <a:r>
              <a:rPr lang="pt-BR" sz="2800" dirty="0" smtClean="0"/>
              <a:t>, nutrientes e CO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 são liberados para a água, podendo ser outra vez absorvido pelo fitoplâncton ou ser liberado para a atmosfera . 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Em condições naturais, o carbono aprisionado nesse reservatório sedimentar gasta pelo menos 400 milhões de anos para voltar à atmosfera, por emissões vulcânicas e hidrotérmicas .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Uma grande parcela do CO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 encontrado na água é produzido pela degradação de matéria orgânica pelas bactérias. Até mesmo as algas produzem CO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 durante os processos metabólicos na ausência de luz.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1271</Words>
  <Application>Microsoft Office PowerPoint</Application>
  <PresentationFormat>Apresentação na tela (4:3)</PresentationFormat>
  <Paragraphs>245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  O CO2 nos Oceanos</vt:lpstr>
      <vt:lpstr>Slide 2</vt:lpstr>
      <vt:lpstr>Slide 3</vt:lpstr>
      <vt:lpstr>O oceano como estoque de CO2.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Constante de dissociação do CO2</vt:lpstr>
      <vt:lpstr>Slide 14</vt:lpstr>
      <vt:lpstr>Slide 15</vt:lpstr>
      <vt:lpstr>Slide 16</vt:lpstr>
      <vt:lpstr>Slide 17</vt:lpstr>
      <vt:lpstr>Pressão Parcial e Coeficiente de Saturação do CO2 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Solução Tampão</vt:lpstr>
      <vt:lpstr>O que é solução tampão?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CO2 nos Oceanos</dc:title>
  <dc:creator>Vinicius Casagrande</dc:creator>
  <cp:lastModifiedBy>Vinicius Casagrande</cp:lastModifiedBy>
  <cp:revision>78</cp:revision>
  <dcterms:created xsi:type="dcterms:W3CDTF">2014-05-16T22:50:56Z</dcterms:created>
  <dcterms:modified xsi:type="dcterms:W3CDTF">2014-05-21T13:21:57Z</dcterms:modified>
</cp:coreProperties>
</file>