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notesMasterIdLst>
    <p:notesMasterId r:id="rId68"/>
  </p:notesMasterIdLst>
  <p:sldIdLst>
    <p:sldId id="256" r:id="rId2"/>
    <p:sldId id="292" r:id="rId3"/>
    <p:sldId id="291" r:id="rId4"/>
    <p:sldId id="293" r:id="rId5"/>
    <p:sldId id="294" r:id="rId6"/>
    <p:sldId id="295" r:id="rId7"/>
    <p:sldId id="296" r:id="rId8"/>
    <p:sldId id="290" r:id="rId9"/>
    <p:sldId id="323" r:id="rId10"/>
    <p:sldId id="324" r:id="rId11"/>
    <p:sldId id="257" r:id="rId12"/>
    <p:sldId id="297" r:id="rId13"/>
    <p:sldId id="258" r:id="rId14"/>
    <p:sldId id="298" r:id="rId15"/>
    <p:sldId id="299" r:id="rId16"/>
    <p:sldId id="259" r:id="rId17"/>
    <p:sldId id="322" r:id="rId18"/>
    <p:sldId id="260" r:id="rId19"/>
    <p:sldId id="261" r:id="rId20"/>
    <p:sldId id="264" r:id="rId21"/>
    <p:sldId id="265" r:id="rId22"/>
    <p:sldId id="266" r:id="rId23"/>
    <p:sldId id="267" r:id="rId24"/>
    <p:sldId id="286" r:id="rId25"/>
    <p:sldId id="287" r:id="rId26"/>
    <p:sldId id="288" r:id="rId27"/>
    <p:sldId id="289" r:id="rId28"/>
    <p:sldId id="268" r:id="rId29"/>
    <p:sldId id="269" r:id="rId30"/>
    <p:sldId id="270" r:id="rId31"/>
    <p:sldId id="271" r:id="rId32"/>
    <p:sldId id="326" r:id="rId33"/>
    <p:sldId id="334" r:id="rId34"/>
    <p:sldId id="331" r:id="rId35"/>
    <p:sldId id="332" r:id="rId36"/>
    <p:sldId id="328" r:id="rId37"/>
    <p:sldId id="329" r:id="rId38"/>
    <p:sldId id="272" r:id="rId39"/>
    <p:sldId id="300" r:id="rId40"/>
    <p:sldId id="307" r:id="rId41"/>
    <p:sldId id="330" r:id="rId42"/>
    <p:sldId id="273" r:id="rId43"/>
    <p:sldId id="274" r:id="rId44"/>
    <p:sldId id="275" r:id="rId45"/>
    <p:sldId id="336" r:id="rId46"/>
    <p:sldId id="337" r:id="rId47"/>
    <p:sldId id="338" r:id="rId48"/>
    <p:sldId id="304" r:id="rId49"/>
    <p:sldId id="305" r:id="rId50"/>
    <p:sldId id="280" r:id="rId51"/>
    <p:sldId id="281" r:id="rId52"/>
    <p:sldId id="306" r:id="rId53"/>
    <p:sldId id="302" r:id="rId54"/>
    <p:sldId id="282" r:id="rId55"/>
    <p:sldId id="321" r:id="rId56"/>
    <p:sldId id="335" r:id="rId57"/>
    <p:sldId id="285" r:id="rId58"/>
    <p:sldId id="308" r:id="rId59"/>
    <p:sldId id="309" r:id="rId60"/>
    <p:sldId id="310" r:id="rId61"/>
    <p:sldId id="315" r:id="rId62"/>
    <p:sldId id="311" r:id="rId63"/>
    <p:sldId id="313" r:id="rId64"/>
    <p:sldId id="314" r:id="rId65"/>
    <p:sldId id="316" r:id="rId66"/>
    <p:sldId id="339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  <a:srgbClr val="0000CC"/>
    <a:srgbClr val="0033CC"/>
    <a:srgbClr val="FFFFFF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8" autoAdjust="0"/>
    <p:restoredTop sz="94660"/>
  </p:normalViewPr>
  <p:slideViewPr>
    <p:cSldViewPr snapToGrid="0">
      <p:cViewPr varScale="1">
        <p:scale>
          <a:sx n="80" d="100"/>
          <a:sy n="80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53B62-4939-4CD6-826F-83DA6A2739ED}" type="datetimeFigureOut">
              <a:rPr lang="pt-BR" smtClean="0"/>
              <a:t>02/06/2015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B0F40-C22E-4A52-B49A-7C34BE852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15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F4CEBF-1D7A-4086-8443-6CCB1E750C29}" type="slidenum">
              <a:rPr lang="pt-BR"/>
              <a:pPr/>
              <a:t>8</a:t>
            </a:fld>
            <a:endParaRPr lang="pt-BR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95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CE6F77-EB32-48B3-91FE-AF9A98136EE2}" type="slidenum">
              <a:rPr lang="pt-BR"/>
              <a:pPr eaLnBrk="1" hangingPunct="1"/>
              <a:t>66</a:t>
            </a:fld>
            <a:endParaRPr lang="pt-BR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26614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0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4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1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0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9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6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3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6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69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8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9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25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unicefurg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unice.machado@furg.b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ites.google.com/site/soes2027tutorialassessments/home/chris/weathering2.png?attredirects=0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ites.google.com/site/soes2027tutorialassessments/home/chris/weatheringclass.png?attredirects=0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ites.google.com/site/soes2027tutorialassessments/home/chris/mineral.png?attredirects=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sites.google.com/site/soes2027tutorialassessments/home/ellen/rio-tinto-spain-2.jpg?attredirects=0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sites.google.com/site/soes2027tutorialassessments/home/ellen/paint%20runoff%20graoh.jpg?attredirects=0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sites.google.com/site/soes2027tutorialassessments/home/ellen/table%202.jpg?attredirects=0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sites.google.com/site/soes2027tutorialassessments/home/ellen/log%20graph.jpg?attredirects=0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storiesbywilliams.files.wordpress.com/2014/06/glacier_collapse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sites.google.com/site/soes2027tutorialassessments/home/lewis/conservative2.png?attredirects=0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50434" y="2229269"/>
            <a:ext cx="9144000" cy="2387600"/>
          </a:xfrm>
          <a:solidFill>
            <a:schemeClr val="bg1"/>
          </a:solidFill>
          <a:ln>
            <a:solidFill>
              <a:srgbClr val="00FFFF"/>
            </a:solidFill>
          </a:ln>
        </p:spPr>
        <p:txBody>
          <a:bodyPr/>
          <a:lstStyle/>
          <a:p>
            <a:r>
              <a:rPr lang="pt-BR" dirty="0" smtClean="0"/>
              <a:t>Processos químicos em estuários</a:t>
            </a:r>
            <a:endParaRPr lang="pt-BR" dirty="0"/>
          </a:p>
        </p:txBody>
      </p:sp>
      <p:pic>
        <p:nvPicPr>
          <p:cNvPr id="1026" name="Picture 2" descr="http://www.furg.br/img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22288"/>
            <a:ext cx="12668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875547" y="661737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Programa de Pós-Graduação em </a:t>
            </a:r>
            <a:r>
              <a:rPr lang="pt-BR" sz="2800" dirty="0" smtClean="0"/>
              <a:t>Oceanografia Física</a:t>
            </a:r>
            <a:r>
              <a:rPr lang="pt-BR" sz="2800" dirty="0"/>
              <a:t>, Química e Geológica</a:t>
            </a:r>
          </a:p>
          <a:p>
            <a:pPr algn="ctr"/>
            <a:r>
              <a:rPr lang="pt-BR" sz="2800" dirty="0" smtClean="0"/>
              <a:t>Disciplina: Dinâmica </a:t>
            </a:r>
            <a:r>
              <a:rPr lang="pt-BR" sz="2800" dirty="0"/>
              <a:t>dos Ecossistemas </a:t>
            </a:r>
            <a:r>
              <a:rPr lang="pt-BR" sz="2800" dirty="0" smtClean="0"/>
              <a:t>Marinhos - 2015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585287" y="5725837"/>
            <a:ext cx="5009147" cy="923330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Eunice da Costa Machado </a:t>
            </a:r>
          </a:p>
          <a:p>
            <a:r>
              <a:rPr lang="pt-BR" dirty="0" smtClean="0">
                <a:solidFill>
                  <a:srgbClr val="FFFF00"/>
                </a:solidFill>
                <a:hlinkClick r:id="rId3"/>
              </a:rPr>
              <a:t>eunicefurg@gmail.com</a:t>
            </a:r>
            <a:endParaRPr lang="pt-BR" dirty="0" smtClean="0">
              <a:solidFill>
                <a:srgbClr val="FFFF00"/>
              </a:solidFill>
            </a:endParaRPr>
          </a:p>
          <a:p>
            <a:r>
              <a:rPr lang="pt-BR" dirty="0" smtClean="0">
                <a:solidFill>
                  <a:srgbClr val="FFFF00"/>
                </a:solidFill>
                <a:hlinkClick r:id="rId4"/>
              </a:rPr>
              <a:t>eunice.machado@furg.br</a:t>
            </a:r>
            <a:endParaRPr lang="pt-BR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326" y="2684796"/>
            <a:ext cx="2676525" cy="17049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813" y="2684796"/>
            <a:ext cx="5438775" cy="22098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8326" y="1390096"/>
            <a:ext cx="8506327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dirty="0" err="1" smtClean="0">
                <a:solidFill>
                  <a:srgbClr val="00FFFF"/>
                </a:solidFill>
              </a:rPr>
              <a:t>carga</a:t>
            </a:r>
            <a:r>
              <a:rPr lang="en-US" sz="2000" dirty="0" smtClean="0">
                <a:solidFill>
                  <a:srgbClr val="00FFFF"/>
                </a:solidFill>
              </a:rPr>
              <a:t> de </a:t>
            </a:r>
            <a:r>
              <a:rPr lang="en-US" sz="2000" dirty="0" err="1" smtClean="0">
                <a:solidFill>
                  <a:srgbClr val="00FFFF"/>
                </a:solidFill>
              </a:rPr>
              <a:t>superfície</a:t>
            </a:r>
            <a:r>
              <a:rPr lang="en-US" sz="2000" dirty="0" smtClean="0">
                <a:solidFill>
                  <a:srgbClr val="00FFFF"/>
                </a:solidFill>
              </a:rPr>
              <a:t> das </a:t>
            </a:r>
            <a:r>
              <a:rPr lang="en-US" sz="2000" dirty="0" err="1" smtClean="0">
                <a:solidFill>
                  <a:srgbClr val="00FFFF"/>
                </a:solidFill>
              </a:rPr>
              <a:t>partículas</a:t>
            </a:r>
            <a:r>
              <a:rPr lang="en-US" sz="2000" dirty="0" smtClean="0">
                <a:solidFill>
                  <a:srgbClr val="00FFFF"/>
                </a:solidFill>
              </a:rPr>
              <a:t> </a:t>
            </a:r>
            <a:r>
              <a:rPr lang="en-US" sz="2000" dirty="0" smtClean="0"/>
              <a:t>é </a:t>
            </a:r>
            <a:r>
              <a:rPr lang="en-US" sz="2000" dirty="0" err="1" smtClean="0"/>
              <a:t>uma</a:t>
            </a:r>
            <a:r>
              <a:rPr lang="en-US" sz="2000" dirty="0" smtClean="0"/>
              <a:t> f(x) do </a:t>
            </a:r>
            <a:r>
              <a:rPr lang="en-US" sz="2000" dirty="0" err="1" smtClean="0"/>
              <a:t>pHSurface</a:t>
            </a:r>
            <a:r>
              <a:rPr lang="en-US" sz="2000" dirty="0" smtClean="0"/>
              <a:t>, </a:t>
            </a:r>
            <a:r>
              <a:rPr lang="en-US" sz="2000" dirty="0" err="1" smtClean="0"/>
              <a:t>refletindo</a:t>
            </a:r>
            <a:r>
              <a:rPr lang="en-US" sz="2000" dirty="0" smtClean="0"/>
              <a:t> a </a:t>
            </a:r>
            <a:r>
              <a:rPr lang="en-US" sz="2000" dirty="0" err="1" smtClean="0"/>
              <a:t>protonação</a:t>
            </a:r>
            <a:r>
              <a:rPr lang="en-US" sz="2000" dirty="0" smtClean="0"/>
              <a:t> </a:t>
            </a:r>
            <a:r>
              <a:rPr lang="en-US" sz="2000" dirty="0" err="1" smtClean="0"/>
              <a:t>variável</a:t>
            </a:r>
            <a:r>
              <a:rPr lang="en-US" sz="2000" dirty="0" smtClean="0"/>
              <a:t> dos </a:t>
            </a:r>
            <a:r>
              <a:rPr lang="en-US" sz="2000" dirty="0" err="1" smtClean="0"/>
              <a:t>oxigênios</a:t>
            </a:r>
            <a:r>
              <a:rPr lang="en-US" sz="2000" dirty="0" smtClean="0"/>
              <a:t> da </a:t>
            </a:r>
            <a:r>
              <a:rPr lang="en-US" sz="2000" dirty="0" err="1" smtClean="0"/>
              <a:t>superfície</a:t>
            </a:r>
            <a:r>
              <a:rPr lang="en-US" sz="2000" dirty="0" smtClean="0"/>
              <a:t>. </a:t>
            </a:r>
            <a:endParaRPr lang="en-US" sz="2000" dirty="0"/>
          </a:p>
          <a:p>
            <a:r>
              <a:rPr lang="en-US" sz="2000" dirty="0" smtClean="0"/>
              <a:t>No </a:t>
            </a:r>
            <a:r>
              <a:rPr lang="en-US" sz="2000" dirty="0" err="1" smtClean="0">
                <a:solidFill>
                  <a:srgbClr val="00FFFF"/>
                </a:solidFill>
              </a:rPr>
              <a:t>pHpzc</a:t>
            </a:r>
            <a:r>
              <a:rPr lang="en-US" sz="2000" dirty="0" smtClean="0"/>
              <a:t>, a </a:t>
            </a:r>
            <a:r>
              <a:rPr lang="en-US" sz="2000" dirty="0" err="1" smtClean="0"/>
              <a:t>carga</a:t>
            </a:r>
            <a:r>
              <a:rPr lang="en-US" sz="2000" dirty="0" smtClean="0"/>
              <a:t> de </a:t>
            </a:r>
            <a:r>
              <a:rPr lang="en-US" sz="2000" dirty="0" err="1" smtClean="0"/>
              <a:t>superfície</a:t>
            </a:r>
            <a:r>
              <a:rPr lang="en-US" sz="2000" dirty="0" smtClean="0"/>
              <a:t> é </a:t>
            </a:r>
            <a:r>
              <a:rPr lang="en-US" sz="2000" dirty="0" smtClean="0">
                <a:solidFill>
                  <a:srgbClr val="00FFFF"/>
                </a:solidFill>
              </a:rPr>
              <a:t>ZERO</a:t>
            </a:r>
            <a:r>
              <a:rPr lang="en-US" sz="2000" dirty="0" smtClean="0"/>
              <a:t>.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056021" y="649705"/>
            <a:ext cx="5077326" cy="523220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Carga de superfície dos </a:t>
            </a:r>
            <a:r>
              <a:rPr lang="pt-BR" sz="2800" dirty="0" err="1" smtClean="0"/>
              <a:t>Colóides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5947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1384" y="226490"/>
            <a:ext cx="801303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u="sng" dirty="0" smtClean="0">
                <a:latin typeface="+mj-lt"/>
              </a:rPr>
              <a:t>1. Aportes </a:t>
            </a:r>
            <a:r>
              <a:rPr lang="pt-BR" sz="3200" b="1" u="sng" dirty="0">
                <a:latin typeface="+mj-lt"/>
              </a:rPr>
              <a:t>fluviais para os sistemas estuarinos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4852" y="1043359"/>
            <a:ext cx="11466094" cy="1631216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u="sng" dirty="0"/>
              <a:t>Rios:</a:t>
            </a:r>
            <a:endParaRPr lang="pt-BR" sz="2000" dirty="0"/>
          </a:p>
          <a:p>
            <a:pPr marL="342900" lvl="0" indent="-342900">
              <a:buClr>
                <a:srgbClr val="00FFFF"/>
              </a:buClr>
              <a:buFont typeface="Wingdings" panose="05000000000000000000" pitchFamily="2" charset="2"/>
              <a:buChar char="{"/>
            </a:pPr>
            <a:r>
              <a:rPr lang="pt-BR" sz="2000" dirty="0"/>
              <a:t>Os rios constituem a principal fonte da maioria dos elementos químicos para os oceanos. </a:t>
            </a:r>
            <a:endParaRPr lang="pt-BR" sz="2000" dirty="0" smtClean="0"/>
          </a:p>
          <a:p>
            <a:pPr marL="342900" lvl="0" indent="-342900">
              <a:buClr>
                <a:srgbClr val="00FFFF"/>
              </a:buClr>
              <a:buFont typeface="Wingdings" panose="05000000000000000000" pitchFamily="2" charset="2"/>
              <a:buChar char="{"/>
            </a:pPr>
            <a:r>
              <a:rPr lang="en-GB" sz="2000" dirty="0" err="1" smtClean="0"/>
              <a:t>Regulam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/>
              <a:t>química</a:t>
            </a:r>
            <a:r>
              <a:rPr lang="en-GB" sz="2000" dirty="0"/>
              <a:t> e a </a:t>
            </a:r>
            <a:r>
              <a:rPr lang="en-GB" sz="2000" dirty="0" err="1"/>
              <a:t>produção</a:t>
            </a:r>
            <a:r>
              <a:rPr lang="en-GB" sz="2000" dirty="0"/>
              <a:t> </a:t>
            </a:r>
            <a:r>
              <a:rPr lang="en-GB" sz="2000" dirty="0" err="1"/>
              <a:t>primária</a:t>
            </a:r>
            <a:r>
              <a:rPr lang="en-GB" sz="2000" dirty="0"/>
              <a:t> dos </a:t>
            </a:r>
            <a:r>
              <a:rPr lang="en-GB" sz="2000" dirty="0" err="1" smtClean="0"/>
              <a:t>oceanos</a:t>
            </a:r>
            <a:endParaRPr lang="en-GB" sz="2000" dirty="0" smtClean="0"/>
          </a:p>
          <a:p>
            <a:pPr marL="342900" lvl="0" indent="-342900">
              <a:buClr>
                <a:srgbClr val="00FFFF"/>
              </a:buClr>
              <a:buFont typeface="Wingdings" panose="05000000000000000000" pitchFamily="2" charset="2"/>
              <a:buChar char="{"/>
            </a:pPr>
            <a:r>
              <a:rPr lang="pt-BR" sz="2000" dirty="0" smtClean="0"/>
              <a:t>O </a:t>
            </a:r>
            <a:r>
              <a:rPr lang="pt-BR" sz="2000" dirty="0"/>
              <a:t>intemperismo químico regula a concentração do dióxido de </a:t>
            </a:r>
            <a:r>
              <a:rPr lang="pt-BR" sz="2000" dirty="0" smtClean="0"/>
              <a:t>carbono </a:t>
            </a:r>
            <a:r>
              <a:rPr lang="pt-BR" sz="2000" dirty="0"/>
              <a:t>atmosférico (CO</a:t>
            </a:r>
            <a:r>
              <a:rPr lang="pt-BR" sz="2000" baseline="-25000" dirty="0"/>
              <a:t>2</a:t>
            </a:r>
            <a:r>
              <a:rPr lang="pt-BR" sz="2000" dirty="0"/>
              <a:t>) – Feedbacks entre intemperismo e </a:t>
            </a:r>
            <a:r>
              <a:rPr lang="pt-BR" sz="2000" dirty="0" smtClean="0"/>
              <a:t>clima</a:t>
            </a:r>
            <a:endParaRPr lang="pt-BR" sz="2000" dirty="0"/>
          </a:p>
        </p:txBody>
      </p:sp>
      <p:pic>
        <p:nvPicPr>
          <p:cNvPr id="5" name="Imagem 4" descr="https://sites.google.com/site/soes2027tutorialassessments/_/rsrc/1426447308349/home/chris/weathering2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7" y="2906670"/>
            <a:ext cx="7147510" cy="3894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56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-3556"/>
            <a:ext cx="5366586" cy="7313993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 flipV="1">
            <a:off x="3332747" y="1251283"/>
            <a:ext cx="4981074" cy="24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6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83625" y="188863"/>
            <a:ext cx="9158068" cy="2062103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u="sng" dirty="0"/>
              <a:t>Componentes dissolvidos nas águas dos rios são derivados de:</a:t>
            </a:r>
            <a:endParaRPr lang="pt-BR" sz="2400" dirty="0"/>
          </a:p>
          <a:p>
            <a:r>
              <a:rPr lang="pt-BR" sz="2400" dirty="0"/>
              <a:t>– </a:t>
            </a:r>
            <a:r>
              <a:rPr lang="pt-BR" sz="2000" dirty="0"/>
              <a:t>Precipitação (chuva), a qual adiciona Cl (sais cíclicos) e SO</a:t>
            </a:r>
            <a:r>
              <a:rPr lang="pt-BR" sz="2000" baseline="-25000" dirty="0"/>
              <a:t>4</a:t>
            </a:r>
            <a:r>
              <a:rPr lang="pt-BR" sz="2000" baseline="30000" dirty="0"/>
              <a:t>2-</a:t>
            </a:r>
            <a:r>
              <a:rPr lang="pt-BR" sz="2000" dirty="0"/>
              <a:t> (poluição)</a:t>
            </a:r>
          </a:p>
          <a:p>
            <a:r>
              <a:rPr lang="pt-BR" sz="2000" dirty="0"/>
              <a:t>– Intemperismo químico das rochas</a:t>
            </a:r>
          </a:p>
          <a:p>
            <a:r>
              <a:rPr lang="pt-BR" sz="2000" dirty="0"/>
              <a:t>– MO do solo</a:t>
            </a:r>
          </a:p>
          <a:p>
            <a:r>
              <a:rPr lang="pt-BR" sz="2000" dirty="0"/>
              <a:t>– Evaporação e precipitação (ex. CaCO</a:t>
            </a:r>
            <a:r>
              <a:rPr lang="pt-BR" sz="2000" baseline="-25000" dirty="0"/>
              <a:t>3</a:t>
            </a:r>
            <a:r>
              <a:rPr lang="pt-BR" sz="2000" dirty="0"/>
              <a:t>) </a:t>
            </a:r>
          </a:p>
          <a:p>
            <a:r>
              <a:rPr lang="pt-BR" sz="2000" dirty="0"/>
              <a:t>– Fontes antropogênicas com importância crescente.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286000" y="2581408"/>
            <a:ext cx="723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Tabela: Composição Química da água dos principais rios (mg/L</a:t>
            </a:r>
            <a:r>
              <a:rPr lang="pt-BR" b="1" dirty="0" smtClean="0"/>
              <a:t>)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055419"/>
              </p:ext>
            </p:extLst>
          </p:nvPr>
        </p:nvGraphicFramePr>
        <p:xfrm>
          <a:off x="1190127" y="3080482"/>
          <a:ext cx="6967285" cy="3618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4143"/>
                <a:gridCol w="774143"/>
                <a:gridCol w="774143"/>
                <a:gridCol w="774143"/>
                <a:gridCol w="774143"/>
                <a:gridCol w="824389"/>
                <a:gridCol w="723896"/>
                <a:gridCol w="710305"/>
                <a:gridCol w="837980"/>
              </a:tblGrid>
              <a:tr h="583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r>
                        <a:rPr lang="en-GB" sz="1100">
                          <a:effectLst/>
                        </a:rPr>
                        <a:t>Negro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Lower Amazon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Niger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Yangzte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Mississipi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Nile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Yellow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Colorado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06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Na</a:t>
                      </a:r>
                      <a:r>
                        <a:rPr lang="en-GB" sz="1100" baseline="30000" dirty="0">
                          <a:effectLst/>
                        </a:rPr>
                        <a:t>+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0.4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1.5 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3.5 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7.6 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11 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17 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56 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95 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06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Mg</a:t>
                      </a:r>
                      <a:r>
                        <a:rPr lang="en-GB" sz="1100" baseline="30000" dirty="0">
                          <a:effectLst/>
                        </a:rPr>
                        <a:t>2+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0.1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1.0 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2.6 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7.4 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8.9 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7.0 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18 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24 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06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H</a:t>
                      </a:r>
                      <a:r>
                        <a:rPr lang="en-GB" sz="1100" baseline="-25000" dirty="0">
                          <a:effectLst/>
                        </a:rPr>
                        <a:t>4</a:t>
                      </a:r>
                      <a:r>
                        <a:rPr lang="en-GB" sz="1100" dirty="0">
                          <a:effectLst/>
                        </a:rPr>
                        <a:t>SiO</a:t>
                      </a:r>
                      <a:r>
                        <a:rPr lang="en-GB" sz="1100" baseline="-25000" dirty="0">
                          <a:effectLst/>
                        </a:rPr>
                        <a:t>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4.1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7.2 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15 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6.9 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7.6 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21 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5.1 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9.0 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06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K</a:t>
                      </a:r>
                      <a:r>
                        <a:rPr lang="en-GB" sz="1100" baseline="30000" dirty="0">
                          <a:effectLst/>
                        </a:rPr>
                        <a:t>+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0.3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0.8 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2.4 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1.5 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2.8 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4.0 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2.9 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5.2 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06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Ca</a:t>
                      </a:r>
                      <a:r>
                        <a:rPr lang="en-GB" sz="1100" baseline="30000">
                          <a:effectLst/>
                        </a:rPr>
                        <a:t>2+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0.2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5.2 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4.1 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30 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34 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25 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42 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83 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06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Cl</a:t>
                      </a:r>
                      <a:r>
                        <a:rPr lang="en-GB" sz="1100" baseline="30000">
                          <a:effectLst/>
                        </a:rPr>
                        <a:t>-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0.3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1.1 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1.3 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9.1 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10 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8.0 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47 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82 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06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SO</a:t>
                      </a:r>
                      <a:r>
                        <a:rPr lang="en-GB" sz="1100" baseline="30000">
                          <a:effectLst/>
                        </a:rPr>
                        <a:t>2</a:t>
                      </a:r>
                      <a:r>
                        <a:rPr lang="en-GB" sz="1100" baseline="-25000">
                          <a:effectLst/>
                        </a:rPr>
                        <a:t>4</a:t>
                      </a:r>
                      <a:r>
                        <a:rPr lang="en-GB" sz="1100" baseline="30000">
                          <a:effectLst/>
                        </a:rPr>
                        <a:t>-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0.2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1.7 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1.0 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12 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26 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9.1 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72 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270 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06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HCO</a:t>
                      </a:r>
                      <a:r>
                        <a:rPr lang="en-GB" sz="1100" baseline="30000">
                          <a:effectLst/>
                        </a:rPr>
                        <a:t>-</a:t>
                      </a:r>
                      <a:r>
                        <a:rPr lang="en-GB" sz="1100" baseline="-250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0.7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20 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36 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120 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116 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134 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182 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135 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83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Em2</a:t>
                      </a:r>
                      <a:r>
                        <a:rPr lang="en-GB" sz="1100" baseline="30000" dirty="0">
                          <a:effectLst/>
                        </a:rPr>
                        <a:t>+</a:t>
                      </a:r>
                      <a:br>
                        <a:rPr lang="en-GB" sz="1100" baseline="30000" dirty="0">
                          <a:effectLst/>
                        </a:rPr>
                      </a:br>
                      <a:r>
                        <a:rPr lang="en-GB" sz="1100" baseline="30000" dirty="0">
                          <a:effectLst/>
                        </a:rPr>
                        <a:t>(</a:t>
                      </a:r>
                      <a:r>
                        <a:rPr lang="en-GB" sz="1100" baseline="30000" dirty="0" err="1">
                          <a:effectLst/>
                        </a:rPr>
                        <a:t>ueq</a:t>
                      </a:r>
                      <a:r>
                        <a:rPr lang="en-GB" sz="1100" baseline="30000" dirty="0">
                          <a:effectLst/>
                        </a:rPr>
                        <a:t>/L)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43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428 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633 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2490 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2980 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2670 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6050 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10400 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325853" y="4889732"/>
            <a:ext cx="3597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err="1"/>
              <a:t>ΣmZ</a:t>
            </a:r>
            <a:r>
              <a:rPr lang="pt-BR" sz="1600" b="1" baseline="30000" dirty="0"/>
              <a:t>+</a:t>
            </a:r>
            <a:r>
              <a:rPr lang="pt-BR" sz="1600" b="1" dirty="0"/>
              <a:t> = número de moles de +</a:t>
            </a:r>
            <a:r>
              <a:rPr lang="pt-BR" sz="1600" b="1" dirty="0" err="1"/>
              <a:t>ve</a:t>
            </a:r>
            <a:r>
              <a:rPr lang="pt-BR" sz="1600" b="1" dirty="0"/>
              <a:t> carga (per L) </a:t>
            </a:r>
            <a:endParaRPr lang="pt-BR" sz="1600" dirty="0"/>
          </a:p>
          <a:p>
            <a:r>
              <a:rPr lang="pt-BR" sz="1600" b="1" dirty="0"/>
              <a:t>µ</a:t>
            </a:r>
            <a:r>
              <a:rPr lang="pt-BR" sz="1600" b="1" dirty="0" err="1"/>
              <a:t>eq</a:t>
            </a:r>
            <a:r>
              <a:rPr lang="pt-BR" sz="1600" b="1" dirty="0"/>
              <a:t> = </a:t>
            </a:r>
            <a:r>
              <a:rPr lang="pt-BR" sz="1600" b="1" dirty="0" err="1"/>
              <a:t>microequivalentes</a:t>
            </a:r>
            <a:r>
              <a:rPr lang="pt-BR" sz="1600" b="1" dirty="0"/>
              <a:t> de carga (per L)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64227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02" y="1179096"/>
            <a:ext cx="10275330" cy="4050130"/>
          </a:xfrm>
          <a:prstGeom prst="rect">
            <a:avLst/>
          </a:prstGeom>
          <a:ln>
            <a:solidFill>
              <a:srgbClr val="00FF00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6359236" y="2015836"/>
            <a:ext cx="2431473" cy="24938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8000999" y="2984336"/>
            <a:ext cx="353292" cy="1084610"/>
            <a:chOff x="8000999" y="2984336"/>
            <a:chExt cx="353292" cy="1084610"/>
          </a:xfrm>
        </p:grpSpPr>
        <p:sp>
          <p:nvSpPr>
            <p:cNvPr id="4" name="Elipse 3"/>
            <p:cNvSpPr/>
            <p:nvPr/>
          </p:nvSpPr>
          <p:spPr>
            <a:xfrm>
              <a:off x="8001000" y="2984336"/>
              <a:ext cx="353291" cy="24938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4"/>
            <p:cNvSpPr/>
            <p:nvPr/>
          </p:nvSpPr>
          <p:spPr>
            <a:xfrm>
              <a:off x="8000999" y="3819565"/>
              <a:ext cx="353291" cy="24938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6658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18791"/>
            <a:ext cx="9191625" cy="54006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213" y="5423752"/>
            <a:ext cx="90011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86589" y="661737"/>
            <a:ext cx="5041231" cy="523220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err="1"/>
              <a:t>Classificação</a:t>
            </a:r>
            <a:r>
              <a:rPr lang="en-GB" sz="2800" b="1" u="sng" dirty="0"/>
              <a:t> dos </a:t>
            </a:r>
            <a:r>
              <a:rPr lang="en-GB" sz="2800" b="1" u="sng" dirty="0" err="1"/>
              <a:t>maiores</a:t>
            </a:r>
            <a:r>
              <a:rPr lang="en-GB" sz="2800" b="1" u="sng" dirty="0"/>
              <a:t> </a:t>
            </a:r>
            <a:r>
              <a:rPr lang="en-GB" sz="2800" b="1" u="sng" dirty="0" err="1"/>
              <a:t>rios</a:t>
            </a:r>
            <a:r>
              <a:rPr lang="en-GB" sz="2800" b="1" u="sng" dirty="0"/>
              <a:t>: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12819" y="1816768"/>
            <a:ext cx="6268456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/>
              <a:t>A composição de ~80% das águas dos rios é controlada por</a:t>
            </a:r>
            <a:r>
              <a:rPr lang="pt-BR" sz="2400" b="1" dirty="0" smtClean="0"/>
              <a:t>:</a:t>
            </a:r>
          </a:p>
          <a:p>
            <a:pPr lvl="0"/>
            <a:endParaRPr lang="pt-BR" sz="2400" dirty="0"/>
          </a:p>
          <a:p>
            <a:r>
              <a:rPr lang="pt-BR" dirty="0"/>
              <a:t>– </a:t>
            </a:r>
            <a:r>
              <a:rPr lang="pt-BR" dirty="0" smtClean="0"/>
              <a:t>Precipitação: </a:t>
            </a:r>
            <a:r>
              <a:rPr lang="en-GB" dirty="0" smtClean="0">
                <a:solidFill>
                  <a:srgbClr val="00FF00"/>
                </a:solidFill>
                <a:sym typeface="Symbol" panose="05050102010706020507" pitchFamily="18" charset="2"/>
              </a:rPr>
              <a:t></a:t>
            </a:r>
            <a:r>
              <a:rPr lang="en-GB" dirty="0" smtClean="0">
                <a:solidFill>
                  <a:srgbClr val="00FF00"/>
                </a:solidFill>
              </a:rPr>
              <a:t> </a:t>
            </a:r>
            <a:r>
              <a:rPr lang="pt-BR" dirty="0" smtClean="0">
                <a:solidFill>
                  <a:srgbClr val="00FF00"/>
                </a:solidFill>
              </a:rPr>
              <a:t>[SDT], </a:t>
            </a:r>
            <a:r>
              <a:rPr lang="pt-BR" dirty="0"/>
              <a:t>relativamente </a:t>
            </a:r>
            <a:r>
              <a:rPr lang="pt-BR" dirty="0">
                <a:solidFill>
                  <a:srgbClr val="00FF00"/>
                </a:solidFill>
                <a:sym typeface="Symbol" panose="05050102010706020507" pitchFamily="18" charset="2"/>
              </a:rPr>
              <a:t></a:t>
            </a:r>
            <a:r>
              <a:rPr lang="pt-BR" dirty="0">
                <a:solidFill>
                  <a:srgbClr val="00FF00"/>
                </a:solidFill>
              </a:rPr>
              <a:t> [Na]</a:t>
            </a:r>
          </a:p>
          <a:p>
            <a:r>
              <a:rPr lang="pt-BR" dirty="0"/>
              <a:t>– Intemperismo </a:t>
            </a:r>
            <a:r>
              <a:rPr lang="pt-BR" dirty="0" smtClean="0"/>
              <a:t>químico: </a:t>
            </a:r>
            <a:r>
              <a:rPr lang="pt-BR" dirty="0">
                <a:solidFill>
                  <a:srgbClr val="00FF00"/>
                </a:solidFill>
                <a:sym typeface="Symbol" panose="05050102010706020507" pitchFamily="18" charset="2"/>
              </a:rPr>
              <a:t></a:t>
            </a:r>
            <a:r>
              <a:rPr lang="pt-BR" dirty="0" smtClean="0">
                <a:solidFill>
                  <a:srgbClr val="00FF00"/>
                </a:solidFill>
              </a:rPr>
              <a:t> </a:t>
            </a:r>
            <a:r>
              <a:rPr lang="pt-BR" dirty="0">
                <a:solidFill>
                  <a:srgbClr val="00FF00"/>
                </a:solidFill>
              </a:rPr>
              <a:t>[SDT] e </a:t>
            </a:r>
            <a:r>
              <a:rPr lang="pt-BR" dirty="0">
                <a:solidFill>
                  <a:srgbClr val="00FF00"/>
                </a:solidFill>
                <a:sym typeface="Symbol" panose="05050102010706020507" pitchFamily="18" charset="2"/>
              </a:rPr>
              <a:t></a:t>
            </a:r>
            <a:r>
              <a:rPr lang="pt-BR" dirty="0" smtClean="0">
                <a:solidFill>
                  <a:srgbClr val="00FF00"/>
                </a:solidFill>
              </a:rPr>
              <a:t>[</a:t>
            </a:r>
            <a:r>
              <a:rPr lang="pt-BR" dirty="0">
                <a:solidFill>
                  <a:srgbClr val="00FF00"/>
                </a:solidFill>
              </a:rPr>
              <a:t>Ca</a:t>
            </a:r>
            <a:r>
              <a:rPr lang="pt-BR" dirty="0" smtClean="0">
                <a:solidFill>
                  <a:srgbClr val="00FF00"/>
                </a:solidFill>
              </a:rPr>
              <a:t>] </a:t>
            </a:r>
            <a:r>
              <a:rPr lang="pt-BR" dirty="0"/>
              <a:t>das rochas </a:t>
            </a:r>
          </a:p>
          <a:p>
            <a:r>
              <a:rPr lang="pt-BR" dirty="0"/>
              <a:t>– </a:t>
            </a:r>
            <a:r>
              <a:rPr lang="pt-BR" dirty="0" smtClean="0"/>
              <a:t>Evaporação: </a:t>
            </a:r>
            <a:r>
              <a:rPr lang="pt-BR" dirty="0" smtClean="0">
                <a:solidFill>
                  <a:srgbClr val="00FF00"/>
                </a:solidFill>
                <a:sym typeface="Symbol" panose="05050102010706020507" pitchFamily="18" charset="2"/>
              </a:rPr>
              <a:t></a:t>
            </a:r>
            <a:r>
              <a:rPr lang="pt-BR" dirty="0" smtClean="0">
                <a:solidFill>
                  <a:srgbClr val="00FF00"/>
                </a:solidFill>
              </a:rPr>
              <a:t> </a:t>
            </a:r>
            <a:r>
              <a:rPr lang="pt-BR" dirty="0">
                <a:solidFill>
                  <a:srgbClr val="00FF00"/>
                </a:solidFill>
              </a:rPr>
              <a:t>[TDS], </a:t>
            </a:r>
            <a:r>
              <a:rPr lang="en-GB" dirty="0">
                <a:solidFill>
                  <a:srgbClr val="00FF00"/>
                </a:solidFill>
                <a:sym typeface="Symbol" panose="05050102010706020507" pitchFamily="18" charset="2"/>
              </a:rPr>
              <a:t></a:t>
            </a:r>
            <a:r>
              <a:rPr lang="pt-BR" dirty="0">
                <a:solidFill>
                  <a:srgbClr val="00FF00"/>
                </a:solidFill>
              </a:rPr>
              <a:t> [Ca] </a:t>
            </a:r>
            <a:r>
              <a:rPr lang="pt-BR" dirty="0"/>
              <a:t>devido a precipitação de CaCO</a:t>
            </a:r>
            <a:r>
              <a:rPr lang="pt-BR" baseline="-25000" dirty="0"/>
              <a:t>3</a:t>
            </a:r>
            <a:r>
              <a:rPr lang="pt-BR" dirty="0"/>
              <a:t>, CaSO</a:t>
            </a:r>
            <a:r>
              <a:rPr lang="pt-BR" baseline="-25000" dirty="0"/>
              <a:t>4</a:t>
            </a:r>
            <a:r>
              <a:rPr lang="pt-BR" dirty="0"/>
              <a:t>, </a:t>
            </a:r>
            <a:r>
              <a:rPr lang="pt-BR" dirty="0" smtClean="0"/>
              <a:t>etc.</a:t>
            </a:r>
            <a:endParaRPr lang="pt-BR" dirty="0"/>
          </a:p>
        </p:txBody>
      </p:sp>
      <p:pic>
        <p:nvPicPr>
          <p:cNvPr id="4" name="Imagem 3" descr="https://sites.google.com/site/soes2027tutorialassessments/_/rsrc/1426447752245/home/chris/weatheringclass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9" y="1007797"/>
            <a:ext cx="4800600" cy="549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162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384" y="1767893"/>
            <a:ext cx="5657850" cy="16859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65684" y="878305"/>
            <a:ext cx="7928811" cy="523220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Circulação</a:t>
            </a:r>
            <a:r>
              <a:rPr lang="en-US" sz="2800" dirty="0" smtClean="0"/>
              <a:t> </a:t>
            </a:r>
            <a:r>
              <a:rPr lang="en-US" sz="2800" dirty="0" err="1" smtClean="0"/>
              <a:t>restrita</a:t>
            </a:r>
            <a:r>
              <a:rPr lang="en-US" sz="2800" dirty="0" smtClean="0"/>
              <a:t> e </a:t>
            </a:r>
            <a:r>
              <a:rPr lang="en-US" sz="2800" dirty="0" smtClean="0">
                <a:sym typeface="Symbol" panose="05050102010706020507" pitchFamily="18" charset="2"/>
              </a:rPr>
              <a:t> </a:t>
            </a:r>
            <a:r>
              <a:rPr lang="pt-BR" sz="2800" dirty="0" smtClean="0"/>
              <a:t>evaporação </a:t>
            </a:r>
            <a:r>
              <a:rPr lang="en-US" sz="2800" dirty="0" smtClean="0">
                <a:sym typeface="Symbol" panose="05050102010706020507" pitchFamily="18" charset="2"/>
              </a:rPr>
              <a:t>  </a:t>
            </a:r>
            <a:r>
              <a:rPr lang="en-US" sz="2800" dirty="0" err="1" smtClean="0">
                <a:sym typeface="Symbol" panose="05050102010706020507" pitchFamily="18" charset="2"/>
              </a:rPr>
              <a:t>salinidade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406315" y="3970421"/>
            <a:ext cx="6942221" cy="707886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 sequência mineral nos </a:t>
            </a:r>
            <a:r>
              <a:rPr lang="pt-BR" sz="2000" dirty="0" err="1" smtClean="0"/>
              <a:t>evaporitos</a:t>
            </a:r>
            <a:r>
              <a:rPr lang="pt-BR" sz="2000" dirty="0" smtClean="0"/>
              <a:t> reflete a solubilidade relativa de CaCO</a:t>
            </a:r>
            <a:r>
              <a:rPr lang="pt-BR" sz="2000" baseline="-25000" dirty="0" smtClean="0"/>
              <a:t>3</a:t>
            </a:r>
            <a:r>
              <a:rPr lang="pt-BR" sz="2000" dirty="0" smtClean="0"/>
              <a:t> (calcita), Gipsita </a:t>
            </a:r>
            <a:r>
              <a:rPr lang="pt-BR" sz="2000" dirty="0"/>
              <a:t>(</a:t>
            </a:r>
            <a:r>
              <a:rPr lang="pt-BR" sz="2000" dirty="0" smtClean="0"/>
              <a:t>CaSO</a:t>
            </a:r>
            <a:r>
              <a:rPr lang="pt-BR" sz="2000" baseline="-25000" dirty="0" smtClean="0"/>
              <a:t>4</a:t>
            </a:r>
            <a:r>
              <a:rPr lang="pt-BR" sz="2000" dirty="0" smtClean="0"/>
              <a:t>.2H</a:t>
            </a:r>
            <a:r>
              <a:rPr lang="pt-BR" sz="2000" baseline="-25000" dirty="0" smtClean="0"/>
              <a:t>2</a:t>
            </a:r>
            <a:r>
              <a:rPr lang="pt-BR" sz="2000" dirty="0" smtClean="0"/>
              <a:t>O</a:t>
            </a:r>
            <a:r>
              <a:rPr lang="pt-BR" sz="2000" dirty="0"/>
              <a:t>)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smtClean="0"/>
              <a:t>Halita </a:t>
            </a:r>
            <a:r>
              <a:rPr lang="pt-BR" sz="2000" dirty="0"/>
              <a:t>(</a:t>
            </a:r>
            <a:r>
              <a:rPr lang="pt-BR" sz="2000" dirty="0" err="1" smtClean="0"/>
              <a:t>NaCl</a:t>
            </a:r>
            <a:r>
              <a:rPr lang="pt-BR" sz="2000" dirty="0" smtClean="0"/>
              <a:t>)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8452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33926" y="577516"/>
            <a:ext cx="5823285" cy="3016210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u="sng" dirty="0"/>
              <a:t>Intemperismo das rochas :</a:t>
            </a:r>
            <a:endParaRPr lang="pt-BR" sz="2800" dirty="0"/>
          </a:p>
          <a:p>
            <a:pPr lvl="0"/>
            <a:r>
              <a:rPr lang="pt-BR" b="1" dirty="0"/>
              <a:t>O esquema de </a:t>
            </a:r>
            <a:r>
              <a:rPr lang="pt-BR" b="1" dirty="0" err="1"/>
              <a:t>Gibbs</a:t>
            </a:r>
            <a:r>
              <a:rPr lang="pt-BR" b="1" dirty="0"/>
              <a:t> → considerado por muitos por subestimar a importância do intemperismo das rochas</a:t>
            </a:r>
            <a:endParaRPr lang="pt-BR" dirty="0"/>
          </a:p>
          <a:p>
            <a:pPr lvl="0"/>
            <a:endParaRPr lang="pt-BR" b="1" dirty="0" smtClean="0"/>
          </a:p>
          <a:p>
            <a:pPr lvl="0"/>
            <a:r>
              <a:rPr lang="pt-BR" b="1" dirty="0" smtClean="0"/>
              <a:t>Intemperismo </a:t>
            </a:r>
            <a:r>
              <a:rPr lang="pt-BR" b="1" dirty="0"/>
              <a:t>de CaCO</a:t>
            </a:r>
            <a:r>
              <a:rPr lang="pt-BR" b="1" baseline="-25000" dirty="0"/>
              <a:t>3</a:t>
            </a:r>
            <a:r>
              <a:rPr lang="pt-BR" b="1" dirty="0"/>
              <a:t> e </a:t>
            </a:r>
            <a:r>
              <a:rPr lang="pt-BR" b="1" dirty="0" err="1"/>
              <a:t>evaporitos</a:t>
            </a:r>
            <a:r>
              <a:rPr lang="pt-BR" b="1" dirty="0"/>
              <a:t> é simples</a:t>
            </a:r>
            <a:r>
              <a:rPr lang="pt-BR" b="1" dirty="0" smtClean="0"/>
              <a:t>:</a:t>
            </a:r>
          </a:p>
          <a:p>
            <a:pPr lvl="0"/>
            <a:endParaRPr lang="pt-BR" b="1" dirty="0" smtClean="0"/>
          </a:p>
          <a:p>
            <a:r>
              <a:rPr lang="pt-BR" dirty="0"/>
              <a:t>– </a:t>
            </a:r>
            <a:r>
              <a:rPr lang="pt-BR" dirty="0" err="1"/>
              <a:t>NaCl</a:t>
            </a:r>
            <a:r>
              <a:rPr lang="pt-BR" dirty="0"/>
              <a:t> (halita) → Na</a:t>
            </a:r>
            <a:r>
              <a:rPr lang="pt-BR" baseline="30000" dirty="0"/>
              <a:t>+</a:t>
            </a:r>
            <a:r>
              <a:rPr lang="pt-BR" dirty="0"/>
              <a:t> + Cl</a:t>
            </a:r>
            <a:r>
              <a:rPr lang="pt-BR" baseline="30000" dirty="0"/>
              <a:t>-</a:t>
            </a:r>
          </a:p>
          <a:p>
            <a:r>
              <a:rPr lang="pt-BR" dirty="0"/>
              <a:t>– CaCO</a:t>
            </a:r>
            <a:r>
              <a:rPr lang="pt-BR" baseline="-25000" dirty="0"/>
              <a:t>3</a:t>
            </a:r>
            <a:r>
              <a:rPr lang="pt-BR" dirty="0"/>
              <a:t> (calcita) + H</a:t>
            </a:r>
            <a:r>
              <a:rPr lang="pt-BR" baseline="-25000" dirty="0"/>
              <a:t>2</a:t>
            </a:r>
            <a:r>
              <a:rPr lang="pt-BR" dirty="0"/>
              <a:t>CO</a:t>
            </a:r>
            <a:r>
              <a:rPr lang="pt-BR" baseline="-25000" dirty="0"/>
              <a:t>3</a:t>
            </a:r>
            <a:r>
              <a:rPr lang="pt-BR" dirty="0"/>
              <a:t> (</a:t>
            </a:r>
            <a:r>
              <a:rPr lang="pt-BR" dirty="0" err="1"/>
              <a:t>aq</a:t>
            </a:r>
            <a:r>
              <a:rPr lang="pt-BR" dirty="0"/>
              <a:t>) → Ca</a:t>
            </a:r>
            <a:r>
              <a:rPr lang="pt-BR" baseline="30000" dirty="0"/>
              <a:t>2+</a:t>
            </a:r>
            <a:r>
              <a:rPr lang="pt-BR" dirty="0"/>
              <a:t> + </a:t>
            </a:r>
            <a:r>
              <a:rPr lang="pt-BR" dirty="0" smtClean="0"/>
              <a:t>HCO</a:t>
            </a:r>
            <a:r>
              <a:rPr lang="pt-BR" baseline="-25000" dirty="0" smtClean="0"/>
              <a:t>3</a:t>
            </a:r>
            <a:r>
              <a:rPr lang="pt-BR" baseline="30000" dirty="0" smtClean="0"/>
              <a:t>-</a:t>
            </a:r>
            <a:endParaRPr lang="pt-BR" baseline="30000" dirty="0"/>
          </a:p>
          <a:p>
            <a:r>
              <a:rPr lang="pt-BR" dirty="0"/>
              <a:t>– Intemperismo </a:t>
            </a:r>
            <a:r>
              <a:rPr lang="pt-BR" dirty="0">
                <a:solidFill>
                  <a:srgbClr val="00FF00"/>
                </a:solidFill>
              </a:rPr>
              <a:t>congruente</a:t>
            </a:r>
            <a:r>
              <a:rPr lang="pt-BR" dirty="0"/>
              <a:t>- transição de uma substância sólida para um líquido de mesma composição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62257" y="5065297"/>
            <a:ext cx="10351170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O intemperismo da maior parte dos minerais de silicato → minerais secundários (argilas</a:t>
            </a:r>
            <a:r>
              <a:rPr lang="pt-BR" b="1" dirty="0" smtClean="0"/>
              <a:t>):</a:t>
            </a:r>
          </a:p>
          <a:p>
            <a:endParaRPr lang="pt-BR" b="1" dirty="0"/>
          </a:p>
          <a:p>
            <a:r>
              <a:rPr lang="pt-BR" dirty="0"/>
              <a:t>– 2NaAlSi</a:t>
            </a:r>
            <a:r>
              <a:rPr lang="pt-BR" baseline="-25000" dirty="0"/>
              <a:t>3</a:t>
            </a:r>
            <a:r>
              <a:rPr lang="pt-BR" dirty="0"/>
              <a:t>O</a:t>
            </a:r>
            <a:r>
              <a:rPr lang="pt-BR" baseline="-25000" dirty="0"/>
              <a:t>8</a:t>
            </a:r>
            <a:r>
              <a:rPr lang="pt-BR" dirty="0"/>
              <a:t> Na- (</a:t>
            </a:r>
            <a:r>
              <a:rPr lang="pt-BR" dirty="0" smtClean="0"/>
              <a:t>plagioclásio) </a:t>
            </a:r>
            <a:r>
              <a:rPr lang="pt-BR" dirty="0"/>
              <a:t>+ 2H</a:t>
            </a:r>
            <a:r>
              <a:rPr lang="pt-BR" baseline="-25000" dirty="0"/>
              <a:t>2</a:t>
            </a:r>
            <a:r>
              <a:rPr lang="pt-BR" dirty="0"/>
              <a:t>CO</a:t>
            </a:r>
            <a:r>
              <a:rPr lang="pt-BR" baseline="-25000" dirty="0"/>
              <a:t>3</a:t>
            </a:r>
            <a:r>
              <a:rPr lang="pt-BR" dirty="0"/>
              <a:t> (</a:t>
            </a:r>
            <a:r>
              <a:rPr lang="pt-BR" dirty="0" err="1"/>
              <a:t>aq</a:t>
            </a:r>
            <a:r>
              <a:rPr lang="pt-BR" dirty="0"/>
              <a:t>) + 9H</a:t>
            </a:r>
            <a:r>
              <a:rPr lang="pt-BR" baseline="-25000" dirty="0"/>
              <a:t>2</a:t>
            </a:r>
            <a:r>
              <a:rPr lang="pt-BR" dirty="0"/>
              <a:t>O → Al</a:t>
            </a:r>
            <a:r>
              <a:rPr lang="pt-BR" baseline="-25000" dirty="0"/>
              <a:t>2</a:t>
            </a:r>
            <a:r>
              <a:rPr lang="pt-BR" dirty="0"/>
              <a:t>Si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5</a:t>
            </a:r>
            <a:r>
              <a:rPr lang="pt-BR" dirty="0"/>
              <a:t>(OH)</a:t>
            </a:r>
            <a:r>
              <a:rPr lang="pt-BR" baseline="-25000" dirty="0"/>
              <a:t>4</a:t>
            </a:r>
            <a:r>
              <a:rPr lang="pt-BR" dirty="0"/>
              <a:t> </a:t>
            </a:r>
            <a:r>
              <a:rPr lang="pt-BR" dirty="0" smtClean="0"/>
              <a:t>(</a:t>
            </a:r>
            <a:r>
              <a:rPr lang="pt-BR" dirty="0" err="1" smtClean="0"/>
              <a:t>Caolinita</a:t>
            </a:r>
            <a:r>
              <a:rPr lang="pt-BR" dirty="0" smtClean="0"/>
              <a:t>) </a:t>
            </a:r>
            <a:r>
              <a:rPr lang="pt-BR" dirty="0"/>
              <a:t>+ 2Na</a:t>
            </a:r>
            <a:r>
              <a:rPr lang="pt-BR" baseline="30000" dirty="0"/>
              <a:t>+</a:t>
            </a:r>
            <a:r>
              <a:rPr lang="pt-BR" dirty="0"/>
              <a:t> + </a:t>
            </a:r>
            <a:r>
              <a:rPr lang="pt-BR" dirty="0" smtClean="0"/>
              <a:t>2HCO</a:t>
            </a:r>
            <a:r>
              <a:rPr lang="pt-BR" baseline="-25000" dirty="0" smtClean="0"/>
              <a:t>3</a:t>
            </a:r>
            <a:r>
              <a:rPr lang="pt-BR" baseline="30000" dirty="0" smtClean="0"/>
              <a:t>-</a:t>
            </a:r>
            <a:r>
              <a:rPr lang="pt-BR" dirty="0" smtClean="0"/>
              <a:t> </a:t>
            </a:r>
            <a:r>
              <a:rPr lang="pt-BR" dirty="0"/>
              <a:t>+ </a:t>
            </a:r>
            <a:r>
              <a:rPr lang="pt-BR" dirty="0" smtClean="0"/>
              <a:t>4H</a:t>
            </a:r>
            <a:r>
              <a:rPr lang="pt-BR" baseline="-25000" dirty="0" smtClean="0"/>
              <a:t>4</a:t>
            </a:r>
            <a:r>
              <a:rPr lang="pt-BR" dirty="0" smtClean="0"/>
              <a:t>SiO</a:t>
            </a:r>
            <a:r>
              <a:rPr lang="pt-BR" baseline="-25000" dirty="0" smtClean="0"/>
              <a:t>4</a:t>
            </a:r>
            <a:r>
              <a:rPr lang="pt-BR" dirty="0" smtClean="0"/>
              <a:t>(</a:t>
            </a:r>
            <a:r>
              <a:rPr lang="pt-BR" dirty="0" err="1" smtClean="0"/>
              <a:t>aq</a:t>
            </a:r>
            <a:r>
              <a:rPr lang="pt-BR" dirty="0"/>
              <a:t>) </a:t>
            </a:r>
          </a:p>
          <a:p>
            <a:r>
              <a:rPr lang="pt-BR" dirty="0"/>
              <a:t>– Intemperismo </a:t>
            </a:r>
            <a:r>
              <a:rPr lang="pt-BR" dirty="0">
                <a:solidFill>
                  <a:srgbClr val="00FF00"/>
                </a:solidFill>
              </a:rPr>
              <a:t>incongruente</a:t>
            </a:r>
            <a:r>
              <a:rPr lang="pt-BR" dirty="0"/>
              <a:t> – Novos minerais sólidos </a:t>
            </a:r>
            <a:r>
              <a:rPr lang="pt-BR" dirty="0" smtClean="0"/>
              <a:t>precipitam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748" y="297506"/>
            <a:ext cx="4497052" cy="46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00200" y="601579"/>
            <a:ext cx="8879305" cy="646331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pt-BR" b="1" dirty="0"/>
              <a:t>Esquema de classificação </a:t>
            </a:r>
            <a:r>
              <a:rPr lang="pt-BR" b="1" dirty="0" smtClean="0"/>
              <a:t>alternativo </a:t>
            </a:r>
            <a:r>
              <a:rPr lang="pt-BR" b="1" dirty="0"/>
              <a:t>de </a:t>
            </a:r>
            <a:r>
              <a:rPr lang="pt-BR" b="1" dirty="0" err="1"/>
              <a:t>Stallard</a:t>
            </a:r>
            <a:r>
              <a:rPr lang="pt-BR" b="1" dirty="0"/>
              <a:t> &amp; Edmond enfatiza a importância do intemperismo das </a:t>
            </a:r>
            <a:r>
              <a:rPr lang="pt-BR" b="1" dirty="0" smtClean="0"/>
              <a:t>rochas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9232" y="6497053"/>
            <a:ext cx="1070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Stallard</a:t>
            </a:r>
            <a:r>
              <a:rPr lang="en-GB" dirty="0"/>
              <a:t> R.F. &amp; Edmond J.M. (1983) Journal of Geophysical Research 88, </a:t>
            </a:r>
            <a:r>
              <a:rPr lang="en-GB" dirty="0" smtClean="0"/>
              <a:t>9761-9688</a:t>
            </a:r>
            <a:endParaRPr lang="pt-BR" dirty="0"/>
          </a:p>
        </p:txBody>
      </p:sp>
      <p:pic>
        <p:nvPicPr>
          <p:cNvPr id="4" name="Imagem 3" descr="https://sites.google.com/site/soes2027tutorialassessments/_/rsrc/1426448017070/home/chris/mineral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84" y="1516997"/>
            <a:ext cx="3697890" cy="4980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18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63317" y="312821"/>
            <a:ext cx="9360568" cy="6063198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FF00"/>
                </a:solidFill>
              </a:rPr>
              <a:t> </a:t>
            </a:r>
            <a:r>
              <a:rPr lang="pt-BR" sz="2800" dirty="0" smtClean="0">
                <a:solidFill>
                  <a:srgbClr val="00FF00"/>
                </a:solidFill>
              </a:rPr>
              <a:t>Ciência Estuarina </a:t>
            </a:r>
            <a:r>
              <a:rPr lang="pt-BR" sz="2800" dirty="0" smtClean="0"/>
              <a:t>(Bianchi 2007)</a:t>
            </a:r>
          </a:p>
          <a:p>
            <a:pPr marL="285750" indent="-285750">
              <a:buClr>
                <a:srgbClr val="66FF33"/>
              </a:buClr>
              <a:buFont typeface="Wingdings" panose="05000000000000000000" pitchFamily="2" charset="2"/>
              <a:buChar char="F"/>
            </a:pPr>
            <a:r>
              <a:rPr lang="en-US" dirty="0" smtClean="0"/>
              <a:t>Debate </a:t>
            </a:r>
            <a:r>
              <a:rPr lang="en-US" dirty="0" err="1" smtClean="0"/>
              <a:t>sobre</a:t>
            </a:r>
            <a:r>
              <a:rPr lang="en-US" dirty="0" smtClean="0"/>
              <a:t> a </a:t>
            </a:r>
            <a:r>
              <a:rPr lang="en-US" dirty="0" err="1" smtClean="0"/>
              <a:t>definição</a:t>
            </a:r>
            <a:r>
              <a:rPr lang="en-US" dirty="0" smtClean="0"/>
              <a:t> de “</a:t>
            </a:r>
            <a:r>
              <a:rPr lang="en-US" dirty="0" err="1" smtClean="0"/>
              <a:t>estuário</a:t>
            </a:r>
            <a:r>
              <a:rPr lang="en-US" dirty="0" smtClean="0"/>
              <a:t>” </a:t>
            </a:r>
            <a:r>
              <a:rPr lang="en-US" dirty="0" smtClean="0">
                <a:sym typeface="Symbol" panose="05050102010706020507" pitchFamily="18" charset="2"/>
              </a:rPr>
              <a:t> </a:t>
            </a:r>
            <a:r>
              <a:rPr lang="en-US" dirty="0" err="1" smtClean="0"/>
              <a:t>propriedades</a:t>
            </a:r>
            <a:r>
              <a:rPr lang="en-US" dirty="0" smtClean="0"/>
              <a:t> </a:t>
            </a:r>
            <a:r>
              <a:rPr lang="en-US" dirty="0" err="1" smtClean="0"/>
              <a:t>divergentes</a:t>
            </a:r>
            <a:r>
              <a:rPr lang="en-US" dirty="0" smtClean="0"/>
              <a:t> entre </a:t>
            </a:r>
            <a:r>
              <a:rPr lang="en-US" dirty="0" err="1" smtClean="0"/>
              <a:t>estuários</a:t>
            </a:r>
            <a:r>
              <a:rPr lang="en-US" dirty="0" smtClean="0"/>
              <a:t> de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regiões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Perillo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1995):</a:t>
            </a:r>
            <a:endParaRPr lang="en-US" dirty="0"/>
          </a:p>
          <a:p>
            <a:r>
              <a:rPr lang="en-US" i="1" dirty="0" smtClean="0"/>
              <a:t>“</a:t>
            </a:r>
            <a:r>
              <a:rPr lang="en-US" i="1" dirty="0" err="1" smtClean="0"/>
              <a:t>corpo</a:t>
            </a:r>
            <a:r>
              <a:rPr lang="en-US" i="1" dirty="0" smtClean="0"/>
              <a:t> de </a:t>
            </a:r>
            <a:r>
              <a:rPr lang="en-US" i="1" dirty="0" err="1" smtClean="0"/>
              <a:t>água</a:t>
            </a:r>
            <a:r>
              <a:rPr lang="en-US" i="1" dirty="0" smtClean="0"/>
              <a:t>  </a:t>
            </a:r>
            <a:r>
              <a:rPr lang="en-US" i="1" dirty="0" err="1" smtClean="0"/>
              <a:t>costeiro</a:t>
            </a:r>
            <a:r>
              <a:rPr lang="en-US" i="1" dirty="0" smtClean="0"/>
              <a:t> semi-</a:t>
            </a:r>
            <a:r>
              <a:rPr lang="en-US" i="1" dirty="0" err="1" smtClean="0"/>
              <a:t>fechado</a:t>
            </a:r>
            <a:r>
              <a:rPr lang="en-US" i="1" dirty="0" smtClean="0"/>
              <a:t> </a:t>
            </a:r>
            <a:r>
              <a:rPr lang="en-US" i="1" dirty="0" err="1" smtClean="0"/>
              <a:t>que</a:t>
            </a:r>
            <a:r>
              <a:rPr lang="en-US" i="1" dirty="0" smtClean="0"/>
              <a:t> se </a:t>
            </a:r>
            <a:r>
              <a:rPr lang="en-US" i="1" dirty="0" err="1" smtClean="0"/>
              <a:t>extende</a:t>
            </a:r>
            <a:r>
              <a:rPr lang="en-US" i="1" dirty="0" smtClean="0"/>
              <a:t> </a:t>
            </a:r>
            <a:r>
              <a:rPr lang="en-US" i="1" dirty="0" err="1" smtClean="0"/>
              <a:t>até</a:t>
            </a:r>
            <a:r>
              <a:rPr lang="en-US" i="1" dirty="0" smtClean="0"/>
              <a:t> o </a:t>
            </a:r>
            <a:r>
              <a:rPr lang="en-US" i="1" dirty="0" err="1" smtClean="0"/>
              <a:t>limite</a:t>
            </a:r>
            <a:r>
              <a:rPr lang="en-US" i="1" dirty="0" smtClean="0"/>
              <a:t> da </a:t>
            </a:r>
            <a:r>
              <a:rPr lang="en-US" i="1" dirty="0" err="1" smtClean="0"/>
              <a:t>influência</a:t>
            </a:r>
            <a:r>
              <a:rPr lang="en-US" i="1" dirty="0" smtClean="0"/>
              <a:t> da </a:t>
            </a:r>
            <a:r>
              <a:rPr lang="en-US" i="1" dirty="0" err="1" smtClean="0"/>
              <a:t>maré</a:t>
            </a:r>
            <a:r>
              <a:rPr lang="en-US" i="1" dirty="0" smtClean="0"/>
              <a:t>, </a:t>
            </a:r>
            <a:r>
              <a:rPr lang="en-US" i="1" dirty="0" err="1" smtClean="0"/>
              <a:t>dentro</a:t>
            </a:r>
            <a:r>
              <a:rPr lang="en-US" i="1" dirty="0" smtClean="0"/>
              <a:t> do </a:t>
            </a:r>
            <a:r>
              <a:rPr lang="en-US" i="1" dirty="0" err="1" smtClean="0"/>
              <a:t>qual</a:t>
            </a:r>
            <a:r>
              <a:rPr lang="en-US" i="1" dirty="0" smtClean="0"/>
              <a:t> a </a:t>
            </a:r>
            <a:r>
              <a:rPr lang="en-US" i="1" dirty="0" err="1" smtClean="0"/>
              <a:t>água</a:t>
            </a:r>
            <a:r>
              <a:rPr lang="en-US" i="1" dirty="0" smtClean="0"/>
              <a:t> do mar </a:t>
            </a:r>
            <a:r>
              <a:rPr lang="en-US" i="1" dirty="0" err="1" smtClean="0"/>
              <a:t>entrando</a:t>
            </a:r>
            <a:r>
              <a:rPr lang="en-US" i="1" dirty="0" smtClean="0"/>
              <a:t> de </a:t>
            </a:r>
            <a:r>
              <a:rPr lang="en-US" i="1" dirty="0" err="1" smtClean="0"/>
              <a:t>uma</a:t>
            </a:r>
            <a:r>
              <a:rPr lang="en-US" i="1" dirty="0" smtClean="0"/>
              <a:t> </a:t>
            </a:r>
            <a:r>
              <a:rPr lang="en-US" i="1" dirty="0" err="1" smtClean="0"/>
              <a:t>ou</a:t>
            </a:r>
            <a:r>
              <a:rPr lang="en-US" i="1" dirty="0" smtClean="0"/>
              <a:t> </a:t>
            </a:r>
            <a:r>
              <a:rPr lang="en-US" i="1" dirty="0" err="1" smtClean="0"/>
              <a:t>mais</a:t>
            </a:r>
            <a:r>
              <a:rPr lang="en-US" i="1" dirty="0" smtClean="0"/>
              <a:t> </a:t>
            </a:r>
            <a:r>
              <a:rPr lang="en-US" i="1" dirty="0" err="1" smtClean="0"/>
              <a:t>conexões</a:t>
            </a:r>
            <a:r>
              <a:rPr lang="en-US" i="1" dirty="0" smtClean="0"/>
              <a:t> com o </a:t>
            </a:r>
            <a:r>
              <a:rPr lang="en-US" i="1" dirty="0" err="1" smtClean="0"/>
              <a:t>oceano</a:t>
            </a:r>
            <a:r>
              <a:rPr lang="en-US" i="1" dirty="0" smtClean="0"/>
              <a:t> </a:t>
            </a:r>
            <a:r>
              <a:rPr lang="en-US" i="1" dirty="0" err="1" smtClean="0"/>
              <a:t>aberto</a:t>
            </a:r>
            <a:r>
              <a:rPr lang="en-US" i="1" dirty="0" smtClean="0"/>
              <a:t>, </a:t>
            </a:r>
            <a:r>
              <a:rPr lang="en-US" i="1" dirty="0" err="1" smtClean="0"/>
              <a:t>ou</a:t>
            </a:r>
            <a:r>
              <a:rPr lang="en-US" i="1" dirty="0" smtClean="0"/>
              <a:t> </a:t>
            </a:r>
            <a:r>
              <a:rPr lang="en-US" i="1" dirty="0" err="1" smtClean="0"/>
              <a:t>qualquer</a:t>
            </a:r>
            <a:r>
              <a:rPr lang="en-US" i="1" dirty="0" smtClean="0"/>
              <a:t> outro </a:t>
            </a:r>
            <a:r>
              <a:rPr lang="en-US" i="1" dirty="0" err="1" smtClean="0"/>
              <a:t>corpo</a:t>
            </a:r>
            <a:r>
              <a:rPr lang="en-US" i="1" dirty="0" smtClean="0"/>
              <a:t> de </a:t>
            </a:r>
            <a:r>
              <a:rPr lang="en-US" i="1" dirty="0" err="1" smtClean="0"/>
              <a:t>água</a:t>
            </a:r>
            <a:r>
              <a:rPr lang="en-US" i="1" dirty="0" smtClean="0"/>
              <a:t> </a:t>
            </a:r>
            <a:r>
              <a:rPr lang="en-US" i="1" dirty="0" err="1" smtClean="0"/>
              <a:t>salino</a:t>
            </a:r>
            <a:r>
              <a:rPr lang="en-US" i="1" dirty="0" smtClean="0"/>
              <a:t> </a:t>
            </a:r>
            <a:r>
              <a:rPr lang="en-US" i="1" dirty="0" err="1" smtClean="0"/>
              <a:t>costeiro</a:t>
            </a:r>
            <a:r>
              <a:rPr lang="en-US" i="1" dirty="0" smtClean="0"/>
              <a:t>, é </a:t>
            </a:r>
            <a:r>
              <a:rPr lang="en-US" i="1" dirty="0" err="1" smtClean="0"/>
              <a:t>diluída</a:t>
            </a:r>
            <a:r>
              <a:rPr lang="en-US" i="1" dirty="0" smtClean="0"/>
              <a:t> </a:t>
            </a:r>
            <a:r>
              <a:rPr lang="en-US" i="1" dirty="0" err="1" smtClean="0"/>
              <a:t>significativamente</a:t>
            </a:r>
            <a:r>
              <a:rPr lang="en-US" i="1" dirty="0" smtClean="0"/>
              <a:t> com </a:t>
            </a:r>
            <a:r>
              <a:rPr lang="en-US" i="1" dirty="0" err="1" smtClean="0"/>
              <a:t>água</a:t>
            </a:r>
            <a:r>
              <a:rPr lang="en-US" i="1" dirty="0" smtClean="0"/>
              <a:t> </a:t>
            </a:r>
            <a:r>
              <a:rPr lang="en-US" i="1" dirty="0" err="1" smtClean="0"/>
              <a:t>doce</a:t>
            </a:r>
            <a:r>
              <a:rPr lang="en-US" i="1" dirty="0" smtClean="0"/>
              <a:t> </a:t>
            </a:r>
            <a:r>
              <a:rPr lang="en-US" i="1" dirty="0" err="1" smtClean="0"/>
              <a:t>derivada</a:t>
            </a:r>
            <a:r>
              <a:rPr lang="en-US" i="1" dirty="0" smtClean="0"/>
              <a:t> da </a:t>
            </a:r>
            <a:r>
              <a:rPr lang="en-US" i="1" dirty="0" err="1" smtClean="0"/>
              <a:t>drenagem</a:t>
            </a:r>
            <a:r>
              <a:rPr lang="en-US" i="1" dirty="0" smtClean="0"/>
              <a:t> continental, e </a:t>
            </a:r>
            <a:r>
              <a:rPr lang="en-US" i="1" dirty="0" err="1" smtClean="0"/>
              <a:t>pode</a:t>
            </a:r>
            <a:r>
              <a:rPr lang="en-US" i="1" dirty="0" smtClean="0"/>
              <a:t> </a:t>
            </a:r>
            <a:r>
              <a:rPr lang="en-US" i="1" dirty="0" err="1" smtClean="0"/>
              <a:t>sustentar</a:t>
            </a:r>
            <a:r>
              <a:rPr lang="en-US" i="1" dirty="0" smtClean="0"/>
              <a:t> </a:t>
            </a:r>
            <a:r>
              <a:rPr lang="en-US" i="1" dirty="0"/>
              <a:t>parte </a:t>
            </a:r>
            <a:r>
              <a:rPr lang="en-US" i="1" dirty="0" err="1"/>
              <a:t>ou</a:t>
            </a:r>
            <a:r>
              <a:rPr lang="en-US" i="1" dirty="0"/>
              <a:t> </a:t>
            </a:r>
            <a:r>
              <a:rPr lang="en-US" i="1" dirty="0" err="1"/>
              <a:t>todo</a:t>
            </a:r>
            <a:r>
              <a:rPr lang="en-US" i="1" dirty="0"/>
              <a:t> o </a:t>
            </a:r>
            <a:r>
              <a:rPr lang="en-US" i="1" dirty="0" err="1" smtClean="0"/>
              <a:t>ciclo</a:t>
            </a:r>
            <a:r>
              <a:rPr lang="en-US" i="1" dirty="0" smtClean="0"/>
              <a:t> </a:t>
            </a:r>
            <a:r>
              <a:rPr lang="en-US" i="1" dirty="0"/>
              <a:t>de </a:t>
            </a:r>
            <a:r>
              <a:rPr lang="en-US" i="1" dirty="0" err="1" smtClean="0"/>
              <a:t>vida</a:t>
            </a:r>
            <a:r>
              <a:rPr lang="en-US" i="1" dirty="0" smtClean="0"/>
              <a:t> de </a:t>
            </a:r>
            <a:r>
              <a:rPr lang="en-US" i="1" dirty="0" err="1" smtClean="0"/>
              <a:t>espécies</a:t>
            </a:r>
            <a:r>
              <a:rPr lang="en-US" i="1" dirty="0" smtClean="0"/>
              <a:t> </a:t>
            </a:r>
            <a:r>
              <a:rPr lang="en-US" i="1" dirty="0" err="1" smtClean="0"/>
              <a:t>biológicas</a:t>
            </a:r>
            <a:r>
              <a:rPr lang="en-US" i="1" dirty="0" smtClean="0"/>
              <a:t> </a:t>
            </a:r>
            <a:r>
              <a:rPr lang="en-US" i="1" dirty="0" err="1" smtClean="0"/>
              <a:t>eurihalinas</a:t>
            </a:r>
            <a:r>
              <a:rPr lang="en-US" dirty="0" smtClean="0"/>
              <a:t>” </a:t>
            </a:r>
          </a:p>
          <a:p>
            <a:endParaRPr lang="en-US" dirty="0" smtClean="0"/>
          </a:p>
          <a:p>
            <a:pPr marL="285750" indent="-285750">
              <a:buClr>
                <a:srgbClr val="66FF33"/>
              </a:buClr>
              <a:buFont typeface="Wingdings" panose="05000000000000000000" pitchFamily="2" charset="2"/>
              <a:buChar char="F"/>
            </a:pPr>
            <a:r>
              <a:rPr lang="en-US" dirty="0" err="1" smtClean="0"/>
              <a:t>Crise</a:t>
            </a:r>
            <a:r>
              <a:rPr lang="en-US" dirty="0" smtClean="0"/>
              <a:t> de </a:t>
            </a:r>
            <a:r>
              <a:rPr lang="en-US" dirty="0" err="1" smtClean="0"/>
              <a:t>identidade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  </a:t>
            </a:r>
            <a:r>
              <a:rPr lang="en-US" dirty="0" err="1" smtClean="0">
                <a:sym typeface="Symbol" panose="05050102010706020507" pitchFamily="18" charset="2"/>
              </a:rPr>
              <a:t>diversidades</a:t>
            </a:r>
            <a:r>
              <a:rPr lang="en-US" dirty="0" smtClean="0">
                <a:sym typeface="Symbol" panose="05050102010706020507" pitchFamily="18" charset="2"/>
              </a:rPr>
              <a:t> de </a:t>
            </a:r>
            <a:r>
              <a:rPr lang="en-US" dirty="0" err="1" smtClean="0">
                <a:sym typeface="Symbol" panose="05050102010706020507" pitchFamily="18" charset="2"/>
              </a:rPr>
              <a:t>termos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vernaculares</a:t>
            </a:r>
            <a:r>
              <a:rPr lang="en-US" dirty="0" smtClean="0">
                <a:sym typeface="Symbol" panose="05050102010706020507" pitchFamily="18" charset="2"/>
              </a:rPr>
              <a:t> (</a:t>
            </a:r>
            <a:r>
              <a:rPr lang="en-US" dirty="0" err="1" smtClean="0">
                <a:sym typeface="Symbol" panose="05050102010706020507" pitchFamily="18" charset="2"/>
              </a:rPr>
              <a:t>baía</a:t>
            </a:r>
            <a:r>
              <a:rPr lang="en-US" dirty="0" smtClean="0">
                <a:sym typeface="Symbol" panose="05050102010706020507" pitchFamily="18" charset="2"/>
              </a:rPr>
              <a:t>, </a:t>
            </a:r>
            <a:r>
              <a:rPr lang="en-US" dirty="0" err="1" smtClean="0">
                <a:sym typeface="Symbol" panose="05050102010706020507" pitchFamily="18" charset="2"/>
              </a:rPr>
              <a:t>estreito</a:t>
            </a:r>
            <a:r>
              <a:rPr lang="en-US" dirty="0" smtClean="0">
                <a:sym typeface="Symbol" panose="05050102010706020507" pitchFamily="18" charset="2"/>
              </a:rPr>
              <a:t> canal, etc.) </a:t>
            </a:r>
            <a:r>
              <a:rPr lang="en-US" dirty="0" err="1" smtClean="0">
                <a:sym typeface="Symbol" panose="05050102010706020507" pitchFamily="18" charset="2"/>
              </a:rPr>
              <a:t>usados</a:t>
            </a:r>
            <a:r>
              <a:rPr lang="en-US" dirty="0" smtClean="0">
                <a:sym typeface="Symbol" panose="05050102010706020507" pitchFamily="18" charset="2"/>
              </a:rPr>
              <a:t> no </a:t>
            </a:r>
            <a:r>
              <a:rPr lang="en-US" dirty="0" err="1" smtClean="0">
                <a:sym typeface="Symbol" panose="05050102010706020507" pitchFamily="18" charset="2"/>
              </a:rPr>
              <a:t>lugar</a:t>
            </a:r>
            <a:r>
              <a:rPr lang="en-US" dirty="0" smtClean="0">
                <a:sym typeface="Symbol" panose="05050102010706020507" pitchFamily="18" charset="2"/>
              </a:rPr>
              <a:t> de “</a:t>
            </a:r>
            <a:r>
              <a:rPr lang="en-US" dirty="0" err="1" smtClean="0">
                <a:sym typeface="Symbol" panose="05050102010706020507" pitchFamily="18" charset="2"/>
              </a:rPr>
              <a:t>estuário</a:t>
            </a:r>
            <a:r>
              <a:rPr lang="en-US" dirty="0" smtClean="0">
                <a:sym typeface="Symbol" panose="05050102010706020507" pitchFamily="18" charset="2"/>
              </a:rPr>
              <a:t>”  </a:t>
            </a:r>
            <a:r>
              <a:rPr lang="en-US" dirty="0" err="1" smtClean="0">
                <a:sym typeface="Symbol" panose="05050102010706020507" pitchFamily="18" charset="2"/>
              </a:rPr>
              <a:t>impedido</a:t>
            </a:r>
            <a:r>
              <a:rPr lang="en-US" dirty="0" smtClean="0">
                <a:sym typeface="Symbol" panose="05050102010706020507" pitchFamily="18" charset="2"/>
              </a:rPr>
              <a:t> o </a:t>
            </a:r>
            <a:r>
              <a:rPr lang="en-US" dirty="0" err="1" smtClean="0">
                <a:sym typeface="Symbol" panose="05050102010706020507" pitchFamily="18" charset="2"/>
              </a:rPr>
              <a:t>desenvolvimento</a:t>
            </a:r>
            <a:r>
              <a:rPr lang="en-US" dirty="0" smtClean="0">
                <a:sym typeface="Symbol" panose="05050102010706020507" pitchFamily="18" charset="2"/>
              </a:rPr>
              <a:t> da “</a:t>
            </a:r>
            <a:r>
              <a:rPr lang="en-US" dirty="0" err="1" smtClean="0">
                <a:sym typeface="Symbol" panose="05050102010706020507" pitchFamily="18" charset="2"/>
              </a:rPr>
              <a:t>Ciência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Estuarina</a:t>
            </a:r>
            <a:r>
              <a:rPr lang="en-US" dirty="0" smtClean="0">
                <a:sym typeface="Symbol" panose="05050102010706020507" pitchFamily="18" charset="2"/>
              </a:rPr>
              <a:t>” </a:t>
            </a:r>
            <a:r>
              <a:rPr lang="en-US" dirty="0" err="1" smtClean="0">
                <a:sym typeface="Symbol" panose="05050102010706020507" pitchFamily="18" charset="2"/>
              </a:rPr>
              <a:t>como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uma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disciplina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distinta</a:t>
            </a:r>
            <a:r>
              <a:rPr lang="en-US" dirty="0" smtClean="0">
                <a:sym typeface="Symbol" panose="05050102010706020507" pitchFamily="18" charset="2"/>
              </a:rPr>
              <a:t> da “</a:t>
            </a:r>
            <a:r>
              <a:rPr lang="en-US" dirty="0" err="1" smtClean="0">
                <a:sym typeface="Symbol" panose="05050102010706020507" pitchFamily="18" charset="2"/>
              </a:rPr>
              <a:t>Oceanografia</a:t>
            </a:r>
            <a:r>
              <a:rPr lang="en-US" dirty="0" smtClean="0">
                <a:sym typeface="Symbol" panose="05050102010706020507" pitchFamily="18" charset="2"/>
              </a:rPr>
              <a:t>” e “</a:t>
            </a:r>
            <a:r>
              <a:rPr lang="en-US" dirty="0" err="1" smtClean="0">
                <a:sym typeface="Symbol" panose="05050102010706020507" pitchFamily="18" charset="2"/>
              </a:rPr>
              <a:t>Limnologia</a:t>
            </a:r>
            <a:r>
              <a:rPr lang="en-US" dirty="0" smtClean="0">
                <a:sym typeface="Symbol" panose="05050102010706020507" pitchFamily="18" charset="2"/>
              </a:rPr>
              <a:t>”</a:t>
            </a:r>
            <a:endParaRPr lang="en-US" dirty="0"/>
          </a:p>
          <a:p>
            <a:endParaRPr lang="en-US" dirty="0" smtClean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F"/>
            </a:pPr>
            <a:r>
              <a:rPr lang="en-US" dirty="0" err="1" smtClean="0"/>
              <a:t>Devido</a:t>
            </a:r>
            <a:r>
              <a:rPr lang="en-US" dirty="0" smtClean="0"/>
              <a:t> à </a:t>
            </a:r>
            <a:r>
              <a:rPr lang="en-US" dirty="0" err="1" smtClean="0"/>
              <a:t>complexidade</a:t>
            </a:r>
            <a:r>
              <a:rPr lang="en-US" dirty="0" smtClean="0"/>
              <a:t> </a:t>
            </a:r>
            <a:r>
              <a:rPr lang="en-US" dirty="0" err="1" smtClean="0"/>
              <a:t>única</a:t>
            </a:r>
            <a:r>
              <a:rPr lang="en-US" dirty="0" smtClean="0"/>
              <a:t> e </a:t>
            </a:r>
            <a:r>
              <a:rPr lang="en-US" dirty="0" err="1" smtClean="0"/>
              <a:t>natureza</a:t>
            </a:r>
            <a:r>
              <a:rPr lang="en-US" dirty="0" smtClean="0"/>
              <a:t> </a:t>
            </a:r>
            <a:r>
              <a:rPr lang="en-US" dirty="0" err="1" smtClean="0"/>
              <a:t>dinâmica</a:t>
            </a:r>
            <a:r>
              <a:rPr lang="en-US" dirty="0" smtClean="0"/>
              <a:t> dos </a:t>
            </a:r>
            <a:r>
              <a:rPr lang="en-US" dirty="0" err="1" smtClean="0"/>
              <a:t>estuários</a:t>
            </a:r>
            <a:r>
              <a:rPr lang="en-US" dirty="0" smtClean="0"/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err="1" smtClean="0"/>
              <a:t>endência</a:t>
            </a:r>
            <a:r>
              <a:rPr lang="en-US" dirty="0" smtClean="0"/>
              <a:t> </a:t>
            </a:r>
            <a:r>
              <a:rPr lang="en-US" dirty="0" err="1" smtClean="0"/>
              <a:t>recente</a:t>
            </a:r>
            <a:r>
              <a:rPr lang="en-US" dirty="0" smtClean="0"/>
              <a:t> de </a:t>
            </a:r>
            <a:r>
              <a:rPr lang="en-US" dirty="0" err="1" smtClean="0"/>
              <a:t>definir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/>
              <a:t>estuários</a:t>
            </a:r>
            <a:r>
              <a:rPr lang="en-US" dirty="0"/>
              <a:t> </a:t>
            </a:r>
            <a:r>
              <a:rPr lang="en-US" dirty="0" smtClean="0"/>
              <a:t>, 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abordagem</a:t>
            </a:r>
            <a:r>
              <a:rPr lang="en-US" dirty="0" smtClean="0"/>
              <a:t> </a:t>
            </a:r>
            <a:r>
              <a:rPr lang="en-US" dirty="0" err="1" smtClean="0"/>
              <a:t>sintética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escala</a:t>
            </a:r>
            <a:r>
              <a:rPr lang="en-US" dirty="0" smtClean="0"/>
              <a:t> de </a:t>
            </a:r>
            <a:r>
              <a:rPr lang="en-US" dirty="0" err="1" smtClean="0"/>
              <a:t>categorias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ampla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Hobbie</a:t>
            </a:r>
            <a:r>
              <a:rPr lang="en-US" dirty="0"/>
              <a:t>, 2000). </a:t>
            </a:r>
            <a:endParaRPr lang="en-US" dirty="0" smtClean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F"/>
            </a:pPr>
            <a:endParaRPr lang="en-US" dirty="0" smtClean="0"/>
          </a:p>
          <a:p>
            <a:pPr marL="285750" indent="-285750">
              <a:buClr>
                <a:srgbClr val="FFFF00"/>
              </a:buClr>
              <a:buFont typeface="Wingdings 2" panose="05020102010507070707" pitchFamily="18" charset="2"/>
              <a:buChar char=""/>
            </a:pP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abordagem</a:t>
            </a:r>
            <a:r>
              <a:rPr lang="en-US" dirty="0" smtClean="0"/>
              <a:t> </a:t>
            </a:r>
            <a:r>
              <a:rPr lang="en-US" dirty="0" err="1" smtClean="0"/>
              <a:t>sintética</a:t>
            </a:r>
            <a:r>
              <a:rPr lang="en-US" dirty="0" smtClean="0"/>
              <a:t> </a:t>
            </a: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en-US" dirty="0" err="1" smtClean="0">
                <a:sym typeface="Symbol" panose="05050102010706020507" pitchFamily="18" charset="2"/>
              </a:rPr>
              <a:t>descrever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melhor</a:t>
            </a:r>
            <a:r>
              <a:rPr lang="en-US" dirty="0" smtClean="0">
                <a:sym typeface="Symbol" panose="05050102010706020507" pitchFamily="18" charset="2"/>
              </a:rPr>
              <a:t> as </a:t>
            </a:r>
            <a:r>
              <a:rPr lang="en-US" dirty="0" err="1" smtClean="0">
                <a:sym typeface="Symbol" panose="05050102010706020507" pitchFamily="18" charset="2"/>
              </a:rPr>
              <a:t>mudanças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físicas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nos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ecossistemas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estuarinos</a:t>
            </a:r>
            <a:r>
              <a:rPr lang="en-US" dirty="0" smtClean="0">
                <a:sym typeface="Symbol" panose="05050102010706020507" pitchFamily="18" charset="2"/>
              </a:rPr>
              <a:t>  e </a:t>
            </a:r>
            <a:r>
              <a:rPr lang="en-US" dirty="0" err="1" smtClean="0">
                <a:sym typeface="Symbol" panose="05050102010706020507" pitchFamily="18" charset="2"/>
              </a:rPr>
              <a:t>fornecer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mais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correlações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matemáticas</a:t>
            </a:r>
            <a:r>
              <a:rPr lang="en-US" dirty="0" smtClean="0">
                <a:sym typeface="Symbol" panose="05050102010706020507" pitchFamily="18" charset="2"/>
              </a:rPr>
              <a:t> e </a:t>
            </a:r>
            <a:r>
              <a:rPr lang="en-US" dirty="0" err="1" smtClean="0">
                <a:sym typeface="Symbol" panose="05050102010706020507" pitchFamily="18" charset="2"/>
              </a:rPr>
              <a:t>estatísticas</a:t>
            </a:r>
            <a:r>
              <a:rPr lang="en-US" dirty="0" smtClean="0">
                <a:sym typeface="Symbol" panose="05050102010706020507" pitchFamily="18" charset="2"/>
              </a:rPr>
              <a:t> entre </a:t>
            </a:r>
            <a:r>
              <a:rPr lang="en-US" dirty="0" err="1" smtClean="0">
                <a:sym typeface="Symbol" panose="05050102010706020507" pitchFamily="18" charset="2"/>
              </a:rPr>
              <a:t>os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parâmetros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ambientais</a:t>
            </a:r>
            <a:r>
              <a:rPr lang="en-US" dirty="0" smtClean="0">
                <a:sym typeface="Symbol" panose="05050102010706020507" pitchFamily="18" charset="2"/>
              </a:rPr>
              <a:t> e </a:t>
            </a:r>
            <a:r>
              <a:rPr lang="en-US" dirty="0" err="1" smtClean="0">
                <a:sym typeface="Symbol" panose="05050102010706020507" pitchFamily="18" charset="2"/>
              </a:rPr>
              <a:t>biológicos</a:t>
            </a:r>
            <a:r>
              <a:rPr lang="en-US" dirty="0" smtClean="0">
                <a:sym typeface="Symbol" panose="05050102010706020507" pitchFamily="18" charset="2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440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66274" y="324852"/>
            <a:ext cx="10587789" cy="2062103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2. </a:t>
            </a:r>
            <a:r>
              <a:rPr lang="en-GB" sz="2800" b="1" u="sng" dirty="0" err="1" smtClean="0"/>
              <a:t>Aportes</a:t>
            </a:r>
            <a:r>
              <a:rPr lang="en-GB" sz="2800" b="1" u="sng" dirty="0" smtClean="0"/>
              <a:t> </a:t>
            </a:r>
            <a:r>
              <a:rPr lang="en-GB" sz="2800" b="1" u="sng" dirty="0" err="1" smtClean="0"/>
              <a:t>Antropogênicos</a:t>
            </a:r>
            <a:endParaRPr lang="en-GB" sz="2800" b="1" u="sng" dirty="0" smtClean="0"/>
          </a:p>
          <a:p>
            <a:endParaRPr lang="pt-BR" sz="2800" u="sng" dirty="0"/>
          </a:p>
          <a:p>
            <a:r>
              <a:rPr lang="pt-BR" dirty="0"/>
              <a:t>Aportes antropogênicos para os sistemas estuarinos ocorrem através de duas fontes principais:</a:t>
            </a:r>
          </a:p>
          <a:p>
            <a:pPr marL="285750" indent="-285750">
              <a:buClr>
                <a:srgbClr val="00FF00"/>
              </a:buClr>
              <a:buFont typeface="Wingdings" panose="05000000000000000000" pitchFamily="2" charset="2"/>
              <a:buChar char="{"/>
            </a:pPr>
            <a:r>
              <a:rPr lang="pt-BR" b="1" dirty="0"/>
              <a:t>Matéria Orgânica</a:t>
            </a:r>
            <a:r>
              <a:rPr lang="pt-BR" dirty="0"/>
              <a:t> (esgotos </a:t>
            </a:r>
            <a:r>
              <a:rPr lang="pt-BR" dirty="0" err="1"/>
              <a:t>etc</a:t>
            </a:r>
            <a:r>
              <a:rPr lang="pt-BR" dirty="0"/>
              <a:t>) – Nutrientes em </a:t>
            </a:r>
            <a:r>
              <a:rPr lang="pt-BR" dirty="0" smtClean="0"/>
              <a:t>excesso</a:t>
            </a:r>
          </a:p>
          <a:p>
            <a:pPr marL="285750" indent="-285750">
              <a:buClr>
                <a:srgbClr val="00FF00"/>
              </a:buClr>
              <a:buFont typeface="Wingdings" panose="05000000000000000000" pitchFamily="2" charset="2"/>
              <a:buChar char="{"/>
            </a:pPr>
            <a:r>
              <a:rPr lang="pt-BR" b="1" dirty="0" smtClean="0"/>
              <a:t>Pesticidas</a:t>
            </a:r>
            <a:r>
              <a:rPr lang="pt-BR" dirty="0" smtClean="0"/>
              <a:t> </a:t>
            </a:r>
            <a:r>
              <a:rPr lang="pt-BR" dirty="0"/>
              <a:t>– Metais da drenagem ácida de minas</a:t>
            </a:r>
          </a:p>
          <a:p>
            <a:r>
              <a:rPr lang="pt-BR" dirty="0"/>
              <a:t>O estuário do </a:t>
            </a:r>
            <a:r>
              <a:rPr lang="pt-BR" b="1" dirty="0"/>
              <a:t>Rio Tinto</a:t>
            </a:r>
            <a:r>
              <a:rPr lang="pt-BR" dirty="0"/>
              <a:t> (Espanha) fornece cerca de </a:t>
            </a:r>
            <a:r>
              <a:rPr lang="pt-BR" b="1" dirty="0"/>
              <a:t>10% </a:t>
            </a:r>
            <a:r>
              <a:rPr lang="pt-BR" dirty="0"/>
              <a:t>do fluxo fluvial global de </a:t>
            </a:r>
            <a:r>
              <a:rPr lang="pt-BR" b="1" dirty="0"/>
              <a:t>Zn</a:t>
            </a:r>
            <a:r>
              <a:rPr lang="pt-BR" dirty="0"/>
              <a:t> para os </a:t>
            </a:r>
            <a:r>
              <a:rPr lang="pt-BR" dirty="0" smtClean="0"/>
              <a:t>oceanos</a:t>
            </a:r>
            <a:endParaRPr lang="pt-BR" dirty="0"/>
          </a:p>
        </p:txBody>
      </p:sp>
      <p:pic>
        <p:nvPicPr>
          <p:cNvPr id="3" name="Imagem 2" descr="https://sites.google.com/site/soes2027tutorialassessments/_/rsrc/1426500067883/home/ellen/rio-tinto-spain-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12" y="2543429"/>
            <a:ext cx="6191250" cy="41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8037095" y="2875552"/>
            <a:ext cx="3501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Rio Tinto River </a:t>
            </a:r>
            <a:r>
              <a:rPr lang="en-GB" dirty="0" smtClean="0"/>
              <a:t>- </a:t>
            </a:r>
            <a:r>
              <a:rPr lang="en-GB" dirty="0"/>
              <a:t>Huelva Spain, </a:t>
            </a:r>
            <a:r>
              <a:rPr lang="en-GB" dirty="0" err="1" smtClean="0"/>
              <a:t>erosão</a:t>
            </a:r>
            <a:r>
              <a:rPr lang="en-GB" dirty="0" smtClean="0"/>
              <a:t> e </a:t>
            </a:r>
            <a:r>
              <a:rPr lang="en-GB" dirty="0" err="1" smtClean="0"/>
              <a:t>intemperismo</a:t>
            </a:r>
            <a:r>
              <a:rPr lang="en-GB" dirty="0" smtClean="0"/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GB" dirty="0" smtClean="0"/>
              <a:t>  </a:t>
            </a:r>
            <a:r>
              <a:rPr lang="en-GB" dirty="0" err="1" smtClean="0"/>
              <a:t>cor</a:t>
            </a:r>
            <a:r>
              <a:rPr lang="en-GB" dirty="0" smtClean="0"/>
              <a:t> </a:t>
            </a:r>
            <a:r>
              <a:rPr lang="en-GB" dirty="0" err="1" smtClean="0"/>
              <a:t>laranja</a:t>
            </a:r>
            <a:r>
              <a:rPr lang="en-GB" dirty="0" smtClean="0"/>
              <a:t>/</a:t>
            </a:r>
            <a:r>
              <a:rPr lang="en-GB" dirty="0" err="1" smtClean="0"/>
              <a:t>marrom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52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s://sites.google.com/site/soes2027tutorialassessments/_/rsrc/1426512991082/home/ellen/paint%20runoff%20graoh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122" y="2951764"/>
            <a:ext cx="7377414" cy="34610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1155032" y="445168"/>
            <a:ext cx="10166684" cy="2369880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/>
              <a:t>Intemperismo</a:t>
            </a:r>
            <a:endParaRPr lang="pt-BR" sz="2800" dirty="0"/>
          </a:p>
          <a:p>
            <a:pPr marL="342900" indent="-342900">
              <a:buClr>
                <a:srgbClr val="00FFFF"/>
              </a:buClr>
              <a:buFont typeface="Wingdings" panose="05000000000000000000" pitchFamily="2" charset="2"/>
              <a:buChar char="{"/>
            </a:pPr>
            <a:r>
              <a:rPr lang="pt-BR" sz="2000" dirty="0"/>
              <a:t>Intemperismo é o processo de dissolução das rochas, desgastando ou fragmentando-as. Há processos de intemperismo físico (mecânico), químico e orgânico. </a:t>
            </a:r>
          </a:p>
          <a:p>
            <a:pPr marL="342900" indent="-342900">
              <a:buClr>
                <a:srgbClr val="00FFFF"/>
              </a:buClr>
              <a:buFont typeface="Wingdings" panose="05000000000000000000" pitchFamily="2" charset="2"/>
              <a:buChar char="{"/>
            </a:pPr>
            <a:endParaRPr lang="pt-BR" sz="2000" dirty="0" smtClean="0"/>
          </a:p>
          <a:p>
            <a:pPr marL="342900" indent="-342900">
              <a:buClr>
                <a:srgbClr val="00FFFF"/>
              </a:buClr>
              <a:buFont typeface="Wingdings" panose="05000000000000000000" pitchFamily="2" charset="2"/>
              <a:buChar char="{"/>
            </a:pPr>
            <a:r>
              <a:rPr lang="pt-BR" sz="2000" dirty="0" smtClean="0"/>
              <a:t>O </a:t>
            </a:r>
            <a:r>
              <a:rPr lang="pt-BR" sz="2000" dirty="0"/>
              <a:t>escoamento superficial </a:t>
            </a:r>
            <a:r>
              <a:rPr lang="pt-BR" sz="2000" dirty="0" smtClean="0"/>
              <a:t>(</a:t>
            </a:r>
            <a:r>
              <a:rPr lang="pt-BR" sz="2000" dirty="0" err="1" smtClean="0"/>
              <a:t>runoff</a:t>
            </a:r>
            <a:r>
              <a:rPr lang="pt-BR" sz="2000" dirty="0" smtClean="0"/>
              <a:t>) é </a:t>
            </a:r>
            <a:r>
              <a:rPr lang="pt-BR" sz="2000" dirty="0"/>
              <a:t>importante no controle do intemperismo dos silicatos e carbonatos. A relação entre os dois se perde em baixo escoamento (&lt; ~140 mm ano</a:t>
            </a:r>
            <a:r>
              <a:rPr lang="pt-BR" sz="2000" baseline="30000" dirty="0"/>
              <a:t>-1</a:t>
            </a:r>
            <a:r>
              <a:rPr lang="pt-BR" sz="2000" dirty="0"/>
              <a:t>) devido a evaporação e precipitação mineral em regiões áridas e </a:t>
            </a:r>
            <a:r>
              <a:rPr lang="pt-BR" sz="2000" dirty="0" err="1"/>
              <a:t>semi-áridas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27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47537" y="505326"/>
            <a:ext cx="9950116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A </a:t>
            </a:r>
            <a:r>
              <a:rPr lang="pt-BR" sz="2400" b="1" u="sng" dirty="0"/>
              <a:t>erosão</a:t>
            </a:r>
            <a:r>
              <a:rPr lang="pt-BR" dirty="0"/>
              <a:t> também é importante no controle das taxas de intemperismo de carbonatos e silicatos. </a:t>
            </a:r>
            <a:endParaRPr lang="pt-BR" dirty="0" smtClean="0"/>
          </a:p>
          <a:p>
            <a:r>
              <a:rPr lang="pt-BR" dirty="0" smtClean="0"/>
              <a:t>Em </a:t>
            </a:r>
            <a:r>
              <a:rPr lang="en-GB" dirty="0">
                <a:sym typeface="Symbol" panose="05050102010706020507" pitchFamily="18" charset="2"/>
              </a:rPr>
              <a:t></a:t>
            </a:r>
            <a:r>
              <a:rPr lang="pt-BR" dirty="0"/>
              <a:t> taxas de erosão, o intemperismo dos silicatos torna-se dependente da cinética controlada por variáveis climáticas (</a:t>
            </a:r>
            <a:r>
              <a:rPr lang="pt-BR" dirty="0" err="1"/>
              <a:t>T°C</a:t>
            </a:r>
            <a:r>
              <a:rPr lang="pt-BR" dirty="0"/>
              <a:t>) e vegetação criando um link dinâmico entre intemperismo, temperatura e </a:t>
            </a:r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636295" y="1588168"/>
            <a:ext cx="7543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 dirty="0">
                <a:sym typeface="Symbol" panose="05050102010706020507" pitchFamily="18" charset="2"/>
              </a:rPr>
              <a:t></a:t>
            </a:r>
            <a:r>
              <a:rPr lang="en-GB" b="1" i="1" dirty="0"/>
              <a:t> </a:t>
            </a:r>
            <a:r>
              <a:rPr lang="pt-BR" b="1" i="1" dirty="0"/>
              <a:t>CO</a:t>
            </a:r>
            <a:r>
              <a:rPr lang="pt-BR" b="1" i="1" baseline="-25000" dirty="0"/>
              <a:t>2</a:t>
            </a:r>
            <a:r>
              <a:rPr lang="pt-BR" b="1" i="1" dirty="0"/>
              <a:t> → </a:t>
            </a:r>
            <a:r>
              <a:rPr lang="en-GB" b="1" i="1" dirty="0">
                <a:sym typeface="Symbol" panose="05050102010706020507" pitchFamily="18" charset="2"/>
              </a:rPr>
              <a:t></a:t>
            </a:r>
            <a:r>
              <a:rPr lang="pt-BR" b="1" i="1" dirty="0"/>
              <a:t> temperaturas → mais intemperismo → </a:t>
            </a:r>
            <a:r>
              <a:rPr lang="en-GB" b="1" i="1" dirty="0">
                <a:sym typeface="Symbol" panose="05050102010706020507" pitchFamily="18" charset="2"/>
              </a:rPr>
              <a:t></a:t>
            </a:r>
            <a:r>
              <a:rPr lang="pt-BR" b="1" i="1" dirty="0"/>
              <a:t> CO</a:t>
            </a:r>
            <a:r>
              <a:rPr lang="pt-BR" b="1" i="1" baseline="-25000" dirty="0"/>
              <a:t>2</a:t>
            </a:r>
            <a:r>
              <a:rPr lang="pt-BR" b="1" i="1" dirty="0"/>
              <a:t> → </a:t>
            </a:r>
            <a:r>
              <a:rPr lang="en-GB" b="1" i="1" dirty="0">
                <a:sym typeface="Symbol" panose="05050102010706020507" pitchFamily="18" charset="2"/>
              </a:rPr>
              <a:t></a:t>
            </a:r>
            <a:r>
              <a:rPr lang="pt-BR" b="1" i="1" dirty="0"/>
              <a:t> temperaturas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21904" y="2213811"/>
            <a:ext cx="4379495" cy="2862322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pt-BR" u="sng" dirty="0"/>
              <a:t>Antes de </a:t>
            </a:r>
            <a:r>
              <a:rPr lang="pt-BR" u="sng" dirty="0" smtClean="0"/>
              <a:t>1950</a:t>
            </a:r>
            <a:r>
              <a:rPr lang="pt-BR" dirty="0" smtClean="0"/>
              <a:t>: </a:t>
            </a:r>
            <a:r>
              <a:rPr lang="pt-BR" dirty="0"/>
              <a:t>a carga em suspensão total carreada pelos rios = 20 × 10</a:t>
            </a:r>
            <a:r>
              <a:rPr lang="pt-BR" baseline="30000" dirty="0"/>
              <a:t>9</a:t>
            </a:r>
            <a:r>
              <a:rPr lang="pt-BR" dirty="0"/>
              <a:t> </a:t>
            </a:r>
            <a:r>
              <a:rPr lang="pt-BR" dirty="0" err="1"/>
              <a:t>ton</a:t>
            </a:r>
            <a:r>
              <a:rPr lang="pt-BR" dirty="0"/>
              <a:t>/ano</a:t>
            </a:r>
          </a:p>
          <a:p>
            <a:endParaRPr lang="pt-BR" dirty="0" smtClean="0"/>
          </a:p>
          <a:p>
            <a:r>
              <a:rPr lang="pt-BR" u="sng" dirty="0" smtClean="0"/>
              <a:t>Hoje</a:t>
            </a:r>
            <a:r>
              <a:rPr lang="pt-BR" u="sng" dirty="0"/>
              <a:t>:</a:t>
            </a:r>
            <a:r>
              <a:rPr lang="pt-BR" dirty="0"/>
              <a:t> O total </a:t>
            </a:r>
            <a:r>
              <a:rPr lang="en-GB" dirty="0">
                <a:sym typeface="Symbol" panose="05050102010706020507" pitchFamily="18" charset="2"/>
              </a:rPr>
              <a:t></a:t>
            </a:r>
            <a:r>
              <a:rPr lang="pt-BR" dirty="0"/>
              <a:t> devido à construção de barragens.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descarga de sedimentos não iguala as taxas de erosão continental </a:t>
            </a:r>
            <a:r>
              <a:rPr lang="pt-PT" dirty="0" smtClean="0"/>
              <a:t>porque </a:t>
            </a:r>
            <a:r>
              <a:rPr lang="pt-PT" dirty="0"/>
              <a:t>grande parte dos sedimentos erodidos de áreas de terras altas é depositado em áreas de várzea nas planícies aluviais </a:t>
            </a:r>
            <a:r>
              <a:rPr lang="pt-BR" dirty="0" smtClean="0"/>
              <a:t>etc.</a:t>
            </a:r>
            <a:endParaRPr lang="pt-BR" dirty="0"/>
          </a:p>
        </p:txBody>
      </p:sp>
      <p:pic>
        <p:nvPicPr>
          <p:cNvPr id="6" name="Imagem 5" descr="https://sites.google.com/site/soes2027tutorialassessments/_/rsrc/1426513119031/home/ellen/table%20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9" y="2213810"/>
            <a:ext cx="6321994" cy="4066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98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3138" y="481263"/>
            <a:ext cx="11490158" cy="2954655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Para a maioria dos elementos maiores:</a:t>
            </a:r>
            <a:endParaRPr lang="pt-BR" sz="2400" dirty="0"/>
          </a:p>
          <a:p>
            <a:pPr lvl="0"/>
            <a:r>
              <a:rPr lang="pt-BR" b="1" dirty="0"/>
              <a:t>&gt;90%</a:t>
            </a:r>
            <a:r>
              <a:rPr lang="pt-BR" dirty="0"/>
              <a:t> do transporte está na forma particulada</a:t>
            </a:r>
          </a:p>
          <a:p>
            <a:pPr lvl="0"/>
            <a:r>
              <a:rPr lang="pt-BR" b="1" dirty="0"/>
              <a:t>&gt;90 %</a:t>
            </a:r>
            <a:r>
              <a:rPr lang="pt-BR" dirty="0"/>
              <a:t>  da carga em suspensão é retida nas margens continentais </a:t>
            </a:r>
            <a:r>
              <a:rPr lang="en-GB" dirty="0">
                <a:sym typeface="Symbol" panose="05050102010706020507" pitchFamily="18" charset="2"/>
              </a:rPr>
              <a:t></a:t>
            </a:r>
            <a:r>
              <a:rPr lang="en-GB" dirty="0"/>
              <a:t> </a:t>
            </a:r>
            <a:r>
              <a:rPr lang="pt-BR" dirty="0"/>
              <a:t>pouco impacto na química oceânica. </a:t>
            </a:r>
          </a:p>
          <a:p>
            <a:r>
              <a:rPr lang="pt-BR" dirty="0"/>
              <a:t>Mas…evidências recentes da dissolução de material particulado em suspensão nos oceanos (</a:t>
            </a:r>
            <a:r>
              <a:rPr lang="pt-BR" dirty="0" smtClean="0"/>
              <a:t>ex. </a:t>
            </a:r>
            <a:r>
              <a:rPr lang="pt-BR" dirty="0"/>
              <a:t>Ca nos silicatos), em uma escala similar ao aporte fluvial dissolvido – (</a:t>
            </a:r>
            <a:r>
              <a:rPr lang="pt-BR" i="1" dirty="0" err="1"/>
              <a:t>Gislason</a:t>
            </a:r>
            <a:r>
              <a:rPr lang="pt-BR" i="1" dirty="0"/>
              <a:t> et al. 2006) </a:t>
            </a:r>
            <a:r>
              <a:rPr lang="pt-BR" dirty="0"/>
              <a:t>sugere que o </a:t>
            </a:r>
            <a:r>
              <a:rPr lang="pt-BR" dirty="0">
                <a:solidFill>
                  <a:srgbClr val="00FF00"/>
                </a:solidFill>
              </a:rPr>
              <a:t>fluxo de C </a:t>
            </a:r>
            <a:r>
              <a:rPr lang="pt-BR" dirty="0"/>
              <a:t>é muito mais </a:t>
            </a:r>
            <a:r>
              <a:rPr lang="pt-BR" dirty="0">
                <a:solidFill>
                  <a:srgbClr val="00FF00"/>
                </a:solidFill>
              </a:rPr>
              <a:t>sensitivo</a:t>
            </a:r>
            <a:r>
              <a:rPr lang="pt-BR" dirty="0"/>
              <a:t> à </a:t>
            </a:r>
            <a:r>
              <a:rPr lang="pt-BR" dirty="0">
                <a:solidFill>
                  <a:srgbClr val="00FF00"/>
                </a:solidFill>
              </a:rPr>
              <a:t>descarga/escoamento superficial </a:t>
            </a:r>
            <a:r>
              <a:rPr lang="pt-BR" dirty="0"/>
              <a:t>do que o fluxo de Ca dissolvido – como a descarga é uma </a:t>
            </a:r>
            <a:r>
              <a:rPr lang="pt-BR" dirty="0">
                <a:solidFill>
                  <a:srgbClr val="00FF00"/>
                </a:solidFill>
              </a:rPr>
              <a:t>f(x) direta da temperatura e precipitação</a:t>
            </a:r>
            <a:r>
              <a:rPr lang="pt-BR" dirty="0"/>
              <a:t>, isto sugere que o transporte de material particulado em suspensão constitui um forte feedback negativo na temperatura da Terra. </a:t>
            </a:r>
            <a:endParaRPr lang="pt-BR" dirty="0" smtClean="0"/>
          </a:p>
          <a:p>
            <a:endParaRPr lang="pt-BR" b="1" dirty="0"/>
          </a:p>
          <a:p>
            <a:r>
              <a:rPr lang="pt-BR" b="1" dirty="0" smtClean="0">
                <a:solidFill>
                  <a:srgbClr val="00FF00"/>
                </a:solidFill>
              </a:rPr>
              <a:t>quente</a:t>
            </a:r>
            <a:r>
              <a:rPr lang="pt-BR" b="1" dirty="0">
                <a:solidFill>
                  <a:srgbClr val="00FF00"/>
                </a:solidFill>
              </a:rPr>
              <a:t>/ úmido → </a:t>
            </a:r>
            <a:r>
              <a:rPr lang="en-GB" b="1" dirty="0">
                <a:solidFill>
                  <a:srgbClr val="00FF00"/>
                </a:solidFill>
                <a:sym typeface="Symbol" panose="05050102010706020507" pitchFamily="18" charset="2"/>
              </a:rPr>
              <a:t></a:t>
            </a:r>
            <a:r>
              <a:rPr lang="pt-BR" b="1" dirty="0">
                <a:solidFill>
                  <a:srgbClr val="00FF00"/>
                </a:solidFill>
              </a:rPr>
              <a:t> descarga → </a:t>
            </a:r>
            <a:r>
              <a:rPr lang="en-GB" b="1" dirty="0">
                <a:solidFill>
                  <a:srgbClr val="00FF00"/>
                </a:solidFill>
                <a:sym typeface="Symbol" panose="05050102010706020507" pitchFamily="18" charset="2"/>
              </a:rPr>
              <a:t></a:t>
            </a:r>
            <a:r>
              <a:rPr lang="en-GB" b="1" dirty="0">
                <a:solidFill>
                  <a:srgbClr val="00FF00"/>
                </a:solidFill>
              </a:rPr>
              <a:t> </a:t>
            </a:r>
            <a:r>
              <a:rPr lang="pt-BR" b="1" dirty="0">
                <a:solidFill>
                  <a:srgbClr val="00FF00"/>
                </a:solidFill>
              </a:rPr>
              <a:t>fluxo de Ca particulado → </a:t>
            </a:r>
            <a:r>
              <a:rPr lang="en-GB" b="1" dirty="0">
                <a:solidFill>
                  <a:srgbClr val="00FF00"/>
                </a:solidFill>
                <a:sym typeface="Symbol" panose="05050102010706020507" pitchFamily="18" charset="2"/>
              </a:rPr>
              <a:t></a:t>
            </a:r>
            <a:r>
              <a:rPr lang="pt-BR" b="1" dirty="0">
                <a:solidFill>
                  <a:srgbClr val="00FF00"/>
                </a:solidFill>
              </a:rPr>
              <a:t> intemperismo → </a:t>
            </a:r>
            <a:r>
              <a:rPr lang="pt-BR" b="1" dirty="0">
                <a:solidFill>
                  <a:srgbClr val="00FF00"/>
                </a:solidFill>
                <a:sym typeface="Symbol" panose="05050102010706020507" pitchFamily="18" charset="2"/>
              </a:rPr>
              <a:t></a:t>
            </a:r>
            <a:r>
              <a:rPr lang="pt-BR" b="1" dirty="0">
                <a:solidFill>
                  <a:srgbClr val="00FF00"/>
                </a:solidFill>
              </a:rPr>
              <a:t> temperatura</a:t>
            </a:r>
            <a:r>
              <a:rPr lang="pt-BR" dirty="0">
                <a:solidFill>
                  <a:srgbClr val="00FF00"/>
                </a:solidFill>
              </a:rPr>
              <a:t>, </a:t>
            </a:r>
            <a:r>
              <a:rPr lang="pt-BR" dirty="0" smtClean="0">
                <a:solidFill>
                  <a:srgbClr val="00FF00"/>
                </a:solidFill>
              </a:rPr>
              <a:t>etc.</a:t>
            </a:r>
            <a:endParaRPr lang="pt-BR" dirty="0"/>
          </a:p>
        </p:txBody>
      </p:sp>
      <p:pic>
        <p:nvPicPr>
          <p:cNvPr id="3" name="Imagem 2" descr="https://sites.google.com/site/soes2027tutorialassessments/_/rsrc/1426513241350/home/ellen/log%20graph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9" y="3838825"/>
            <a:ext cx="8255384" cy="28026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9601200" y="4896853"/>
            <a:ext cx="232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Rio Ganges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360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10653" y="360947"/>
            <a:ext cx="1061185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3. Outros </a:t>
            </a:r>
            <a:r>
              <a:rPr lang="pt-BR" sz="3200" b="1" dirty="0"/>
              <a:t>aportes para os sistemas estuarinos e </a:t>
            </a:r>
            <a:r>
              <a:rPr lang="pt-BR" sz="3200" b="1" dirty="0" smtClean="0"/>
              <a:t>costeiros</a:t>
            </a: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10653" y="1705110"/>
            <a:ext cx="6100011" cy="1785104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Inputs </a:t>
            </a:r>
            <a:r>
              <a:rPr lang="en-GB" sz="2000" b="1" dirty="0" err="1"/>
              <a:t>atmosféricos</a:t>
            </a:r>
            <a:endParaRPr lang="pt-BR" sz="2000" dirty="0"/>
          </a:p>
          <a:p>
            <a:r>
              <a:rPr lang="en-GB" dirty="0"/>
              <a:t> </a:t>
            </a:r>
            <a:endParaRPr lang="pt-BR" dirty="0"/>
          </a:p>
          <a:p>
            <a:r>
              <a:rPr lang="pt-BR" dirty="0"/>
              <a:t>• Matéria </a:t>
            </a:r>
            <a:r>
              <a:rPr lang="pt-BR" dirty="0" smtClean="0"/>
              <a:t>da deposição </a:t>
            </a:r>
            <a:r>
              <a:rPr lang="pt-BR" dirty="0"/>
              <a:t>seca de aerossóis (precipitação direta de partículas para a superfície da coluna d’água e subsequente dissolução) ou deposição úmida (a chuva lava as partículas dissolvendo uma parte delas).</a:t>
            </a:r>
          </a:p>
        </p:txBody>
      </p:sp>
      <p:pic>
        <p:nvPicPr>
          <p:cNvPr id="4" name="Imagem 3" descr="http://eoimages.gsfc.nasa.gov/images/imagerecords/44000/44777/redsea_tmo_20102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885" y="1824784"/>
            <a:ext cx="4427620" cy="3262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1143000" y="3753853"/>
            <a:ext cx="5787189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• </a:t>
            </a:r>
            <a:r>
              <a:rPr lang="en-GB" dirty="0">
                <a:sym typeface="Symbol" panose="05050102010706020507" pitchFamily="18" charset="2"/>
              </a:rPr>
              <a:t></a:t>
            </a:r>
            <a:r>
              <a:rPr lang="en-GB" dirty="0"/>
              <a:t> </a:t>
            </a:r>
            <a:r>
              <a:rPr lang="pt-BR" dirty="0"/>
              <a:t>Inputs na zona costeiras ( proximidade das fontes)</a:t>
            </a:r>
          </a:p>
          <a:p>
            <a:r>
              <a:rPr lang="pt-BR" dirty="0"/>
              <a:t>– Poeiras geradas pela erosão eólica</a:t>
            </a:r>
          </a:p>
          <a:p>
            <a:r>
              <a:rPr lang="pt-BR" dirty="0"/>
              <a:t>– Sal marinho</a:t>
            </a:r>
          </a:p>
          <a:p>
            <a:r>
              <a:rPr lang="pt-BR" dirty="0"/>
              <a:t>– Antropogênico: emissões de usinas de energia, escapamentos de veículos automotivos, volatilização de fertilizantes, outras emissões </a:t>
            </a:r>
            <a:r>
              <a:rPr lang="pt-BR" dirty="0" smtClean="0"/>
              <a:t>industriais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071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06115" y="1239253"/>
            <a:ext cx="10335126" cy="2923877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i="1" dirty="0" err="1"/>
              <a:t>Hotspots</a:t>
            </a:r>
            <a:r>
              <a:rPr lang="pt-BR" sz="2000" b="1" i="1" dirty="0"/>
              <a:t> atmosféricos e aportes de poeira</a:t>
            </a:r>
          </a:p>
          <a:p>
            <a:r>
              <a:rPr lang="pt-BR" dirty="0"/>
              <a:t> </a:t>
            </a:r>
          </a:p>
          <a:p>
            <a:r>
              <a:rPr lang="pt-BR" sz="2000" b="1" dirty="0"/>
              <a:t>Aportes atmosféricos de N para os mares costeiros</a:t>
            </a:r>
            <a:endParaRPr lang="pt-BR" sz="2000" dirty="0"/>
          </a:p>
          <a:p>
            <a:r>
              <a:rPr lang="pt-BR" dirty="0"/>
              <a:t> </a:t>
            </a:r>
          </a:p>
          <a:p>
            <a:r>
              <a:rPr lang="en-GB" dirty="0"/>
              <a:t>• </a:t>
            </a:r>
            <a:r>
              <a:rPr lang="en-GB" dirty="0" err="1"/>
              <a:t>Derivados</a:t>
            </a:r>
            <a:r>
              <a:rPr lang="en-GB" dirty="0"/>
              <a:t> de: </a:t>
            </a:r>
            <a:endParaRPr lang="pt-BR" dirty="0"/>
          </a:p>
          <a:p>
            <a:r>
              <a:rPr lang="pt-BR" dirty="0"/>
              <a:t>– Fontes de combustão liberando NO/NO</a:t>
            </a:r>
            <a:r>
              <a:rPr lang="pt-BR" baseline="-25000" dirty="0"/>
              <a:t>2</a:t>
            </a:r>
            <a:r>
              <a:rPr lang="pt-BR" dirty="0"/>
              <a:t> para a atmosfera </a:t>
            </a:r>
            <a:r>
              <a:rPr lang="en-GB" dirty="0">
                <a:sym typeface="Symbol" panose="05050102010706020507" pitchFamily="18" charset="2"/>
              </a:rPr>
              <a:t></a:t>
            </a:r>
            <a:r>
              <a:rPr lang="en-GB" dirty="0"/>
              <a:t> </a:t>
            </a:r>
            <a:r>
              <a:rPr lang="pt-BR" dirty="0"/>
              <a:t>HNO</a:t>
            </a:r>
            <a:r>
              <a:rPr lang="pt-BR" baseline="-25000" dirty="0"/>
              <a:t>3</a:t>
            </a:r>
            <a:r>
              <a:rPr lang="pt-BR" baseline="30000" dirty="0"/>
              <a:t> </a:t>
            </a:r>
            <a:r>
              <a:rPr lang="pt-BR" dirty="0" err="1"/>
              <a:t>or</a:t>
            </a:r>
            <a:r>
              <a:rPr lang="pt-BR" dirty="0"/>
              <a:t> NO</a:t>
            </a:r>
            <a:r>
              <a:rPr lang="pt-BR" baseline="-25000" dirty="0"/>
              <a:t>3</a:t>
            </a:r>
            <a:r>
              <a:rPr lang="pt-BR" baseline="30000" dirty="0"/>
              <a:t>-</a:t>
            </a:r>
            <a:endParaRPr lang="pt-BR" dirty="0"/>
          </a:p>
          <a:p>
            <a:r>
              <a:rPr lang="en-GB" dirty="0"/>
              <a:t>- </a:t>
            </a:r>
            <a:r>
              <a:rPr lang="en-GB" dirty="0" err="1"/>
              <a:t>Emissões</a:t>
            </a:r>
            <a:r>
              <a:rPr lang="en-GB" dirty="0"/>
              <a:t> </a:t>
            </a:r>
            <a:r>
              <a:rPr lang="en-GB" dirty="0" err="1"/>
              <a:t>agrícolas</a:t>
            </a:r>
            <a:r>
              <a:rPr lang="en-GB" dirty="0"/>
              <a:t> → NH</a:t>
            </a:r>
            <a:r>
              <a:rPr lang="en-GB" baseline="-25000" dirty="0"/>
              <a:t>3</a:t>
            </a:r>
            <a:endParaRPr lang="pt-BR" dirty="0"/>
          </a:p>
          <a:p>
            <a:r>
              <a:rPr lang="pt-BR" dirty="0"/>
              <a:t>• Disperso ao longo da zona costeira (não é fontes pontual como rios e sim “difusa</a:t>
            </a:r>
            <a:r>
              <a:rPr lang="pt-BR" dirty="0" smtClean="0"/>
              <a:t>”)</a:t>
            </a:r>
            <a:endParaRPr lang="pt-BR" dirty="0"/>
          </a:p>
          <a:p>
            <a:r>
              <a:rPr lang="pt-BR" dirty="0"/>
              <a:t>• Fluxos altamente variáveis no espaço e no tempo, mas podem contribuir com 20-30% dos aportes terrestres totais para mares costeiros (sul do Mar do Norte, Plataforma do Atlântico Norte)</a:t>
            </a:r>
          </a:p>
        </p:txBody>
      </p:sp>
    </p:spTree>
    <p:extLst>
      <p:ext uri="{BB962C8B-B14F-4D97-AF65-F5344CB8AC3E}">
        <p14:creationId xmlns:p14="http://schemas.microsoft.com/office/powerpoint/2010/main" val="327670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9389" y="830179"/>
            <a:ext cx="5558590" cy="4308872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/>
              <a:t>Aportes glaciais para as plataformas dos mares polares </a:t>
            </a:r>
            <a:endParaRPr lang="pt-BR" sz="2000" dirty="0"/>
          </a:p>
          <a:p>
            <a:r>
              <a:rPr lang="pt-BR" dirty="0"/>
              <a:t> </a:t>
            </a:r>
          </a:p>
          <a:p>
            <a:r>
              <a:rPr lang="pt-BR" dirty="0"/>
              <a:t>• Input de Fe Glacial da Ilha Pine (Antártica) → suficiente para fomentar um </a:t>
            </a:r>
            <a:r>
              <a:rPr lang="pt-BR" dirty="0" err="1"/>
              <a:t>bloom</a:t>
            </a:r>
            <a:r>
              <a:rPr lang="pt-BR" dirty="0"/>
              <a:t> </a:t>
            </a:r>
            <a:r>
              <a:rPr lang="pt-BR" dirty="0" err="1"/>
              <a:t>fitoplanctônico</a:t>
            </a:r>
            <a:r>
              <a:rPr lang="pt-BR" dirty="0"/>
              <a:t> produtivo e duradouro. </a:t>
            </a:r>
            <a:endParaRPr lang="pt-BR" dirty="0" smtClean="0"/>
          </a:p>
          <a:p>
            <a:r>
              <a:rPr lang="pt-BR" dirty="0" smtClean="0"/>
              <a:t>Também </a:t>
            </a:r>
            <a:r>
              <a:rPr lang="pt-BR" dirty="0"/>
              <a:t>observado no Ártico abaixo da camada de gelo da Groenlândia, embora as águas do degelo não sejam descarregadas diretamente no oceano</a:t>
            </a:r>
          </a:p>
          <a:p>
            <a:r>
              <a:rPr lang="pt-BR" dirty="0"/>
              <a:t>• Águas do degelo </a:t>
            </a:r>
            <a:r>
              <a:rPr lang="pt-BR" dirty="0" smtClean="0"/>
              <a:t>suprem </a:t>
            </a:r>
            <a:r>
              <a:rPr lang="pt-BR" dirty="0"/>
              <a:t>Fe em solução e como </a:t>
            </a:r>
            <a:r>
              <a:rPr lang="pt-BR" dirty="0" err="1"/>
              <a:t>nanopartículas</a:t>
            </a:r>
            <a:r>
              <a:rPr lang="pt-BR" dirty="0"/>
              <a:t> &lt; 0,1 µm (ambas formas de Fe → </a:t>
            </a:r>
            <a:r>
              <a:rPr lang="pt-BR" dirty="0" err="1"/>
              <a:t>biodisponíveis</a:t>
            </a:r>
            <a:r>
              <a:rPr lang="pt-BR" dirty="0"/>
              <a:t>)</a:t>
            </a:r>
          </a:p>
          <a:p>
            <a:r>
              <a:rPr lang="pt-BR" dirty="0"/>
              <a:t>• Mecanismos que aumentam as [Fe] no ambiente </a:t>
            </a:r>
            <a:r>
              <a:rPr lang="pt-BR" dirty="0" err="1"/>
              <a:t>subglacial</a:t>
            </a:r>
            <a:r>
              <a:rPr lang="pt-BR" dirty="0"/>
              <a:t> → obscuros, provavelmente → quebra dos </a:t>
            </a:r>
            <a:r>
              <a:rPr lang="pt-BR" dirty="0" err="1"/>
              <a:t>oxihidróxidos</a:t>
            </a:r>
            <a:r>
              <a:rPr lang="pt-BR" dirty="0"/>
              <a:t> de Fe por micróbios sob condições </a:t>
            </a:r>
            <a:r>
              <a:rPr lang="pt-BR" dirty="0" err="1" smtClean="0"/>
              <a:t>anóxicas</a:t>
            </a:r>
            <a:endParaRPr lang="pt-BR" dirty="0"/>
          </a:p>
        </p:txBody>
      </p:sp>
      <p:pic>
        <p:nvPicPr>
          <p:cNvPr id="3" name="Imagem 2" descr="https://storiesbywilliams.files.wordpress.com/2014/06/glacier_collaps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95" y="1308204"/>
            <a:ext cx="4191000" cy="3075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17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69242" y="2322097"/>
            <a:ext cx="5378117" cy="3170099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/>
              <a:t>Reações Químicas no “estuário subterrâneo” </a:t>
            </a:r>
            <a:endParaRPr lang="pt-BR" sz="2000" dirty="0"/>
          </a:p>
          <a:p>
            <a:r>
              <a:rPr lang="pt-BR" dirty="0"/>
              <a:t> </a:t>
            </a:r>
          </a:p>
          <a:p>
            <a:r>
              <a:rPr lang="pt-BR" dirty="0"/>
              <a:t>• Oxidação do </a:t>
            </a:r>
            <a:r>
              <a:rPr lang="pt-BR" dirty="0" err="1" smtClean="0"/>
              <a:t>C-orgânico</a:t>
            </a:r>
            <a:r>
              <a:rPr lang="pt-BR" dirty="0" smtClean="0"/>
              <a:t> </a:t>
            </a:r>
            <a:r>
              <a:rPr lang="pt-BR" dirty="0"/>
              <a:t>adiciona CO</a:t>
            </a:r>
            <a:r>
              <a:rPr lang="pt-BR" baseline="-25000" dirty="0"/>
              <a:t>2</a:t>
            </a:r>
            <a:r>
              <a:rPr lang="pt-BR" dirty="0"/>
              <a:t> → dissolução da calcita</a:t>
            </a:r>
          </a:p>
          <a:p>
            <a:r>
              <a:rPr lang="pt-BR" dirty="0"/>
              <a:t>• </a:t>
            </a:r>
            <a:r>
              <a:rPr lang="en-GB" dirty="0">
                <a:sym typeface="Symbol" panose="05050102010706020507" pitchFamily="18" charset="2"/>
              </a:rPr>
              <a:t></a:t>
            </a:r>
            <a:r>
              <a:rPr lang="pt-BR" dirty="0"/>
              <a:t> [nutrientes] </a:t>
            </a:r>
            <a:r>
              <a:rPr lang="en-GB" dirty="0">
                <a:sym typeface="Symbol" panose="05050102010706020507" pitchFamily="18" charset="2"/>
              </a:rPr>
              <a:t></a:t>
            </a:r>
            <a:r>
              <a:rPr lang="pt-BR" dirty="0"/>
              <a:t> interações água – rochas (P), e aportes antropogênicos (N, P) </a:t>
            </a:r>
          </a:p>
          <a:p>
            <a:r>
              <a:rPr lang="pt-BR" dirty="0"/>
              <a:t>• Remoção de nitrato por </a:t>
            </a:r>
            <a:r>
              <a:rPr lang="pt-BR" dirty="0" err="1"/>
              <a:t>denitrificação</a:t>
            </a:r>
            <a:r>
              <a:rPr lang="pt-BR" dirty="0"/>
              <a:t> em águas subterrâneas com baixo O</a:t>
            </a:r>
            <a:r>
              <a:rPr lang="pt-BR" baseline="-25000" dirty="0"/>
              <a:t>2</a:t>
            </a:r>
          </a:p>
          <a:p>
            <a:r>
              <a:rPr lang="pt-BR" dirty="0"/>
              <a:t>• Remoção de Fe dissolvido na interface água </a:t>
            </a:r>
            <a:r>
              <a:rPr lang="pt-BR" dirty="0" smtClean="0"/>
              <a:t>doce– </a:t>
            </a:r>
            <a:r>
              <a:rPr lang="pt-BR" dirty="0"/>
              <a:t>água salgada, e sequestro de outros componentes (ex. P)</a:t>
            </a:r>
          </a:p>
        </p:txBody>
      </p:sp>
      <p:pic>
        <p:nvPicPr>
          <p:cNvPr id="3" name="Imagem 2" descr="https://sites.google.com/site/soes2027tutorialassessments/_/rsrc/1426447523187/home/sam/Screen%20Shot%202015-03-15%20at%2019.24.44.png?height=179&amp;width=4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4" y="2211570"/>
            <a:ext cx="5867400" cy="3391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529384" y="397042"/>
            <a:ext cx="8494299" cy="1538883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err="1"/>
              <a:t>Decarga</a:t>
            </a:r>
            <a:r>
              <a:rPr lang="pt-BR" sz="2000" b="1" dirty="0"/>
              <a:t> Submarina de Água Subterrânea (</a:t>
            </a:r>
            <a:r>
              <a:rPr lang="pt-BR" sz="2000" b="1" dirty="0" err="1"/>
              <a:t>Submarine</a:t>
            </a:r>
            <a:r>
              <a:rPr lang="pt-BR" sz="2000" b="1" dirty="0"/>
              <a:t> </a:t>
            </a:r>
            <a:r>
              <a:rPr lang="pt-BR" sz="2000" b="1" dirty="0" err="1"/>
              <a:t>groundwater</a:t>
            </a:r>
            <a:r>
              <a:rPr lang="pt-BR" sz="2000" b="1" dirty="0"/>
              <a:t> </a:t>
            </a:r>
            <a:r>
              <a:rPr lang="pt-BR" sz="2000" b="1" dirty="0" err="1"/>
              <a:t>discharge</a:t>
            </a:r>
            <a:r>
              <a:rPr lang="pt-BR" sz="2000" b="1" dirty="0"/>
              <a:t> - SGD)</a:t>
            </a:r>
            <a:endParaRPr lang="pt-BR" sz="2000" dirty="0"/>
          </a:p>
          <a:p>
            <a:r>
              <a:rPr lang="pt-BR" dirty="0"/>
              <a:t> </a:t>
            </a:r>
          </a:p>
          <a:p>
            <a:r>
              <a:rPr lang="pt-BR" dirty="0"/>
              <a:t>•Fluxo direto de água subterrânea no oceano</a:t>
            </a:r>
          </a:p>
          <a:p>
            <a:r>
              <a:rPr lang="pt-BR" dirty="0"/>
              <a:t>•Componentes de água doce + de água salgada em um amplo range de </a:t>
            </a:r>
            <a:r>
              <a:rPr lang="pt-BR" dirty="0" smtClean="0"/>
              <a:t>salinidade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521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2232" y="505326"/>
            <a:ext cx="927634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dirty="0"/>
              <a:t>4</a:t>
            </a:r>
            <a:r>
              <a:rPr lang="pt-BR" sz="3200" b="1" dirty="0" smtClean="0"/>
              <a:t>. Tipos </a:t>
            </a:r>
            <a:r>
              <a:rPr lang="pt-BR" sz="3200" b="1" dirty="0"/>
              <a:t>de Estuário e Processos Químicos</a:t>
            </a: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60948" y="1467853"/>
            <a:ext cx="4608094" cy="3170099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b="1" u="sng" dirty="0"/>
              <a:t>Por que estudar os estuários?</a:t>
            </a:r>
            <a:endParaRPr lang="pt-BR" dirty="0"/>
          </a:p>
          <a:p>
            <a:pPr>
              <a:spcBef>
                <a:spcPts val="600"/>
              </a:spcBef>
            </a:pPr>
            <a:r>
              <a:rPr lang="pt-BR" dirty="0"/>
              <a:t>- Materiais de origem fluvial passam através dos estuários</a:t>
            </a:r>
          </a:p>
          <a:p>
            <a:pPr>
              <a:spcBef>
                <a:spcPts val="600"/>
              </a:spcBef>
            </a:pPr>
            <a:r>
              <a:rPr lang="pt-BR" dirty="0"/>
              <a:t>- Importante zona de transição (filtro estuarino) – altera os fluxos de materiais para os oceanos</a:t>
            </a:r>
          </a:p>
          <a:p>
            <a:pPr>
              <a:spcBef>
                <a:spcPts val="600"/>
              </a:spcBef>
            </a:pPr>
            <a:r>
              <a:rPr lang="pt-BR" dirty="0"/>
              <a:t>- Distribuições químicas podem influenciar os processos biológicos e a produtividade biológica dos estuários</a:t>
            </a:r>
          </a:p>
          <a:p>
            <a:pPr>
              <a:spcBef>
                <a:spcPts val="600"/>
              </a:spcBef>
            </a:pPr>
            <a:r>
              <a:rPr lang="pt-BR" dirty="0"/>
              <a:t>- Inputs antropogênicos (diretamente ou através dos rios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736" y="1486010"/>
            <a:ext cx="4873792" cy="3398163"/>
          </a:xfrm>
          <a:prstGeom prst="rect">
            <a:avLst/>
          </a:prstGeom>
        </p:spPr>
      </p:pic>
      <p:pic>
        <p:nvPicPr>
          <p:cNvPr id="6" name="Picture 3" descr="4992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74" y="4374645"/>
            <a:ext cx="4010526" cy="239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92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3611" y="312821"/>
            <a:ext cx="7255042" cy="646330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u="sng" dirty="0"/>
              <a:t>Tipos de Estuários</a:t>
            </a:r>
            <a:endParaRPr lang="pt-BR" dirty="0"/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  <a:r>
              <a:rPr lang="pt-BR" dirty="0" smtClean="0"/>
              <a:t>A. </a:t>
            </a:r>
            <a:r>
              <a:rPr lang="pt-BR" b="1" u="sng" dirty="0" smtClean="0"/>
              <a:t>Cunha </a:t>
            </a:r>
            <a:r>
              <a:rPr lang="pt-BR" b="1" u="sng" dirty="0"/>
              <a:t>salina</a:t>
            </a:r>
            <a:r>
              <a:rPr lang="pt-BR" dirty="0"/>
              <a:t>:</a:t>
            </a:r>
          </a:p>
          <a:p>
            <a:r>
              <a:rPr lang="pt-BR" dirty="0"/>
              <a:t>- Fluxo do rio domina</a:t>
            </a:r>
          </a:p>
          <a:p>
            <a:r>
              <a:rPr lang="pt-BR" dirty="0"/>
              <a:t>- Fluxo da mare é baixo</a:t>
            </a:r>
          </a:p>
          <a:p>
            <a:r>
              <a:rPr lang="pt-BR" dirty="0"/>
              <a:t>- A intrusão salina empurrada em direção ao mar. A fricção causa a o arrastamento da água salgada para baixo da água do </a:t>
            </a:r>
            <a:r>
              <a:rPr lang="pt-BR" dirty="0" smtClean="0"/>
              <a:t>rio</a:t>
            </a: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 smtClean="0"/>
              <a:t>"</a:t>
            </a:r>
            <a:r>
              <a:rPr lang="pt-BR" dirty="0"/>
              <a:t>Língua salina" é empurrada em direção ao continente quando a água salgada é substituída por água “nova-“---(ex. Mississippi, </a:t>
            </a:r>
            <a:r>
              <a:rPr lang="pt-BR" dirty="0" err="1"/>
              <a:t>Fjord</a:t>
            </a:r>
            <a:r>
              <a:rPr lang="pt-BR" dirty="0"/>
              <a:t> </a:t>
            </a:r>
            <a:r>
              <a:rPr lang="pt-BR" dirty="0" err="1"/>
              <a:t>Hardanger</a:t>
            </a:r>
            <a:r>
              <a:rPr lang="pt-BR" dirty="0"/>
              <a:t> na Noruega</a:t>
            </a:r>
            <a:r>
              <a:rPr lang="pt-BR" dirty="0" smtClean="0"/>
              <a:t>)</a:t>
            </a:r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r>
              <a:rPr lang="pt-BR" dirty="0"/>
              <a:t>B</a:t>
            </a:r>
            <a:r>
              <a:rPr lang="pt-BR" dirty="0" smtClean="0"/>
              <a:t>. </a:t>
            </a:r>
            <a:r>
              <a:rPr lang="pt-BR" b="1" u="sng" dirty="0" smtClean="0"/>
              <a:t>Bem </a:t>
            </a:r>
            <a:r>
              <a:rPr lang="pt-BR" b="1" u="sng" dirty="0"/>
              <a:t>misturado</a:t>
            </a:r>
            <a:endParaRPr lang="pt-BR" u="sng" dirty="0"/>
          </a:p>
          <a:p>
            <a:r>
              <a:rPr lang="pt-BR" b="1" dirty="0"/>
              <a:t>- </a:t>
            </a:r>
            <a:r>
              <a:rPr lang="en-GB" dirty="0">
                <a:sym typeface="Symbol" panose="05050102010706020507" pitchFamily="18" charset="2"/>
              </a:rPr>
              <a:t></a:t>
            </a:r>
            <a:r>
              <a:rPr lang="pt-BR" dirty="0"/>
              <a:t>Amplitude de maré,</a:t>
            </a:r>
            <a:r>
              <a:rPr lang="pt-BR" b="1" dirty="0"/>
              <a:t> </a:t>
            </a:r>
            <a:r>
              <a:rPr lang="pt-BR" dirty="0"/>
              <a:t>correntes de </a:t>
            </a:r>
            <a:r>
              <a:rPr lang="pt-BR" dirty="0" smtClean="0"/>
              <a:t>maré </a:t>
            </a:r>
            <a:r>
              <a:rPr lang="pt-BR" dirty="0"/>
              <a:t>são fortes em comparação com o fluxo dos </a:t>
            </a:r>
            <a:r>
              <a:rPr lang="pt-BR" dirty="0" smtClean="0"/>
              <a:t>rios</a:t>
            </a:r>
            <a:endParaRPr lang="pt-BR" dirty="0"/>
          </a:p>
          <a:p>
            <a:r>
              <a:rPr lang="pt-BR" dirty="0"/>
              <a:t> - Mistura completa, pouca variação da salinidade com a profundidade. (Variação da salinidade através do estuário é devido ao Efeito de </a:t>
            </a:r>
            <a:r>
              <a:rPr lang="pt-BR" dirty="0" err="1"/>
              <a:t>Coriólis</a:t>
            </a:r>
            <a:r>
              <a:rPr lang="pt-BR" dirty="0"/>
              <a:t>. (Rio </a:t>
            </a:r>
            <a:r>
              <a:rPr lang="pt-BR" dirty="0" err="1"/>
              <a:t>Myall</a:t>
            </a:r>
            <a:r>
              <a:rPr lang="pt-BR" dirty="0"/>
              <a:t> - </a:t>
            </a:r>
            <a:r>
              <a:rPr lang="pt-BR" dirty="0" err="1"/>
              <a:t>Australia</a:t>
            </a:r>
            <a:r>
              <a:rPr lang="pt-BR" dirty="0"/>
              <a:t>)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C. </a:t>
            </a:r>
            <a:r>
              <a:rPr lang="pt-BR" b="1" u="sng" dirty="0"/>
              <a:t>Parcialmente misturados</a:t>
            </a:r>
            <a:r>
              <a:rPr lang="pt-BR" b="1" dirty="0"/>
              <a:t>:</a:t>
            </a:r>
            <a:endParaRPr lang="pt-BR" dirty="0"/>
          </a:p>
          <a:p>
            <a:r>
              <a:rPr lang="pt-BR" dirty="0"/>
              <a:t>- Amplitude de </a:t>
            </a:r>
            <a:r>
              <a:rPr lang="pt-BR" dirty="0" smtClean="0"/>
              <a:t>maré </a:t>
            </a:r>
            <a:r>
              <a:rPr lang="pt-BR" dirty="0"/>
              <a:t>moderada move a massa inteira de água para cima e para </a:t>
            </a:r>
            <a:r>
              <a:rPr lang="pt-BR" dirty="0" smtClean="0"/>
              <a:t>baixo</a:t>
            </a:r>
            <a:endParaRPr lang="pt-BR" dirty="0"/>
          </a:p>
          <a:p>
            <a:r>
              <a:rPr lang="pt-BR" dirty="0"/>
              <a:t>- Fricção no fundo causa fluxo turbulento e mais mistura; cunha é achatada (ex. Chesapeake </a:t>
            </a:r>
            <a:r>
              <a:rPr lang="pt-BR" dirty="0" err="1"/>
              <a:t>Bay</a:t>
            </a:r>
            <a:r>
              <a:rPr lang="pt-BR" dirty="0" smtClean="0"/>
              <a:t>)</a:t>
            </a:r>
            <a:r>
              <a:rPr lang="pt-BR" dirty="0"/>
              <a:t> </a:t>
            </a:r>
          </a:p>
        </p:txBody>
      </p:sp>
      <p:pic>
        <p:nvPicPr>
          <p:cNvPr id="3" name="Imagem 2" descr="https://sites.google.com/site/soes2027tutorialassessments/_/rsrc/1425301599253/home/francois/estuary.type.jpeg?height=400&amp;width=27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971" y="433137"/>
            <a:ext cx="4223084" cy="5811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7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05" y="168435"/>
            <a:ext cx="11309684" cy="1908215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</a:rPr>
              <a:t>Principais variáveis físicas que afetam os ciclos biogeoquímicos nos estuários:</a:t>
            </a:r>
          </a:p>
          <a:p>
            <a:pPr marL="342900" indent="-342900">
              <a:buClr>
                <a:srgbClr val="00FF00"/>
              </a:buClr>
              <a:buAutoNum type="arabicPeriod"/>
            </a:pPr>
            <a:r>
              <a:rPr lang="pt-BR" dirty="0" smtClean="0"/>
              <a:t>Circulação estuarina</a:t>
            </a:r>
          </a:p>
          <a:p>
            <a:pPr marL="342900" indent="-342900">
              <a:buClr>
                <a:srgbClr val="00FF00"/>
              </a:buClr>
              <a:buAutoNum type="arabicPeriod"/>
            </a:pPr>
            <a:r>
              <a:rPr lang="pt-BR" dirty="0" smtClean="0"/>
              <a:t>Descarga fluvial e de água subterrânea</a:t>
            </a:r>
          </a:p>
          <a:p>
            <a:pPr marL="342900" indent="-342900">
              <a:buClr>
                <a:srgbClr val="00FF00"/>
              </a:buClr>
              <a:buAutoNum type="arabicPeriod"/>
            </a:pPr>
            <a:r>
              <a:rPr lang="pt-BR" dirty="0" smtClean="0"/>
              <a:t>Inundação pela maré</a:t>
            </a:r>
          </a:p>
          <a:p>
            <a:pPr marL="342900" indent="-342900">
              <a:buClr>
                <a:srgbClr val="00FF00"/>
              </a:buClr>
              <a:buAutoNum type="arabicPeriod"/>
            </a:pPr>
            <a:r>
              <a:rPr lang="pt-BR" dirty="0" smtClean="0"/>
              <a:t>Eventos de </a:t>
            </a:r>
            <a:r>
              <a:rPr lang="pt-BR" dirty="0" err="1" smtClean="0"/>
              <a:t>ressuspensão</a:t>
            </a:r>
            <a:endParaRPr lang="pt-BR" dirty="0" smtClean="0"/>
          </a:p>
          <a:p>
            <a:pPr marL="342900" indent="-342900">
              <a:buClr>
                <a:srgbClr val="00FF00"/>
              </a:buClr>
              <a:buAutoNum type="arabicPeriod"/>
            </a:pPr>
            <a:r>
              <a:rPr lang="pt-BR" dirty="0" smtClean="0"/>
              <a:t>Fluxos de trocas com sistemas adjacentes (marismas, manguezais, etc.)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927" y="2184939"/>
            <a:ext cx="8286629" cy="486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1422" y="372979"/>
            <a:ext cx="10744200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D. </a:t>
            </a:r>
            <a:r>
              <a:rPr lang="pt-BR" dirty="0" smtClean="0"/>
              <a:t> </a:t>
            </a:r>
            <a:r>
              <a:rPr lang="pt-BR" b="1" u="sng" dirty="0" smtClean="0"/>
              <a:t>Circulação </a:t>
            </a:r>
            <a:r>
              <a:rPr lang="pt-BR" b="1" u="sng" dirty="0"/>
              <a:t>Negativa (reversa</a:t>
            </a:r>
            <a:r>
              <a:rPr lang="pt-BR" b="1" dirty="0"/>
              <a:t>):</a:t>
            </a:r>
            <a:endParaRPr lang="pt-BR" dirty="0"/>
          </a:p>
          <a:p>
            <a:r>
              <a:rPr lang="pt-BR" dirty="0"/>
              <a:t>- .Regiões áridas onde a evaporação aumenta a densidade da água fazendo com que afunde. </a:t>
            </a:r>
          </a:p>
          <a:p>
            <a:r>
              <a:rPr lang="pt-BR" dirty="0"/>
              <a:t>- A água do rio se move junto ao fundo e a água do mar na </a:t>
            </a:r>
            <a:r>
              <a:rPr lang="pt-BR" dirty="0" smtClean="0"/>
              <a:t>superfície</a:t>
            </a:r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dirty="0"/>
              <a:t>Estuários podem apresentar variações temporais e ter propriedades individuais. Portanto, os processos químicos também variam temporalmente nos estuários. </a:t>
            </a:r>
            <a:r>
              <a:rPr lang="pt-BR" u="sng" dirty="0">
                <a:solidFill>
                  <a:srgbClr val="FFFF00"/>
                </a:solidFill>
              </a:rPr>
              <a:t>Os mesmos processos podem potencialmente ocorrer em todos os sistemas, mas a extensão em que ocorrem pode variar </a:t>
            </a:r>
            <a:r>
              <a:rPr lang="pt-BR" u="sng" dirty="0" smtClean="0">
                <a:solidFill>
                  <a:srgbClr val="FFFF00"/>
                </a:solidFill>
              </a:rPr>
              <a:t>consideravelmente</a:t>
            </a:r>
            <a:endParaRPr lang="pt-BR" u="sng" dirty="0">
              <a:solidFill>
                <a:srgbClr val="FFFF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1421" y="2512592"/>
            <a:ext cx="7230979" cy="4247317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pt-BR" b="1" u="sng" dirty="0"/>
              <a:t>Variações da </a:t>
            </a:r>
            <a:r>
              <a:rPr lang="pt-BR" b="1" u="sng" dirty="0">
                <a:solidFill>
                  <a:srgbClr val="00FFFF"/>
                </a:solidFill>
              </a:rPr>
              <a:t>Salinidade</a:t>
            </a:r>
            <a:r>
              <a:rPr lang="pt-BR" b="1" u="sng" dirty="0"/>
              <a:t> </a:t>
            </a:r>
            <a:endParaRPr lang="pt-BR" dirty="0"/>
          </a:p>
          <a:p>
            <a:r>
              <a:rPr lang="pt-BR" b="1" dirty="0"/>
              <a:t>(refletem os tipos de estuários)</a:t>
            </a:r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</a:t>
            </a:r>
            <a:r>
              <a:rPr lang="pt-BR" dirty="0" smtClean="0"/>
              <a:t>As </a:t>
            </a:r>
            <a:r>
              <a:rPr lang="pt-BR" dirty="0"/>
              <a:t>variações na </a:t>
            </a:r>
            <a:r>
              <a:rPr lang="pt-BR" dirty="0">
                <a:solidFill>
                  <a:srgbClr val="00FFFF"/>
                </a:solidFill>
              </a:rPr>
              <a:t>salinidade</a:t>
            </a:r>
            <a:r>
              <a:rPr lang="pt-BR" dirty="0"/>
              <a:t> refletem um gradiente com força iônica crescente dos íons maiores da água do mar (</a:t>
            </a:r>
            <a:r>
              <a:rPr lang="pt-BR" dirty="0">
                <a:solidFill>
                  <a:srgbClr val="00FFFF"/>
                </a:solidFill>
              </a:rPr>
              <a:t>variável importante nas reações físico-químicas</a:t>
            </a:r>
            <a:r>
              <a:rPr lang="pt-BR" dirty="0"/>
              <a:t> que ocorrem dentro dos estuários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r>
              <a:rPr lang="pt-BR" dirty="0" smtClean="0">
                <a:sym typeface="Wingdings" panose="05000000000000000000" pitchFamily="2" charset="2"/>
              </a:rPr>
              <a:t></a:t>
            </a:r>
            <a:r>
              <a:rPr lang="pt-BR" dirty="0" smtClean="0"/>
              <a:t>As </a:t>
            </a:r>
            <a:r>
              <a:rPr lang="pt-BR" dirty="0"/>
              <a:t>proporções dos íons maiores refletem as da água do mar a partir da salinidade de ~5 e irão ser similares em diferentes estuários. Os íons maiores têm gradientes de concentrações similares aos da água do mar. As maiores alterações ocorrem em salinidades entre </a:t>
            </a:r>
            <a:r>
              <a:rPr lang="pt-BR" dirty="0" smtClean="0"/>
              <a:t>0,01 </a:t>
            </a:r>
            <a:r>
              <a:rPr lang="pt-BR" dirty="0"/>
              <a:t>e </a:t>
            </a:r>
            <a:r>
              <a:rPr lang="pt-BR" dirty="0" smtClean="0"/>
              <a:t>1 </a:t>
            </a:r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dirty="0"/>
              <a:t>Simples diluição ocorre para todos os íons maiores (Na</a:t>
            </a:r>
            <a:r>
              <a:rPr lang="pt-BR" baseline="30000" dirty="0"/>
              <a:t>+</a:t>
            </a:r>
            <a:r>
              <a:rPr lang="pt-BR" dirty="0"/>
              <a:t> , Cl</a:t>
            </a:r>
            <a:r>
              <a:rPr lang="pt-BR" baseline="30000" dirty="0"/>
              <a:t>-</a:t>
            </a:r>
            <a:r>
              <a:rPr lang="pt-BR" dirty="0"/>
              <a:t> , </a:t>
            </a:r>
            <a:r>
              <a:rPr lang="pt-BR" dirty="0" smtClean="0"/>
              <a:t>Mg</a:t>
            </a:r>
            <a:r>
              <a:rPr lang="pt-BR" baseline="30000" dirty="0" smtClean="0"/>
              <a:t>2</a:t>
            </a:r>
            <a:r>
              <a:rPr lang="pt-BR" baseline="30000" dirty="0"/>
              <a:t>+</a:t>
            </a:r>
            <a:r>
              <a:rPr lang="pt-BR" dirty="0"/>
              <a:t>,</a:t>
            </a:r>
            <a:r>
              <a:rPr lang="pt-BR" dirty="0" smtClean="0"/>
              <a:t>SO</a:t>
            </a:r>
            <a:r>
              <a:rPr lang="pt-BR" baseline="-25000" dirty="0" smtClean="0"/>
              <a:t>4</a:t>
            </a:r>
            <a:r>
              <a:rPr lang="pt-BR" baseline="30000" dirty="0" smtClean="0"/>
              <a:t>2-</a:t>
            </a:r>
            <a:r>
              <a:rPr lang="pt-BR" dirty="0" smtClean="0"/>
              <a:t>, etc</a:t>
            </a:r>
            <a:r>
              <a:rPr lang="pt-BR" dirty="0"/>
              <a:t>.) e alguns dos menores (ex. </a:t>
            </a:r>
            <a:r>
              <a:rPr lang="pt-BR" dirty="0" err="1" smtClean="0"/>
              <a:t>Br</a:t>
            </a:r>
            <a:r>
              <a:rPr lang="pt-BR" baseline="30000" dirty="0" smtClean="0"/>
              <a:t>-</a:t>
            </a:r>
            <a:r>
              <a:rPr lang="pt-BR" dirty="0" smtClean="0"/>
              <a:t> ). Se </a:t>
            </a:r>
            <a:r>
              <a:rPr lang="pt-BR" dirty="0"/>
              <a:t>as suas concentrações são plotadas contra a salinidade, é produzida uma linha </a:t>
            </a:r>
            <a:r>
              <a:rPr lang="pt-BR" dirty="0" smtClean="0"/>
              <a:t>reta</a:t>
            </a:r>
          </a:p>
        </p:txBody>
      </p:sp>
      <p:pic>
        <p:nvPicPr>
          <p:cNvPr id="4" name="Imagem 3" descr="https://sites.google.com/site/soes2027tutorialassessments/_/rsrc/1425307340372/home/francois/Screen%20Shot%202015-03-02%20at%202.41.54%20PM.png?height=251&amp;width=3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873" y="2854993"/>
            <a:ext cx="4030580" cy="3016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5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1421" y="433137"/>
            <a:ext cx="1028700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u="sng" dirty="0"/>
              <a:t>5</a:t>
            </a:r>
            <a:r>
              <a:rPr lang="pt-BR" sz="3200" b="1" u="sng" dirty="0" smtClean="0"/>
              <a:t>. Processos </a:t>
            </a:r>
            <a:r>
              <a:rPr lang="pt-BR" sz="3200" b="1" u="sng" dirty="0"/>
              <a:t>que afetam os constituintes Menores e Traço:</a:t>
            </a: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33137" y="1287379"/>
            <a:ext cx="10768263" cy="5078313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solidFill>
                  <a:srgbClr val="00FF00"/>
                </a:solidFill>
              </a:rPr>
              <a:t>1. Fotossíntese</a:t>
            </a:r>
            <a:r>
              <a:rPr lang="pt-BR" b="1" u="sng" dirty="0">
                <a:solidFill>
                  <a:srgbClr val="00FF00"/>
                </a:solidFill>
              </a:rPr>
              <a:t>:</a:t>
            </a:r>
            <a:r>
              <a:rPr lang="pt-BR" b="1" dirty="0"/>
              <a:t> </a:t>
            </a:r>
            <a:r>
              <a:rPr lang="pt-BR" dirty="0"/>
              <a:t>Remove o DIC, os </a:t>
            </a:r>
            <a:r>
              <a:rPr lang="pt-BR" dirty="0" smtClean="0"/>
              <a:t>nutrientes </a:t>
            </a:r>
            <a:r>
              <a:rPr lang="pt-BR" dirty="0"/>
              <a:t>(</a:t>
            </a:r>
            <a:r>
              <a:rPr lang="pt-BR" dirty="0" err="1"/>
              <a:t>P,N,Si</a:t>
            </a:r>
            <a:r>
              <a:rPr lang="pt-BR" dirty="0"/>
              <a:t>) e alguns metais traço formando “partículas” biológicas </a:t>
            </a:r>
          </a:p>
          <a:p>
            <a:r>
              <a:rPr lang="pt-BR" dirty="0"/>
              <a:t> </a:t>
            </a:r>
          </a:p>
          <a:p>
            <a:r>
              <a:rPr lang="pt-BR" b="1" u="sng" dirty="0" smtClean="0">
                <a:solidFill>
                  <a:srgbClr val="FFFF00"/>
                </a:solidFill>
              </a:rPr>
              <a:t>2. Adsorção </a:t>
            </a:r>
            <a:r>
              <a:rPr lang="pt-BR" b="1" u="sng" dirty="0">
                <a:solidFill>
                  <a:srgbClr val="FFFF00"/>
                </a:solidFill>
              </a:rPr>
              <a:t>&amp; </a:t>
            </a:r>
            <a:r>
              <a:rPr lang="pt-BR" b="1" u="sng" dirty="0" err="1">
                <a:solidFill>
                  <a:srgbClr val="FFFF00"/>
                </a:solidFill>
              </a:rPr>
              <a:t>desorção</a:t>
            </a:r>
            <a:r>
              <a:rPr lang="pt-BR" dirty="0">
                <a:solidFill>
                  <a:srgbClr val="FFFF00"/>
                </a:solidFill>
              </a:rPr>
              <a:t>:</a:t>
            </a:r>
            <a:r>
              <a:rPr lang="pt-BR" dirty="0"/>
              <a:t> Mudança na composição da água do rio para a água do mar. Remove &amp; adiciona solutos das partículas.</a:t>
            </a:r>
          </a:p>
          <a:p>
            <a:r>
              <a:rPr lang="pt-BR" dirty="0"/>
              <a:t> </a:t>
            </a:r>
          </a:p>
          <a:p>
            <a:r>
              <a:rPr lang="pt-BR" b="1" u="sng" dirty="0" smtClean="0">
                <a:solidFill>
                  <a:srgbClr val="FFC000"/>
                </a:solidFill>
              </a:rPr>
              <a:t>3. Floculação</a:t>
            </a:r>
            <a:r>
              <a:rPr lang="pt-BR" b="1" u="sng" dirty="0">
                <a:solidFill>
                  <a:srgbClr val="FFC000"/>
                </a:solidFill>
              </a:rPr>
              <a:t>:</a:t>
            </a:r>
            <a:r>
              <a:rPr lang="pt-BR" b="1" dirty="0"/>
              <a:t> </a:t>
            </a:r>
            <a:r>
              <a:rPr lang="pt-BR" dirty="0"/>
              <a:t>A </a:t>
            </a:r>
            <a:r>
              <a:rPr lang="pt-BR" b="1" dirty="0">
                <a:solidFill>
                  <a:srgbClr val="FFC000"/>
                </a:solidFill>
              </a:rPr>
              <a:t>carga</a:t>
            </a:r>
            <a:r>
              <a:rPr lang="pt-BR" dirty="0"/>
              <a:t> de algumas partículas em suspensão é </a:t>
            </a:r>
            <a:r>
              <a:rPr lang="pt-BR" b="1" dirty="0">
                <a:solidFill>
                  <a:srgbClr val="FFC000"/>
                </a:solidFill>
              </a:rPr>
              <a:t>efetivamente neutralizada pela </a:t>
            </a:r>
            <a:r>
              <a:rPr lang="pt-BR" dirty="0"/>
              <a:t>adsorção na água do mar. </a:t>
            </a:r>
            <a:r>
              <a:rPr lang="pt-BR" dirty="0" smtClean="0"/>
              <a:t>As </a:t>
            </a:r>
            <a:r>
              <a:rPr lang="pt-BR" dirty="0"/>
              <a:t>argilas têm uma carga líquida negativa que </a:t>
            </a:r>
            <a:r>
              <a:rPr lang="pt-BR" dirty="0" smtClean="0"/>
              <a:t>repele </a:t>
            </a:r>
            <a:r>
              <a:rPr lang="pt-BR" dirty="0"/>
              <a:t>outras partículas. Na água do mar a carga é neutralizada permitindo a formação de partículas maiores (flocos) pelas forças </a:t>
            </a:r>
            <a:r>
              <a:rPr lang="pt-BR" dirty="0" smtClean="0"/>
              <a:t>de van der </a:t>
            </a:r>
            <a:r>
              <a:rPr lang="pt-BR" dirty="0" err="1" smtClean="0"/>
              <a:t>Waal</a:t>
            </a:r>
            <a:r>
              <a:rPr lang="pt-BR" dirty="0" smtClean="0"/>
              <a:t>. </a:t>
            </a:r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b="1" dirty="0">
                <a:solidFill>
                  <a:srgbClr val="00FFFF"/>
                </a:solidFill>
              </a:rPr>
              <a:t>Material Particulado em Suspensão (SPM):</a:t>
            </a:r>
            <a:r>
              <a:rPr lang="pt-BR" b="1" dirty="0"/>
              <a:t> </a:t>
            </a:r>
            <a:r>
              <a:rPr lang="pt-BR" dirty="0"/>
              <a:t>Diferentes características. Pode se misturar, sedimentar, ser </a:t>
            </a:r>
            <a:r>
              <a:rPr lang="pt-BR" dirty="0" err="1"/>
              <a:t>ressuspendido</a:t>
            </a:r>
            <a:r>
              <a:rPr lang="pt-BR" dirty="0"/>
              <a:t>, ou adicionados da produção biológica de partículas. Alguns estuários aprisionam SPM, outros exportam a maior parte </a:t>
            </a:r>
            <a:r>
              <a:rPr lang="pt-BR" dirty="0" smtClean="0"/>
              <a:t>do SPM</a:t>
            </a:r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dirty="0"/>
              <a:t>Os constituintes dissolvidos podem ser alterados pelo consumo ou liberação das partículas. As interações causam alterações nas distribuições químicas e formam ciclos químicos dentro dos estuários </a:t>
            </a:r>
            <a:r>
              <a:rPr lang="pt-BR" dirty="0" smtClean="0">
                <a:sym typeface="Symbol" panose="05050102010706020507" pitchFamily="18" charset="2"/>
              </a:rPr>
              <a:t> </a:t>
            </a:r>
            <a:r>
              <a:rPr lang="pt-BR" dirty="0" smtClean="0"/>
              <a:t>pode </a:t>
            </a:r>
            <a:r>
              <a:rPr lang="pt-BR" dirty="0"/>
              <a:t>afetar os fluxos dos elementos </a:t>
            </a:r>
            <a:r>
              <a:rPr lang="pt-BR" dirty="0">
                <a:sym typeface="Symbol" panose="05050102010706020507" pitchFamily="18" charset="2"/>
              </a:rPr>
              <a:t></a:t>
            </a:r>
            <a:r>
              <a:rPr lang="pt-BR" dirty="0"/>
              <a:t> fluxos de exportação diferem dos fluxos de aporte fluvial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A remoção líquida de partículas irá reduzir o fluxo e a adição irá aumentar o </a:t>
            </a:r>
            <a:r>
              <a:rPr lang="pt-BR" dirty="0" smtClean="0"/>
              <a:t>fluxo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124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670" y="2563184"/>
            <a:ext cx="3676650" cy="2476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966" y="3621800"/>
            <a:ext cx="4042360" cy="321053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239503" y="461208"/>
            <a:ext cx="3549817" cy="461665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FF00"/>
                </a:solidFill>
              </a:rPr>
              <a:t>Floculação de </a:t>
            </a:r>
            <a:r>
              <a:rPr lang="pt-BR" sz="2400" dirty="0" err="1" smtClean="0">
                <a:solidFill>
                  <a:srgbClr val="00FF00"/>
                </a:solidFill>
              </a:rPr>
              <a:t>Colóides</a:t>
            </a:r>
            <a:endParaRPr lang="pt-BR" sz="2400" dirty="0">
              <a:solidFill>
                <a:srgbClr val="00FF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43000" y="1263316"/>
            <a:ext cx="3043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Colóides</a:t>
            </a:r>
            <a:r>
              <a:rPr lang="en-US" dirty="0" smtClean="0"/>
              <a:t> </a:t>
            </a:r>
            <a:r>
              <a:rPr lang="en-US" dirty="0" err="1" smtClean="0"/>
              <a:t>floculam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 </a:t>
            </a:r>
            <a:r>
              <a:rPr lang="en-US" dirty="0" err="1" smtClean="0">
                <a:sym typeface="Symbol" panose="05050102010706020507" pitchFamily="18" charset="2"/>
              </a:rPr>
              <a:t>Carga</a:t>
            </a:r>
            <a:r>
              <a:rPr lang="en-US" dirty="0" smtClean="0">
                <a:sym typeface="Symbol" panose="05050102010706020507" pitchFamily="18" charset="2"/>
              </a:rPr>
              <a:t> de </a:t>
            </a:r>
            <a:r>
              <a:rPr lang="en-US" dirty="0" err="1" smtClean="0">
                <a:sym typeface="Symbol" panose="05050102010706020507" pitchFamily="18" charset="2"/>
              </a:rPr>
              <a:t>superfície</a:t>
            </a:r>
            <a:r>
              <a:rPr lang="en-US" dirty="0" smtClean="0">
                <a:sym typeface="Symbol" panose="05050102010706020507" pitchFamily="18" charset="2"/>
              </a:rPr>
              <a:t> = 0 (</a:t>
            </a:r>
            <a:r>
              <a:rPr lang="en-US" dirty="0" err="1" smtClean="0">
                <a:sym typeface="Symbol" panose="05050102010706020507" pitchFamily="18" charset="2"/>
              </a:rPr>
              <a:t>em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/>
              <a:t>pH</a:t>
            </a:r>
            <a:r>
              <a:rPr lang="en-US" baseline="-25000" dirty="0" err="1" smtClean="0"/>
              <a:t>pzc</a:t>
            </a:r>
            <a:r>
              <a:rPr lang="en-US" dirty="0" smtClean="0"/>
              <a:t> e c/ </a:t>
            </a:r>
            <a:r>
              <a:rPr lang="en-US" dirty="0" smtClean="0">
                <a:sym typeface="Symbol" panose="05050102010706020507" pitchFamily="18" charset="2"/>
              </a:rPr>
              <a:t> </a:t>
            </a:r>
            <a:r>
              <a:rPr lang="en-US" dirty="0" err="1" smtClean="0"/>
              <a:t>força</a:t>
            </a:r>
            <a:r>
              <a:rPr lang="en-US" dirty="0" smtClean="0"/>
              <a:t> </a:t>
            </a:r>
            <a:r>
              <a:rPr lang="en-US" dirty="0" err="1" smtClean="0"/>
              <a:t>iônica</a:t>
            </a:r>
            <a:r>
              <a:rPr lang="en-US" dirty="0" smtClean="0"/>
              <a:t>).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07668" y="5227069"/>
            <a:ext cx="3465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Floculação</a:t>
            </a:r>
            <a:r>
              <a:rPr lang="en-US" dirty="0" smtClean="0"/>
              <a:t> de </a:t>
            </a:r>
            <a:r>
              <a:rPr lang="en-US" dirty="0" err="1" smtClean="0"/>
              <a:t>colóides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 err="1" smtClean="0">
                <a:sym typeface="Symbol" panose="05050102010706020507" pitchFamily="18" charset="2"/>
              </a:rPr>
              <a:t>incorporação</a:t>
            </a:r>
            <a:r>
              <a:rPr lang="en-US" dirty="0" smtClean="0">
                <a:sym typeface="Symbol" panose="05050102010706020507" pitchFamily="18" charset="2"/>
              </a:rPr>
              <a:t> (e </a:t>
            </a:r>
            <a:r>
              <a:rPr lang="en-US" dirty="0" err="1" smtClean="0">
                <a:sym typeface="Symbol" panose="05050102010706020507" pitchFamily="18" charset="2"/>
              </a:rPr>
              <a:t>seus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metais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adsorvidos</a:t>
            </a:r>
            <a:r>
              <a:rPr lang="en-US" dirty="0" smtClean="0">
                <a:sym typeface="Symbol" panose="05050102010706020507" pitchFamily="18" charset="2"/>
              </a:rPr>
              <a:t>) </a:t>
            </a:r>
            <a:r>
              <a:rPr lang="en-US" dirty="0" err="1" smtClean="0">
                <a:sym typeface="Symbol" panose="05050102010706020507" pitchFamily="18" charset="2"/>
              </a:rPr>
              <a:t>aos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sedimentos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estuarinos</a:t>
            </a:r>
            <a:r>
              <a:rPr lang="en-US" dirty="0" smtClean="0">
                <a:sym typeface="Symbol" panose="05050102010706020507" pitchFamily="18" charset="2"/>
              </a:rPr>
              <a:t>.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926" y="195902"/>
            <a:ext cx="3581400" cy="32575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216" y="692040"/>
            <a:ext cx="25717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752474" y="1992479"/>
            <a:ext cx="5857875" cy="3457575"/>
            <a:chOff x="1314199" y="2325854"/>
            <a:chExt cx="5857875" cy="3457575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4199" y="2325854"/>
              <a:ext cx="5857875" cy="3457575"/>
            </a:xfrm>
            <a:prstGeom prst="rect">
              <a:avLst/>
            </a:prstGeom>
          </p:spPr>
        </p:pic>
        <p:sp>
          <p:nvSpPr>
            <p:cNvPr id="2" name="Retângulo 1"/>
            <p:cNvSpPr/>
            <p:nvPr/>
          </p:nvSpPr>
          <p:spPr>
            <a:xfrm>
              <a:off x="5161547" y="3332747"/>
              <a:ext cx="1998495" cy="14919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Retângulo 2"/>
            <p:cNvSpPr/>
            <p:nvPr/>
          </p:nvSpPr>
          <p:spPr>
            <a:xfrm>
              <a:off x="6296025" y="2325854"/>
              <a:ext cx="864017" cy="3457575"/>
            </a:xfrm>
            <a:prstGeom prst="rect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5065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507958" y="1002632"/>
            <a:ext cx="9585158" cy="3262432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  <a:effectLst/>
        </p:spPr>
        <p:txBody>
          <a:bodyPr wrap="square">
            <a:spAutoFit/>
          </a:bodyPr>
          <a:lstStyle>
            <a:lvl1pPr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2400" b="1" dirty="0" smtClean="0">
                <a:solidFill>
                  <a:srgbClr val="00FF00"/>
                </a:solidFill>
                <a:latin typeface="+mn-lt"/>
              </a:rPr>
              <a:t>4. </a:t>
            </a:r>
            <a:r>
              <a:rPr lang="en-US" altLang="pt-BR" sz="2400" b="1" dirty="0" err="1" smtClean="0">
                <a:solidFill>
                  <a:srgbClr val="00FF00"/>
                </a:solidFill>
                <a:latin typeface="+mn-lt"/>
              </a:rPr>
              <a:t>Complexação</a:t>
            </a:r>
            <a:r>
              <a:rPr lang="en-US" altLang="pt-BR" sz="2400" b="1" dirty="0" smtClean="0">
                <a:solidFill>
                  <a:srgbClr val="00FF00"/>
                </a:solidFill>
                <a:latin typeface="+mn-lt"/>
              </a:rPr>
              <a:t> </a:t>
            </a:r>
            <a:r>
              <a:rPr lang="en-US" altLang="pt-BR" sz="2400" b="1" dirty="0" err="1" smtClean="0">
                <a:solidFill>
                  <a:srgbClr val="00FF00"/>
                </a:solidFill>
                <a:latin typeface="+mn-lt"/>
              </a:rPr>
              <a:t>por</a:t>
            </a:r>
            <a:r>
              <a:rPr lang="en-US" altLang="pt-BR" sz="2400" b="1" dirty="0" smtClean="0">
                <a:solidFill>
                  <a:srgbClr val="00FF00"/>
                </a:solidFill>
                <a:latin typeface="+mn-lt"/>
              </a:rPr>
              <a:t> </a:t>
            </a:r>
            <a:r>
              <a:rPr lang="en-US" altLang="pt-BR" sz="2400" b="1" dirty="0" err="1">
                <a:solidFill>
                  <a:srgbClr val="00FF00"/>
                </a:solidFill>
                <a:latin typeface="+mn-lt"/>
              </a:rPr>
              <a:t>S</a:t>
            </a:r>
            <a:r>
              <a:rPr lang="en-US" altLang="pt-BR" sz="2400" b="1" dirty="0" err="1" smtClean="0">
                <a:solidFill>
                  <a:srgbClr val="00FF00"/>
                </a:solidFill>
                <a:latin typeface="+mn-lt"/>
              </a:rPr>
              <a:t>ubstâncias</a:t>
            </a:r>
            <a:r>
              <a:rPr lang="en-US" altLang="pt-BR" sz="2400" b="1" dirty="0" smtClean="0">
                <a:solidFill>
                  <a:srgbClr val="00FF00"/>
                </a:solidFill>
                <a:latin typeface="+mn-lt"/>
              </a:rPr>
              <a:t> </a:t>
            </a:r>
            <a:r>
              <a:rPr lang="en-US" altLang="pt-BR" sz="2400" b="1" dirty="0" err="1" smtClean="0">
                <a:solidFill>
                  <a:srgbClr val="00FF00"/>
                </a:solidFill>
                <a:latin typeface="+mn-lt"/>
              </a:rPr>
              <a:t>Húmicas</a:t>
            </a:r>
            <a:endParaRPr lang="en-US" altLang="pt-BR" sz="2400" dirty="0">
              <a:solidFill>
                <a:srgbClr val="00FF00"/>
              </a:solidFill>
              <a:latin typeface="+mn-lt"/>
            </a:endParaRPr>
          </a:p>
          <a:p>
            <a:pPr eaLnBrk="1" hangingPunct="1"/>
            <a:endParaRPr lang="en-US" altLang="pt-BR" sz="2200" dirty="0" smtClean="0">
              <a:latin typeface="+mn-lt"/>
            </a:endParaRPr>
          </a:p>
          <a:p>
            <a:pPr eaLnBrk="1" hangingPunct="1"/>
            <a:r>
              <a:rPr lang="en-US" altLang="pt-BR" sz="2000" dirty="0" err="1" smtClean="0">
                <a:latin typeface="+mn-lt"/>
              </a:rPr>
              <a:t>Classe</a:t>
            </a:r>
            <a:r>
              <a:rPr lang="en-US" altLang="pt-BR" sz="2000" dirty="0" smtClean="0">
                <a:latin typeface="+mn-lt"/>
              </a:rPr>
              <a:t> de </a:t>
            </a:r>
            <a:r>
              <a:rPr lang="en-US" altLang="pt-BR" sz="2000" dirty="0" err="1" smtClean="0">
                <a:latin typeface="+mn-lt"/>
              </a:rPr>
              <a:t>agentes</a:t>
            </a:r>
            <a:r>
              <a:rPr lang="en-US" altLang="pt-BR" sz="2000" dirty="0" smtClean="0">
                <a:latin typeface="+mn-lt"/>
              </a:rPr>
              <a:t> </a:t>
            </a:r>
            <a:r>
              <a:rPr lang="en-US" altLang="pt-BR" sz="2000" dirty="0" err="1" smtClean="0">
                <a:latin typeface="+mn-lt"/>
              </a:rPr>
              <a:t>complexantes</a:t>
            </a:r>
            <a:r>
              <a:rPr lang="en-US" altLang="pt-BR" sz="2000" dirty="0" smtClean="0">
                <a:latin typeface="+mn-lt"/>
              </a:rPr>
              <a:t> </a:t>
            </a:r>
            <a:r>
              <a:rPr lang="en-US" altLang="pt-BR" sz="2000" dirty="0" err="1" smtClean="0">
                <a:latin typeface="+mn-lt"/>
              </a:rPr>
              <a:t>mais</a:t>
            </a:r>
            <a:r>
              <a:rPr lang="en-US" altLang="pt-BR" sz="2000" dirty="0" smtClean="0">
                <a:latin typeface="+mn-lt"/>
              </a:rPr>
              <a:t> </a:t>
            </a:r>
            <a:r>
              <a:rPr lang="en-US" altLang="pt-BR" sz="2000" dirty="0" err="1" smtClean="0">
                <a:latin typeface="+mn-lt"/>
              </a:rPr>
              <a:t>importante</a:t>
            </a:r>
            <a:endParaRPr lang="en-US" altLang="pt-BR" sz="2000" dirty="0" smtClean="0">
              <a:latin typeface="+mn-lt"/>
            </a:endParaRPr>
          </a:p>
          <a:p>
            <a:r>
              <a:rPr lang="en-US" altLang="pt-BR" sz="2000" dirty="0" err="1" smtClean="0">
                <a:latin typeface="+mn-lt"/>
              </a:rPr>
              <a:t>Materiais</a:t>
            </a:r>
            <a:r>
              <a:rPr lang="en-US" altLang="pt-BR" sz="2000" dirty="0" smtClean="0">
                <a:latin typeface="+mn-lt"/>
              </a:rPr>
              <a:t>  </a:t>
            </a:r>
            <a:r>
              <a:rPr lang="en-US" altLang="pt-BR" sz="2000" b="1" i="1" dirty="0" err="1" smtClean="0">
                <a:solidFill>
                  <a:srgbClr val="00FF00"/>
                </a:solidFill>
                <a:latin typeface="+mn-lt"/>
              </a:rPr>
              <a:t>resistentes</a:t>
            </a:r>
            <a:r>
              <a:rPr lang="en-US" altLang="pt-BR" sz="2000" b="1" i="1" dirty="0" smtClean="0">
                <a:solidFill>
                  <a:srgbClr val="00FF00"/>
                </a:solidFill>
                <a:latin typeface="+mn-lt"/>
              </a:rPr>
              <a:t> à </a:t>
            </a:r>
            <a:r>
              <a:rPr lang="en-US" altLang="pt-BR" sz="2000" b="1" i="1" dirty="0" err="1" smtClean="0">
                <a:solidFill>
                  <a:srgbClr val="00FF00"/>
                </a:solidFill>
                <a:latin typeface="+mn-lt"/>
              </a:rPr>
              <a:t>degradação</a:t>
            </a:r>
            <a:r>
              <a:rPr lang="en-US" altLang="pt-BR" sz="2000" dirty="0" smtClean="0">
                <a:latin typeface="+mn-lt"/>
              </a:rPr>
              <a:t>, </a:t>
            </a:r>
            <a:r>
              <a:rPr lang="en-US" altLang="pt-BR" sz="2000" dirty="0" err="1" smtClean="0">
                <a:latin typeface="+mn-lt"/>
              </a:rPr>
              <a:t>formados</a:t>
            </a:r>
            <a:r>
              <a:rPr lang="en-US" altLang="pt-BR" sz="2000" dirty="0" smtClean="0">
                <a:latin typeface="+mn-lt"/>
              </a:rPr>
              <a:t> </a:t>
            </a:r>
            <a:r>
              <a:rPr lang="en-US" altLang="pt-BR" sz="2000" dirty="0" err="1" smtClean="0">
                <a:latin typeface="+mn-lt"/>
              </a:rPr>
              <a:t>durante</a:t>
            </a:r>
            <a:r>
              <a:rPr lang="en-US" altLang="pt-BR" sz="2000" dirty="0" smtClean="0">
                <a:latin typeface="+mn-lt"/>
              </a:rPr>
              <a:t> a </a:t>
            </a:r>
            <a:r>
              <a:rPr lang="en-US" altLang="pt-BR" sz="2000" dirty="0" err="1" smtClean="0">
                <a:latin typeface="+mn-lt"/>
              </a:rPr>
              <a:t>decomposição</a:t>
            </a:r>
            <a:r>
              <a:rPr lang="en-US" altLang="pt-BR" sz="2000" dirty="0" smtClean="0">
                <a:latin typeface="+mn-lt"/>
              </a:rPr>
              <a:t> de </a:t>
            </a:r>
            <a:r>
              <a:rPr lang="en-US" altLang="pt-BR" sz="2000" dirty="0" err="1" smtClean="0">
                <a:latin typeface="+mn-lt"/>
              </a:rPr>
              <a:t>vegetação</a:t>
            </a:r>
            <a:r>
              <a:rPr lang="en-US" altLang="pt-BR" sz="2000" dirty="0" smtClean="0">
                <a:latin typeface="+mn-lt"/>
              </a:rPr>
              <a:t>.</a:t>
            </a:r>
          </a:p>
          <a:p>
            <a:pPr eaLnBrk="1" hangingPunct="1"/>
            <a:r>
              <a:rPr lang="en-US" altLang="pt-BR" sz="2000" dirty="0" err="1" smtClean="0">
                <a:solidFill>
                  <a:srgbClr val="00FF00"/>
                </a:solidFill>
                <a:latin typeface="+mn-lt"/>
              </a:rPr>
              <a:t>Classificados</a:t>
            </a:r>
            <a:r>
              <a:rPr lang="en-US" altLang="pt-BR" sz="2000" dirty="0" smtClean="0">
                <a:solidFill>
                  <a:srgbClr val="00FF00"/>
                </a:solidFill>
                <a:latin typeface="+mn-lt"/>
              </a:rPr>
              <a:t> de </a:t>
            </a:r>
            <a:r>
              <a:rPr lang="en-US" altLang="pt-BR" sz="2000" dirty="0" err="1" smtClean="0">
                <a:solidFill>
                  <a:srgbClr val="00FF00"/>
                </a:solidFill>
                <a:latin typeface="+mn-lt"/>
              </a:rPr>
              <a:t>acordo</a:t>
            </a:r>
            <a:r>
              <a:rPr lang="en-US" altLang="pt-BR" sz="2000" dirty="0" smtClean="0">
                <a:solidFill>
                  <a:srgbClr val="00FF00"/>
                </a:solidFill>
                <a:latin typeface="+mn-lt"/>
              </a:rPr>
              <a:t> com a </a:t>
            </a:r>
            <a:r>
              <a:rPr lang="en-US" altLang="pt-BR" sz="2000" dirty="0" err="1" smtClean="0">
                <a:solidFill>
                  <a:srgbClr val="00FF00"/>
                </a:solidFill>
                <a:latin typeface="+mn-lt"/>
              </a:rPr>
              <a:t>solubilidade</a:t>
            </a:r>
            <a:r>
              <a:rPr lang="en-US" altLang="pt-BR" sz="2000" dirty="0" smtClean="0">
                <a:latin typeface="+mn-lt"/>
              </a:rPr>
              <a:t>: </a:t>
            </a:r>
          </a:p>
          <a:p>
            <a:pPr eaLnBrk="1" hangingPunct="1"/>
            <a:r>
              <a:rPr lang="en-US" altLang="pt-BR" sz="2000" dirty="0" smtClean="0">
                <a:latin typeface="+mn-lt"/>
              </a:rPr>
              <a:t>a) </a:t>
            </a:r>
            <a:r>
              <a:rPr lang="en-US" altLang="pt-BR" sz="2000" dirty="0" err="1" smtClean="0">
                <a:latin typeface="+mn-lt"/>
              </a:rPr>
              <a:t>Solúveis</a:t>
            </a:r>
            <a:r>
              <a:rPr lang="en-US" altLang="pt-BR" sz="2000" dirty="0" smtClean="0">
                <a:latin typeface="+mn-lt"/>
              </a:rPr>
              <a:t> </a:t>
            </a:r>
            <a:r>
              <a:rPr lang="en-US" altLang="pt-BR" sz="2000" dirty="0" err="1" smtClean="0">
                <a:latin typeface="+mn-lt"/>
              </a:rPr>
              <a:t>em</a:t>
            </a:r>
            <a:r>
              <a:rPr lang="en-US" altLang="pt-BR" sz="2000" dirty="0" smtClean="0">
                <a:latin typeface="+mn-lt"/>
              </a:rPr>
              <a:t> </a:t>
            </a:r>
            <a:r>
              <a:rPr lang="en-US" altLang="pt-BR" sz="2000" dirty="0" err="1" smtClean="0">
                <a:latin typeface="+mn-lt"/>
              </a:rPr>
              <a:t>ácido</a:t>
            </a:r>
            <a:r>
              <a:rPr lang="en-US" altLang="pt-BR" sz="2000" dirty="0" smtClean="0">
                <a:latin typeface="+mn-lt"/>
                <a:sym typeface="Symbol" panose="05050102010706020507" pitchFamily="18" charset="2"/>
              </a:rPr>
              <a:t> </a:t>
            </a:r>
            <a:r>
              <a:rPr lang="en-US" altLang="pt-BR" sz="2000" dirty="0" err="1" smtClean="0">
                <a:latin typeface="+mn-lt"/>
                <a:sym typeface="Symbol" panose="05050102010706020507" pitchFamily="18" charset="2"/>
              </a:rPr>
              <a:t>Ácidos</a:t>
            </a:r>
            <a:r>
              <a:rPr lang="en-US" altLang="pt-BR" sz="2000" dirty="0" smtClean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pt-BR" sz="2000" dirty="0" err="1" smtClean="0">
                <a:latin typeface="+mn-lt"/>
                <a:sym typeface="Symbol" panose="05050102010706020507" pitchFamily="18" charset="2"/>
              </a:rPr>
              <a:t>Fúlvicos</a:t>
            </a:r>
            <a:endParaRPr lang="en-US" altLang="pt-BR" sz="2000" dirty="0" smtClean="0">
              <a:latin typeface="+mn-lt"/>
              <a:sym typeface="Symbol" panose="05050102010706020507" pitchFamily="18" charset="2"/>
            </a:endParaRPr>
          </a:p>
          <a:p>
            <a:pPr eaLnBrk="1" hangingPunct="1"/>
            <a:r>
              <a:rPr lang="en-US" altLang="pt-BR" sz="2000" dirty="0" smtClean="0">
                <a:latin typeface="+mn-lt"/>
              </a:rPr>
              <a:t>b) </a:t>
            </a:r>
            <a:r>
              <a:rPr lang="en-US" altLang="pt-BR" sz="2000" dirty="0" err="1" smtClean="0">
                <a:latin typeface="+mn-lt"/>
              </a:rPr>
              <a:t>Não</a:t>
            </a:r>
            <a:r>
              <a:rPr lang="en-US" altLang="pt-BR" sz="2000" dirty="0" smtClean="0">
                <a:latin typeface="+mn-lt"/>
              </a:rPr>
              <a:t> </a:t>
            </a:r>
            <a:r>
              <a:rPr lang="en-US" altLang="pt-BR" sz="2000" dirty="0" err="1" smtClean="0">
                <a:latin typeface="+mn-lt"/>
              </a:rPr>
              <a:t>solúveis</a:t>
            </a:r>
            <a:r>
              <a:rPr lang="en-US" altLang="pt-BR" sz="2000" dirty="0" smtClean="0">
                <a:latin typeface="+mn-lt"/>
              </a:rPr>
              <a:t> </a:t>
            </a:r>
            <a:r>
              <a:rPr lang="en-US" altLang="pt-BR" sz="2000" dirty="0" err="1" smtClean="0">
                <a:latin typeface="+mn-lt"/>
              </a:rPr>
              <a:t>em</a:t>
            </a:r>
            <a:r>
              <a:rPr lang="en-US" altLang="pt-BR" sz="2000" dirty="0" smtClean="0">
                <a:latin typeface="+mn-lt"/>
              </a:rPr>
              <a:t> </a:t>
            </a:r>
            <a:r>
              <a:rPr lang="en-US" altLang="pt-BR" sz="2000" dirty="0" err="1" smtClean="0">
                <a:latin typeface="+mn-lt"/>
              </a:rPr>
              <a:t>ácidos</a:t>
            </a:r>
            <a:r>
              <a:rPr lang="en-US" altLang="pt-BR" sz="2000" dirty="0" smtClean="0">
                <a:latin typeface="+mn-lt"/>
              </a:rPr>
              <a:t>: </a:t>
            </a:r>
            <a:r>
              <a:rPr lang="en-US" altLang="pt-BR" sz="2000" dirty="0" err="1" smtClean="0">
                <a:latin typeface="+mn-lt"/>
              </a:rPr>
              <a:t>Ácidos</a:t>
            </a:r>
            <a:r>
              <a:rPr lang="en-US" altLang="pt-BR" sz="2000" dirty="0" smtClean="0">
                <a:latin typeface="+mn-lt"/>
              </a:rPr>
              <a:t> </a:t>
            </a:r>
            <a:r>
              <a:rPr lang="en-US" altLang="pt-BR" sz="2000" dirty="0" err="1" smtClean="0">
                <a:latin typeface="+mn-lt"/>
              </a:rPr>
              <a:t>Húmicos</a:t>
            </a:r>
            <a:endParaRPr lang="en-US" altLang="pt-BR" sz="2000" dirty="0" smtClean="0">
              <a:latin typeface="+mn-lt"/>
            </a:endParaRPr>
          </a:p>
          <a:p>
            <a:pPr eaLnBrk="1" hangingPunct="1"/>
            <a:endParaRPr lang="en-US" altLang="pt-BR" sz="2000" dirty="0" smtClean="0">
              <a:latin typeface="+mn-lt"/>
            </a:endParaRPr>
          </a:p>
          <a:p>
            <a:pPr eaLnBrk="1" hangingPunct="1"/>
            <a:r>
              <a:rPr lang="en-US" altLang="pt-BR" sz="2000" dirty="0" err="1" smtClean="0">
                <a:latin typeface="+mn-lt"/>
              </a:rPr>
              <a:t>Propriedades</a:t>
            </a:r>
            <a:r>
              <a:rPr lang="en-US" altLang="pt-BR" sz="2000" dirty="0" smtClean="0">
                <a:latin typeface="+mn-lt"/>
              </a:rPr>
              <a:t> </a:t>
            </a:r>
            <a:r>
              <a:rPr lang="en-US" altLang="pt-BR" sz="2000" dirty="0" err="1" smtClean="0">
                <a:latin typeface="+mn-lt"/>
              </a:rPr>
              <a:t>ácido</a:t>
            </a:r>
            <a:r>
              <a:rPr lang="en-US" altLang="pt-BR" sz="2000" dirty="0" smtClean="0">
                <a:latin typeface="+mn-lt"/>
              </a:rPr>
              <a:t>-base, </a:t>
            </a:r>
            <a:r>
              <a:rPr lang="en-US" altLang="pt-BR" sz="2000" dirty="0" err="1" smtClean="0">
                <a:latin typeface="+mn-lt"/>
              </a:rPr>
              <a:t>sorptiva</a:t>
            </a:r>
            <a:r>
              <a:rPr lang="en-US" altLang="pt-BR" sz="2000" dirty="0" smtClean="0">
                <a:latin typeface="+mn-lt"/>
              </a:rPr>
              <a:t> e </a:t>
            </a:r>
            <a:r>
              <a:rPr lang="en-US" altLang="pt-BR" sz="2000" dirty="0" err="1" smtClean="0">
                <a:latin typeface="+mn-lt"/>
              </a:rPr>
              <a:t>complexante</a:t>
            </a:r>
            <a:r>
              <a:rPr lang="en-US" altLang="pt-BR" sz="2000" dirty="0" smtClean="0">
                <a:latin typeface="+mn-lt"/>
                <a:sym typeface="Symbol" panose="05050102010706020507" pitchFamily="18" charset="2"/>
              </a:rPr>
              <a:t> </a:t>
            </a:r>
            <a:r>
              <a:rPr lang="en-US" altLang="pt-BR" sz="2000" dirty="0" err="1" smtClean="0">
                <a:latin typeface="+mn-lt"/>
                <a:sym typeface="Symbol" panose="05050102010706020507" pitchFamily="18" charset="2"/>
              </a:rPr>
              <a:t>afetam</a:t>
            </a:r>
            <a:r>
              <a:rPr lang="en-US" altLang="pt-BR" sz="2000" dirty="0" smtClean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pt-BR" sz="2000" dirty="0" err="1" smtClean="0">
                <a:latin typeface="+mn-lt"/>
                <a:sym typeface="Symbol" panose="05050102010706020507" pitchFamily="18" charset="2"/>
              </a:rPr>
              <a:t>os</a:t>
            </a:r>
            <a:r>
              <a:rPr lang="en-US" altLang="pt-BR" sz="2000" dirty="0" smtClean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pt-BR" sz="2000" dirty="0" err="1" smtClean="0">
                <a:latin typeface="+mn-lt"/>
                <a:sym typeface="Symbol" panose="05050102010706020507" pitchFamily="18" charset="2"/>
              </a:rPr>
              <a:t>compostos</a:t>
            </a:r>
            <a:r>
              <a:rPr lang="en-US" altLang="pt-BR" sz="2000" dirty="0" smtClean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pt-BR" sz="2000" dirty="0" err="1" smtClean="0">
                <a:latin typeface="+mn-lt"/>
                <a:sym typeface="Symbol" panose="05050102010706020507" pitchFamily="18" charset="2"/>
              </a:rPr>
              <a:t>presentes</a:t>
            </a:r>
            <a:r>
              <a:rPr lang="en-US" altLang="pt-BR" sz="2000" dirty="0" smtClean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pt-BR" sz="2000" dirty="0" err="1" smtClean="0">
                <a:latin typeface="+mn-lt"/>
                <a:sym typeface="Symbol" panose="05050102010706020507" pitchFamily="18" charset="2"/>
              </a:rPr>
              <a:t>na</a:t>
            </a:r>
            <a:r>
              <a:rPr lang="en-US" altLang="pt-BR" sz="2000" dirty="0" smtClean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pt-BR" sz="2000" dirty="0" err="1" smtClean="0">
                <a:latin typeface="+mn-lt"/>
                <a:sym typeface="Symbol" panose="05050102010706020507" pitchFamily="18" charset="2"/>
              </a:rPr>
              <a:t>água</a:t>
            </a:r>
            <a:r>
              <a:rPr lang="en-US" altLang="pt-BR" sz="2000" dirty="0" smtClean="0">
                <a:latin typeface="+mn-lt"/>
                <a:sym typeface="Symbol" panose="05050102010706020507" pitchFamily="18" charset="2"/>
              </a:rPr>
              <a:t>.</a:t>
            </a:r>
            <a:endParaRPr lang="en-US" alt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656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17358" y="304800"/>
            <a:ext cx="11522242" cy="95410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  <a:effectLst/>
        </p:spPr>
        <p:txBody>
          <a:bodyPr wrap="square">
            <a:spAutoFit/>
          </a:bodyPr>
          <a:lstStyle>
            <a:lvl1pPr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2800" dirty="0" err="1" smtClean="0">
                <a:latin typeface="+mn-lt"/>
              </a:rPr>
              <a:t>Substâncias</a:t>
            </a:r>
            <a:r>
              <a:rPr lang="en-US" altLang="pt-BR" sz="2800" dirty="0" smtClean="0">
                <a:latin typeface="+mn-lt"/>
              </a:rPr>
              <a:t> </a:t>
            </a:r>
            <a:r>
              <a:rPr lang="en-US" altLang="pt-BR" sz="2800" dirty="0" err="1" smtClean="0">
                <a:latin typeface="+mn-lt"/>
              </a:rPr>
              <a:t>Húmicas</a:t>
            </a:r>
            <a:r>
              <a:rPr lang="en-US" altLang="pt-BR" sz="2800" dirty="0" smtClean="0">
                <a:latin typeface="+mn-lt"/>
              </a:rPr>
              <a:t> </a:t>
            </a:r>
            <a:r>
              <a:rPr lang="en-US" altLang="pt-BR" sz="2800" dirty="0" smtClean="0">
                <a:latin typeface="+mn-lt"/>
                <a:sym typeface="Symbol" panose="05050102010706020507" pitchFamily="18" charset="2"/>
              </a:rPr>
              <a:t> </a:t>
            </a:r>
            <a:r>
              <a:rPr lang="en-US" altLang="pt-BR" sz="2800" dirty="0" err="1" smtClean="0">
                <a:latin typeface="+mn-lt"/>
                <a:sym typeface="Symbol" panose="05050102010706020507" pitchFamily="18" charset="2"/>
              </a:rPr>
              <a:t>macromoléculas</a:t>
            </a:r>
            <a:r>
              <a:rPr lang="en-US" altLang="pt-BR" sz="2800" dirty="0" smtClean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pt-BR" sz="2800" dirty="0" err="1" smtClean="0">
                <a:latin typeface="+mn-lt"/>
                <a:sym typeface="Symbol" panose="05050102010706020507" pitchFamily="18" charset="2"/>
              </a:rPr>
              <a:t>polieletrolíticas</a:t>
            </a:r>
            <a:r>
              <a:rPr lang="en-US" altLang="pt-BR" sz="2800" dirty="0" smtClean="0">
                <a:latin typeface="+mn-lt"/>
                <a:sym typeface="Symbol" panose="05050102010706020507" pitchFamily="18" charset="2"/>
              </a:rPr>
              <a:t> de </a:t>
            </a:r>
            <a:r>
              <a:rPr lang="en-US" altLang="pt-BR" sz="2800" dirty="0" err="1" smtClean="0">
                <a:latin typeface="+mn-lt"/>
                <a:sym typeface="Symbol" panose="05050102010706020507" pitchFamily="18" charset="2"/>
              </a:rPr>
              <a:t>elevado</a:t>
            </a:r>
            <a:r>
              <a:rPr lang="en-US" altLang="pt-BR" sz="2800" dirty="0" smtClean="0">
                <a:latin typeface="+mn-lt"/>
                <a:sym typeface="Symbol" panose="05050102010706020507" pitchFamily="18" charset="2"/>
              </a:rPr>
              <a:t> peso molecular.</a:t>
            </a:r>
            <a:r>
              <a:rPr lang="en-US" altLang="pt-BR" sz="2800" dirty="0" smtClean="0">
                <a:latin typeface="+mn-lt"/>
              </a:rPr>
              <a:t> </a:t>
            </a:r>
            <a:endParaRPr lang="en-US" altLang="pt-BR" sz="2800" dirty="0">
              <a:latin typeface="+mn-lt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74" y="1378910"/>
            <a:ext cx="2895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728411" y="1726344"/>
            <a:ext cx="7311189" cy="707886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  <a:effectLst/>
        </p:spPr>
        <p:txBody>
          <a:bodyPr wrap="square">
            <a:spAutoFit/>
          </a:bodyPr>
          <a:lstStyle>
            <a:lvl1pPr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2000" dirty="0" smtClean="0">
                <a:latin typeface="+mn-lt"/>
              </a:rPr>
              <a:t>A </a:t>
            </a:r>
            <a:r>
              <a:rPr lang="en-US" altLang="pt-BR" sz="2000" dirty="0" err="1" smtClean="0">
                <a:latin typeface="+mn-lt"/>
              </a:rPr>
              <a:t>ligação</a:t>
            </a:r>
            <a:r>
              <a:rPr lang="en-US" altLang="pt-BR" sz="2000" dirty="0" smtClean="0">
                <a:latin typeface="+mn-lt"/>
              </a:rPr>
              <a:t> de </a:t>
            </a:r>
            <a:r>
              <a:rPr lang="en-US" altLang="pt-BR" sz="2000" dirty="0" err="1" smtClean="0">
                <a:latin typeface="+mn-lt"/>
              </a:rPr>
              <a:t>íons</a:t>
            </a:r>
            <a:r>
              <a:rPr lang="en-US" altLang="pt-BR" sz="2000" dirty="0" smtClean="0">
                <a:latin typeface="+mn-lt"/>
              </a:rPr>
              <a:t> </a:t>
            </a:r>
            <a:r>
              <a:rPr lang="en-US" altLang="pt-BR" sz="2000" dirty="0" err="1" smtClean="0">
                <a:latin typeface="+mn-lt"/>
              </a:rPr>
              <a:t>metálicos</a:t>
            </a:r>
            <a:r>
              <a:rPr lang="en-US" altLang="pt-BR" sz="2000" dirty="0" smtClean="0">
                <a:latin typeface="+mn-lt"/>
              </a:rPr>
              <a:t> </a:t>
            </a:r>
            <a:r>
              <a:rPr lang="en-US" altLang="pt-BR" sz="2000" dirty="0" err="1" smtClean="0">
                <a:latin typeface="+mn-lt"/>
              </a:rPr>
              <a:t>por</a:t>
            </a:r>
            <a:r>
              <a:rPr lang="en-US" altLang="pt-BR" sz="2000" dirty="0" smtClean="0">
                <a:latin typeface="+mn-lt"/>
              </a:rPr>
              <a:t> </a:t>
            </a:r>
            <a:r>
              <a:rPr lang="en-US" altLang="pt-BR" sz="2000" dirty="0" err="1" smtClean="0">
                <a:latin typeface="+mn-lt"/>
              </a:rPr>
              <a:t>substâncias</a:t>
            </a:r>
            <a:r>
              <a:rPr lang="en-US" altLang="pt-BR" sz="2000" dirty="0" smtClean="0">
                <a:latin typeface="+mn-lt"/>
              </a:rPr>
              <a:t> </a:t>
            </a:r>
            <a:r>
              <a:rPr lang="en-US" altLang="pt-BR" sz="2000" dirty="0" err="1" smtClean="0">
                <a:latin typeface="+mn-lt"/>
              </a:rPr>
              <a:t>húmicas</a:t>
            </a:r>
            <a:r>
              <a:rPr lang="en-US" altLang="pt-BR" sz="2000" dirty="0" smtClean="0">
                <a:latin typeface="+mn-lt"/>
              </a:rPr>
              <a:t> é </a:t>
            </a:r>
            <a:r>
              <a:rPr lang="en-US" altLang="pt-BR" sz="2000" dirty="0" err="1" smtClean="0">
                <a:latin typeface="+mn-lt"/>
              </a:rPr>
              <a:t>uma</a:t>
            </a:r>
            <a:r>
              <a:rPr lang="en-US" altLang="pt-BR" sz="2000" dirty="0" smtClean="0">
                <a:latin typeface="+mn-lt"/>
              </a:rPr>
              <a:t> das </a:t>
            </a:r>
            <a:r>
              <a:rPr lang="en-US" altLang="pt-BR" sz="2000" dirty="0" err="1" smtClean="0">
                <a:latin typeface="+mn-lt"/>
              </a:rPr>
              <a:t>principais</a:t>
            </a:r>
            <a:r>
              <a:rPr lang="en-US" altLang="pt-BR" sz="2000" dirty="0" smtClean="0">
                <a:latin typeface="+mn-lt"/>
              </a:rPr>
              <a:t> </a:t>
            </a:r>
            <a:r>
              <a:rPr lang="en-US" altLang="pt-BR" sz="2000" dirty="0" err="1" smtClean="0">
                <a:latin typeface="+mn-lt"/>
              </a:rPr>
              <a:t>qualidades</a:t>
            </a:r>
            <a:r>
              <a:rPr lang="en-US" altLang="pt-BR" sz="2000" dirty="0" smtClean="0">
                <a:latin typeface="+mn-lt"/>
              </a:rPr>
              <a:t> </a:t>
            </a:r>
            <a:r>
              <a:rPr lang="en-US" altLang="pt-BR" sz="2000" dirty="0" err="1" smtClean="0">
                <a:latin typeface="+mn-lt"/>
              </a:rPr>
              <a:t>ambientais</a:t>
            </a:r>
            <a:r>
              <a:rPr lang="en-US" altLang="pt-BR" sz="2000" dirty="0" smtClean="0">
                <a:latin typeface="+mn-lt"/>
              </a:rPr>
              <a:t> das </a:t>
            </a:r>
            <a:r>
              <a:rPr lang="en-US" altLang="pt-BR" sz="2000" dirty="0" err="1" smtClean="0">
                <a:latin typeface="+mn-lt"/>
              </a:rPr>
              <a:t>substâncias</a:t>
            </a:r>
            <a:r>
              <a:rPr lang="en-US" altLang="pt-BR" sz="2000" dirty="0" smtClean="0">
                <a:latin typeface="+mn-lt"/>
              </a:rPr>
              <a:t> </a:t>
            </a:r>
            <a:r>
              <a:rPr lang="en-US" altLang="pt-BR" sz="2000" dirty="0" err="1" smtClean="0">
                <a:latin typeface="+mn-lt"/>
              </a:rPr>
              <a:t>húmicas</a:t>
            </a:r>
            <a:r>
              <a:rPr lang="en-US" altLang="pt-BR" sz="2000" dirty="0" smtClean="0">
                <a:latin typeface="+mn-lt"/>
              </a:rPr>
              <a:t>.</a:t>
            </a:r>
            <a:endParaRPr lang="en-US" altLang="pt-BR" sz="2000" i="1" dirty="0">
              <a:latin typeface="+mn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17358" y="3265958"/>
            <a:ext cx="868680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  <a:effectLst/>
        </p:spPr>
        <p:txBody>
          <a:bodyPr>
            <a:spAutoFit/>
          </a:bodyPr>
          <a:lstStyle>
            <a:lvl1pPr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2400" dirty="0" smtClean="0">
                <a:latin typeface="+mn-lt"/>
              </a:rPr>
              <a:t>A </a:t>
            </a:r>
            <a:r>
              <a:rPr lang="en-US" altLang="pt-BR" sz="2400" dirty="0" err="1" smtClean="0">
                <a:latin typeface="+mn-lt"/>
              </a:rPr>
              <a:t>ligação</a:t>
            </a:r>
            <a:r>
              <a:rPr lang="en-US" altLang="pt-BR" sz="2400" dirty="0" smtClean="0">
                <a:latin typeface="+mn-lt"/>
              </a:rPr>
              <a:t> de um </a:t>
            </a:r>
            <a:r>
              <a:rPr lang="en-US" altLang="pt-BR" sz="2400" dirty="0" err="1" smtClean="0">
                <a:latin typeface="+mn-lt"/>
              </a:rPr>
              <a:t>íon</a:t>
            </a:r>
            <a:r>
              <a:rPr lang="en-US" altLang="pt-BR" sz="2400" dirty="0" smtClean="0">
                <a:latin typeface="+mn-lt"/>
              </a:rPr>
              <a:t> </a:t>
            </a:r>
            <a:r>
              <a:rPr lang="en-US" altLang="pt-BR" sz="2400" dirty="0" err="1" smtClean="0">
                <a:latin typeface="+mn-lt"/>
              </a:rPr>
              <a:t>metálico</a:t>
            </a:r>
            <a:r>
              <a:rPr lang="en-US" altLang="pt-BR" sz="2400" dirty="0" smtClean="0">
                <a:latin typeface="+mn-lt"/>
              </a:rPr>
              <a:t>, M</a:t>
            </a:r>
            <a:r>
              <a:rPr lang="en-US" altLang="pt-BR" sz="2400" baseline="30000" dirty="0" smtClean="0">
                <a:latin typeface="+mn-lt"/>
              </a:rPr>
              <a:t>2+</a:t>
            </a:r>
            <a:r>
              <a:rPr lang="en-US" altLang="pt-BR" sz="2400" dirty="0" smtClean="0">
                <a:latin typeface="+mn-lt"/>
              </a:rPr>
              <a:t>, </a:t>
            </a:r>
            <a:r>
              <a:rPr lang="en-US" altLang="pt-BR" sz="2400" dirty="0" err="1" smtClean="0">
                <a:latin typeface="+mn-lt"/>
              </a:rPr>
              <a:t>por</a:t>
            </a:r>
            <a:r>
              <a:rPr lang="en-US" altLang="pt-BR" sz="2400" dirty="0" smtClean="0">
                <a:latin typeface="+mn-lt"/>
              </a:rPr>
              <a:t> </a:t>
            </a:r>
            <a:r>
              <a:rPr lang="en-US" altLang="pt-BR" sz="2400" dirty="0" err="1" smtClean="0">
                <a:latin typeface="+mn-lt"/>
              </a:rPr>
              <a:t>substâncias</a:t>
            </a:r>
            <a:r>
              <a:rPr lang="en-US" altLang="pt-BR" sz="2400" dirty="0" smtClean="0">
                <a:latin typeface="+mn-lt"/>
              </a:rPr>
              <a:t> </a:t>
            </a:r>
            <a:r>
              <a:rPr lang="en-US" altLang="pt-BR" sz="2400" dirty="0" err="1" smtClean="0">
                <a:latin typeface="+mn-lt"/>
              </a:rPr>
              <a:t>húmicas</a:t>
            </a:r>
            <a:r>
              <a:rPr lang="en-US" altLang="pt-BR" sz="2400" dirty="0" smtClean="0">
                <a:latin typeface="+mn-lt"/>
              </a:rPr>
              <a:t> </a:t>
            </a:r>
            <a:r>
              <a:rPr lang="en-US" altLang="pt-BR" sz="2400" dirty="0" err="1" smtClean="0">
                <a:latin typeface="+mn-lt"/>
              </a:rPr>
              <a:t>pode</a:t>
            </a:r>
            <a:r>
              <a:rPr lang="en-US" altLang="pt-BR" sz="2400" dirty="0" smtClean="0">
                <a:latin typeface="+mn-lt"/>
              </a:rPr>
              <a:t> </a:t>
            </a:r>
            <a:r>
              <a:rPr lang="en-US" altLang="pt-BR" sz="2400" dirty="0" err="1" smtClean="0">
                <a:latin typeface="+mn-lt"/>
              </a:rPr>
              <a:t>ocorrer</a:t>
            </a:r>
            <a:r>
              <a:rPr lang="en-US" altLang="pt-BR" sz="2400" dirty="0" smtClean="0">
                <a:latin typeface="+mn-lt"/>
              </a:rPr>
              <a:t> </a:t>
            </a:r>
            <a:r>
              <a:rPr lang="en-US" altLang="pt-BR" sz="2400" dirty="0" err="1" smtClean="0">
                <a:latin typeface="+mn-lt"/>
              </a:rPr>
              <a:t>por</a:t>
            </a:r>
            <a:r>
              <a:rPr lang="en-US" altLang="pt-BR" sz="2400" dirty="0" smtClean="0">
                <a:latin typeface="+mn-lt"/>
              </a:rPr>
              <a:t>: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25643" y="4356434"/>
            <a:ext cx="6737683" cy="1169551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AutoNum type="alphaLcParenR"/>
            </a:pPr>
            <a:r>
              <a:rPr lang="en-US" altLang="pt-BR" sz="2000" dirty="0" err="1" smtClean="0"/>
              <a:t>quelação</a:t>
            </a:r>
            <a:r>
              <a:rPr lang="en-US" altLang="pt-BR" sz="2000" dirty="0" smtClean="0"/>
              <a:t> </a:t>
            </a:r>
            <a:r>
              <a:rPr lang="en-US" altLang="pt-BR" sz="2000" dirty="0"/>
              <a:t>entre um</a:t>
            </a:r>
            <a:r>
              <a:rPr lang="en-US" altLang="pt-BR" sz="2000" b="1" dirty="0"/>
              <a:t> </a:t>
            </a:r>
            <a:r>
              <a:rPr lang="en-US" altLang="pt-BR" sz="2000" b="1" dirty="0" err="1"/>
              <a:t>grupo</a:t>
            </a:r>
            <a:r>
              <a:rPr lang="en-US" altLang="pt-BR" sz="2000" b="1" dirty="0"/>
              <a:t> </a:t>
            </a:r>
            <a:r>
              <a:rPr lang="en-US" altLang="pt-BR" sz="2000" b="1" dirty="0" err="1"/>
              <a:t>carboxílico</a:t>
            </a:r>
            <a:r>
              <a:rPr lang="en-US" altLang="pt-BR" sz="2000" b="1" dirty="0"/>
              <a:t> e um</a:t>
            </a:r>
            <a:r>
              <a:rPr lang="en-US" altLang="pt-BR" sz="2000" dirty="0"/>
              <a:t> </a:t>
            </a:r>
            <a:r>
              <a:rPr lang="en-US" altLang="pt-BR" sz="2000" b="1" dirty="0" err="1"/>
              <a:t>grupo</a:t>
            </a:r>
            <a:r>
              <a:rPr lang="en-US" altLang="pt-BR" sz="2000" b="1" dirty="0"/>
              <a:t> </a:t>
            </a:r>
            <a:r>
              <a:rPr lang="en-US" altLang="pt-BR" sz="2000" b="1" dirty="0" err="1"/>
              <a:t>fenólico</a:t>
            </a:r>
            <a:r>
              <a:rPr lang="en-US" altLang="pt-BR" sz="2000" dirty="0"/>
              <a:t>, </a:t>
            </a:r>
          </a:p>
          <a:p>
            <a:pPr marL="457200" indent="-457200">
              <a:spcBef>
                <a:spcPts val="600"/>
              </a:spcBef>
              <a:buAutoNum type="alphaLcParenR"/>
            </a:pPr>
            <a:r>
              <a:rPr lang="en-US" altLang="pt-BR" sz="2000" dirty="0" err="1" smtClean="0"/>
              <a:t>quelação</a:t>
            </a:r>
            <a:r>
              <a:rPr lang="en-US" altLang="pt-BR" sz="2000" dirty="0" smtClean="0"/>
              <a:t> </a:t>
            </a:r>
            <a:r>
              <a:rPr lang="en-US" altLang="pt-BR" sz="2000" dirty="0"/>
              <a:t>entre </a:t>
            </a:r>
            <a:r>
              <a:rPr lang="en-US" altLang="pt-BR" sz="2000" dirty="0" err="1"/>
              <a:t>dois</a:t>
            </a:r>
            <a:r>
              <a:rPr lang="en-US" altLang="pt-BR" sz="2000" dirty="0"/>
              <a:t> </a:t>
            </a:r>
            <a:r>
              <a:rPr lang="en-US" altLang="pt-BR" sz="2000" dirty="0" err="1"/>
              <a:t>grupos</a:t>
            </a:r>
            <a:r>
              <a:rPr lang="en-US" altLang="pt-BR" sz="2000" dirty="0"/>
              <a:t> </a:t>
            </a:r>
            <a:r>
              <a:rPr lang="en-US" altLang="pt-BR" sz="2000" dirty="0" err="1"/>
              <a:t>carboxílicos</a:t>
            </a:r>
            <a:r>
              <a:rPr lang="en-US" altLang="pt-BR" sz="2000" dirty="0"/>
              <a:t>, </a:t>
            </a:r>
            <a:r>
              <a:rPr lang="en-US" altLang="pt-BR" sz="2000" dirty="0" err="1"/>
              <a:t>ou</a:t>
            </a:r>
            <a:r>
              <a:rPr lang="en-US" altLang="pt-BR" sz="2000" dirty="0"/>
              <a:t> </a:t>
            </a:r>
          </a:p>
          <a:p>
            <a:pPr marL="457200" indent="-457200">
              <a:spcBef>
                <a:spcPts val="600"/>
              </a:spcBef>
              <a:buAutoNum type="alphaLcParenR"/>
            </a:pPr>
            <a:r>
              <a:rPr lang="en-US" altLang="pt-BR" sz="2000" dirty="0" err="1" smtClean="0"/>
              <a:t>por</a:t>
            </a:r>
            <a:r>
              <a:rPr lang="en-US" altLang="pt-BR" sz="2000" dirty="0" smtClean="0"/>
              <a:t> </a:t>
            </a:r>
            <a:r>
              <a:rPr lang="en-US" altLang="pt-BR" sz="2000" dirty="0" err="1"/>
              <a:t>complexação</a:t>
            </a:r>
            <a:r>
              <a:rPr lang="en-US" altLang="pt-BR" sz="2000" dirty="0"/>
              <a:t> com um </a:t>
            </a:r>
            <a:r>
              <a:rPr lang="en-US" altLang="pt-BR" sz="2000" dirty="0" err="1"/>
              <a:t>grupo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carboxílico</a:t>
            </a:r>
            <a:endParaRPr lang="pt-BR" sz="2000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15617"/>
            <a:ext cx="449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1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6" grpId="0" animBg="1"/>
      <p:bldP spid="6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36" y="592053"/>
            <a:ext cx="5734050" cy="27622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72" y="3776662"/>
            <a:ext cx="4429125" cy="6762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284" y="5069807"/>
            <a:ext cx="3619500" cy="4000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61" y="5524752"/>
            <a:ext cx="5534025" cy="11239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9215" y="5063039"/>
            <a:ext cx="2390775" cy="3714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490" y="592053"/>
            <a:ext cx="5715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1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98621" y="348916"/>
            <a:ext cx="10744200" cy="2862322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 </a:t>
            </a:r>
            <a:r>
              <a:rPr lang="en-US" dirty="0" err="1" smtClean="0"/>
              <a:t>modelo</a:t>
            </a:r>
            <a:r>
              <a:rPr lang="en-US" dirty="0"/>
              <a:t> </a:t>
            </a:r>
            <a:r>
              <a:rPr lang="en-US" dirty="0" smtClean="0"/>
              <a:t>WHAM (</a:t>
            </a:r>
            <a:r>
              <a:rPr lang="en-US" dirty="0" smtClean="0">
                <a:solidFill>
                  <a:srgbClr val="00FFFF"/>
                </a:solidFill>
              </a:rPr>
              <a:t>Windermere </a:t>
            </a:r>
            <a:r>
              <a:rPr lang="en-US" dirty="0" err="1">
                <a:solidFill>
                  <a:srgbClr val="00FFFF"/>
                </a:solidFill>
              </a:rPr>
              <a:t>Humic</a:t>
            </a:r>
            <a:r>
              <a:rPr lang="en-US" dirty="0">
                <a:solidFill>
                  <a:srgbClr val="00FFFF"/>
                </a:solidFill>
              </a:rPr>
              <a:t>–Aqueous </a:t>
            </a:r>
            <a:r>
              <a:rPr lang="en-US" dirty="0" smtClean="0">
                <a:solidFill>
                  <a:srgbClr val="00FFFF"/>
                </a:solidFill>
              </a:rPr>
              <a:t>Model</a:t>
            </a:r>
            <a:r>
              <a:rPr lang="en-US" dirty="0" smtClean="0"/>
              <a:t>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especiação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equilíbrio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químico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cátions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alacalinos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terrosos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traço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radionuclídeos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águas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superficiais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estuários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água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subterrânea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sedimentos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 solos.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Adequado</a:t>
            </a:r>
            <a:r>
              <a:rPr lang="en-US" dirty="0" smtClean="0"/>
              <a:t> para </a:t>
            </a:r>
            <a:r>
              <a:rPr lang="en-US" dirty="0" err="1" smtClean="0"/>
              <a:t>sistemas</a:t>
            </a:r>
            <a:r>
              <a:rPr lang="en-US" dirty="0" smtClean="0"/>
              <a:t> com </a:t>
            </a:r>
            <a:r>
              <a:rPr lang="en-US" dirty="0" err="1" smtClean="0"/>
              <a:t>elevadas</a:t>
            </a:r>
            <a:r>
              <a:rPr lang="en-US" dirty="0" smtClean="0"/>
              <a:t> [DOM] e </a:t>
            </a:r>
            <a:r>
              <a:rPr lang="en-US" dirty="0" err="1" smtClean="0"/>
              <a:t>substâncias</a:t>
            </a:r>
            <a:r>
              <a:rPr lang="en-US" dirty="0" smtClean="0"/>
              <a:t> </a:t>
            </a:r>
            <a:r>
              <a:rPr lang="en-US" dirty="0" err="1" smtClean="0"/>
              <a:t>húmicas</a:t>
            </a:r>
            <a:r>
              <a:rPr lang="en-US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 </a:t>
            </a:r>
            <a:r>
              <a:rPr lang="en-US" dirty="0" err="1" smtClean="0"/>
              <a:t>interação</a:t>
            </a:r>
            <a:r>
              <a:rPr lang="en-US" dirty="0" smtClean="0"/>
              <a:t> entre </a:t>
            </a:r>
            <a:r>
              <a:rPr lang="en-US" dirty="0" err="1" smtClean="0"/>
              <a:t>metais</a:t>
            </a:r>
            <a:r>
              <a:rPr lang="en-US" dirty="0" smtClean="0"/>
              <a:t> e </a:t>
            </a:r>
            <a:r>
              <a:rPr lang="en-US" dirty="0" err="1" smtClean="0"/>
              <a:t>ligantes</a:t>
            </a:r>
            <a:r>
              <a:rPr lang="en-US" dirty="0" smtClean="0"/>
              <a:t> </a:t>
            </a:r>
            <a:r>
              <a:rPr lang="en-US" dirty="0" err="1" smtClean="0"/>
              <a:t>inorgânicos</a:t>
            </a:r>
            <a:r>
              <a:rPr lang="en-US" dirty="0" smtClean="0"/>
              <a:t> </a:t>
            </a:r>
            <a:r>
              <a:rPr lang="en-US" dirty="0"/>
              <a:t>(OH</a:t>
            </a:r>
            <a:r>
              <a:rPr lang="en-US" baseline="30000" dirty="0"/>
              <a:t>−</a:t>
            </a:r>
            <a:r>
              <a:rPr lang="en-US" dirty="0"/>
              <a:t>, HCO</a:t>
            </a:r>
            <a:r>
              <a:rPr lang="en-US" baseline="-25000" dirty="0"/>
              <a:t>3</a:t>
            </a:r>
            <a:r>
              <a:rPr lang="en-US" baseline="30000" dirty="0"/>
              <a:t>−</a:t>
            </a:r>
            <a:r>
              <a:rPr lang="en-US" dirty="0"/>
              <a:t>,CO</a:t>
            </a:r>
            <a:r>
              <a:rPr lang="en-US" baseline="-25000" dirty="0"/>
              <a:t>3</a:t>
            </a:r>
            <a:r>
              <a:rPr lang="en-US" baseline="30000" dirty="0"/>
              <a:t>2−</a:t>
            </a:r>
            <a:r>
              <a:rPr lang="en-US" dirty="0"/>
              <a:t>,SO</a:t>
            </a:r>
            <a:r>
              <a:rPr lang="en-US" baseline="-25000" dirty="0"/>
              <a:t>4</a:t>
            </a:r>
            <a:r>
              <a:rPr lang="en-US" baseline="30000" dirty="0"/>
              <a:t>2−</a:t>
            </a:r>
            <a:r>
              <a:rPr lang="en-US" dirty="0"/>
              <a:t>,Cl</a:t>
            </a:r>
            <a:r>
              <a:rPr lang="en-US" baseline="30000" dirty="0"/>
              <a:t>−</a:t>
            </a:r>
            <a:r>
              <a:rPr lang="en-US" dirty="0"/>
              <a:t>) </a:t>
            </a:r>
            <a:r>
              <a:rPr lang="en-US" dirty="0" smtClean="0"/>
              <a:t>e </a:t>
            </a:r>
            <a:r>
              <a:rPr lang="en-US" dirty="0" err="1" smtClean="0"/>
              <a:t>subtâncias</a:t>
            </a:r>
            <a:r>
              <a:rPr lang="en-US" dirty="0" smtClean="0"/>
              <a:t> </a:t>
            </a:r>
            <a:r>
              <a:rPr lang="en-US" dirty="0" err="1" smtClean="0"/>
              <a:t>húmicas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incluídas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cálculos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A </a:t>
            </a:r>
            <a:r>
              <a:rPr lang="en-US" dirty="0" err="1" smtClean="0"/>
              <a:t>tabela</a:t>
            </a:r>
            <a:r>
              <a:rPr lang="en-US" dirty="0" smtClean="0"/>
              <a:t> </a:t>
            </a:r>
            <a:r>
              <a:rPr lang="en-US" dirty="0" err="1" smtClean="0"/>
              <a:t>abaixo</a:t>
            </a:r>
            <a:r>
              <a:rPr lang="en-US" dirty="0" smtClean="0"/>
              <a:t> </a:t>
            </a:r>
            <a:r>
              <a:rPr lang="en-US" dirty="0" err="1" smtClean="0"/>
              <a:t>mostra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comparação</a:t>
            </a:r>
            <a:r>
              <a:rPr lang="en-US" dirty="0" smtClean="0"/>
              <a:t> entre a </a:t>
            </a:r>
            <a:r>
              <a:rPr lang="en-US" dirty="0" err="1" smtClean="0"/>
              <a:t>especiação</a:t>
            </a:r>
            <a:r>
              <a:rPr lang="en-US" dirty="0" smtClean="0"/>
              <a:t> </a:t>
            </a:r>
            <a:r>
              <a:rPr lang="en-US" dirty="0" err="1" smtClean="0"/>
              <a:t>calculada</a:t>
            </a:r>
            <a:r>
              <a:rPr lang="en-US" dirty="0" smtClean="0"/>
              <a:t> com o WHAM  e com um </a:t>
            </a:r>
            <a:r>
              <a:rPr lang="en-US" dirty="0" err="1" smtClean="0"/>
              <a:t>modelo</a:t>
            </a:r>
            <a:r>
              <a:rPr lang="en-US" dirty="0" smtClean="0"/>
              <a:t>  para as </a:t>
            </a:r>
            <a:r>
              <a:rPr lang="en-US" dirty="0" err="1" smtClean="0"/>
              <a:t>substâncias</a:t>
            </a:r>
            <a:r>
              <a:rPr lang="en-US" dirty="0" smtClean="0"/>
              <a:t> </a:t>
            </a:r>
            <a:r>
              <a:rPr lang="en-US" dirty="0" err="1" smtClean="0"/>
              <a:t>húmicas</a:t>
            </a:r>
            <a:r>
              <a:rPr lang="en-US" dirty="0" smtClean="0"/>
              <a:t>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509" y="3434522"/>
            <a:ext cx="56102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2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90741" y="336884"/>
            <a:ext cx="9637295" cy="2739211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u="sng" dirty="0">
                <a:solidFill>
                  <a:srgbClr val="00FF00"/>
                </a:solidFill>
              </a:rPr>
              <a:t>Diagramas de Mistura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Permitem verificar se uma espécie química está sendo afetada por algum </a:t>
            </a:r>
            <a:r>
              <a:rPr lang="pt-BR" dirty="0">
                <a:solidFill>
                  <a:srgbClr val="00FF00"/>
                </a:solidFill>
              </a:rPr>
              <a:t>processo físico-químico ou biológico</a:t>
            </a:r>
            <a:r>
              <a:rPr lang="pt-BR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O </a:t>
            </a:r>
            <a:r>
              <a:rPr lang="pt-BR" dirty="0" smtClean="0"/>
              <a:t>diagrama </a:t>
            </a:r>
            <a:r>
              <a:rPr lang="pt-BR" dirty="0"/>
              <a:t>de mistura é um </a:t>
            </a:r>
            <a:r>
              <a:rPr lang="pt-BR" dirty="0" err="1"/>
              <a:t>plot</a:t>
            </a:r>
            <a:r>
              <a:rPr lang="pt-BR" dirty="0"/>
              <a:t> de concentração contra um índice de mistura conservativo (salinidade). A mistura estuarina tem </a:t>
            </a:r>
            <a:r>
              <a:rPr lang="pt-BR" dirty="0" smtClean="0"/>
              <a:t>“DOIS </a:t>
            </a:r>
            <a:r>
              <a:rPr lang="pt-BR" dirty="0"/>
              <a:t>END </a:t>
            </a:r>
            <a:r>
              <a:rPr lang="pt-BR" dirty="0" smtClean="0"/>
              <a:t>MEMBERS” </a:t>
            </a:r>
            <a:r>
              <a:rPr lang="pt-BR" dirty="0"/>
              <a:t>(DOIS EXTREMOS), representando o início e o final de um estuário.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Estuários podem ser conservativos ou não-conservativos: Se um estuário é conservativo, a [soluto] é determinada pela mistura dos dois </a:t>
            </a:r>
            <a:r>
              <a:rPr lang="pt-BR" dirty="0" err="1"/>
              <a:t>end</a:t>
            </a:r>
            <a:r>
              <a:rPr lang="pt-BR" dirty="0"/>
              <a:t> </a:t>
            </a:r>
            <a:r>
              <a:rPr lang="pt-BR" dirty="0" err="1"/>
              <a:t>members</a:t>
            </a:r>
            <a:r>
              <a:rPr lang="pt-BR" dirty="0"/>
              <a:t>. Se o estuário é não conservativo, os processos químicos e/ou biológicos são ativos no estuário.</a:t>
            </a:r>
          </a:p>
        </p:txBody>
      </p:sp>
      <p:pic>
        <p:nvPicPr>
          <p:cNvPr id="3" name="Imagem 2" descr="https://sites.google.com/site/soes2027tutorialassessments/_/rsrc/1426501928994/home/lewis/conservative2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89" y="3355344"/>
            <a:ext cx="4826000" cy="3279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5955632" y="3564070"/>
            <a:ext cx="5775157" cy="2862322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pt-BR" b="1" u="sng" dirty="0" smtClean="0">
                <a:solidFill>
                  <a:srgbClr val="00FF00"/>
                </a:solidFill>
              </a:rPr>
              <a:t>Premissas:</a:t>
            </a:r>
          </a:p>
          <a:p>
            <a:pPr lvl="0"/>
            <a:r>
              <a:rPr lang="pt-BR" dirty="0" smtClean="0"/>
              <a:t>1. Estado </a:t>
            </a:r>
            <a:r>
              <a:rPr lang="pt-BR" dirty="0"/>
              <a:t>estável para os constituintes. (Pode ser descrito como um modelo de mistura unidimensional)</a:t>
            </a:r>
          </a:p>
          <a:p>
            <a:pPr lvl="0"/>
            <a:r>
              <a:rPr lang="pt-BR" dirty="0" smtClean="0"/>
              <a:t>2. Somente </a:t>
            </a:r>
            <a:r>
              <a:rPr lang="pt-BR" dirty="0"/>
              <a:t>uma extremidade fluvial e uma extremidade (ou </a:t>
            </a:r>
            <a:r>
              <a:rPr lang="pt-BR" dirty="0" err="1"/>
              <a:t>end</a:t>
            </a:r>
            <a:r>
              <a:rPr lang="pt-BR" dirty="0"/>
              <a:t> </a:t>
            </a:r>
            <a:r>
              <a:rPr lang="pt-BR" dirty="0" err="1"/>
              <a:t>member</a:t>
            </a:r>
            <a:r>
              <a:rPr lang="pt-BR" dirty="0"/>
              <a:t>) marinha. </a:t>
            </a:r>
            <a:r>
              <a:rPr lang="en-GB" dirty="0"/>
              <a:t>(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aportes</a:t>
            </a:r>
            <a:r>
              <a:rPr lang="en-GB" dirty="0"/>
              <a:t> </a:t>
            </a:r>
            <a:r>
              <a:rPr lang="en-GB" dirty="0" err="1"/>
              <a:t>laterais</a:t>
            </a:r>
            <a:r>
              <a:rPr lang="en-GB" dirty="0"/>
              <a:t>). </a:t>
            </a:r>
            <a:endParaRPr lang="pt-BR" dirty="0"/>
          </a:p>
          <a:p>
            <a:pPr lvl="0"/>
            <a:r>
              <a:rPr lang="pt-BR" dirty="0" smtClean="0"/>
              <a:t>3. As </a:t>
            </a:r>
            <a:r>
              <a:rPr lang="pt-BR" dirty="0"/>
              <a:t>concentrações dos </a:t>
            </a:r>
            <a:r>
              <a:rPr lang="pt-BR" dirty="0" err="1"/>
              <a:t>end</a:t>
            </a:r>
            <a:r>
              <a:rPr lang="pt-BR" dirty="0"/>
              <a:t> </a:t>
            </a:r>
            <a:r>
              <a:rPr lang="pt-BR" dirty="0" err="1"/>
              <a:t>members</a:t>
            </a:r>
            <a:r>
              <a:rPr lang="pt-BR" dirty="0"/>
              <a:t> são </a:t>
            </a:r>
            <a:r>
              <a:rPr lang="pt-BR" dirty="0" smtClean="0"/>
              <a:t>constantes </a:t>
            </a:r>
            <a:r>
              <a:rPr lang="pt-BR" dirty="0"/>
              <a:t>em uma escala de tempo maior que o tempo de residência do estuário.</a:t>
            </a:r>
          </a:p>
          <a:p>
            <a:r>
              <a:rPr lang="pt-BR" dirty="0" smtClean="0"/>
              <a:t>4. Não </a:t>
            </a:r>
            <a:r>
              <a:rPr lang="pt-BR" dirty="0"/>
              <a:t>há adição das águas intersticiais (as quais podem afetar a composição das águas estuarinas)</a:t>
            </a:r>
          </a:p>
        </p:txBody>
      </p:sp>
    </p:spTree>
    <p:extLst>
      <p:ext uri="{BB962C8B-B14F-4D97-AF65-F5344CB8AC3E}">
        <p14:creationId xmlns:p14="http://schemas.microsoft.com/office/powerpoint/2010/main" val="230952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2052" y="1431758"/>
            <a:ext cx="9288379" cy="3231654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FF00"/>
                </a:solidFill>
              </a:rPr>
              <a:t>Problemas</a:t>
            </a:r>
            <a:endParaRPr lang="en-US" sz="2800" b="1" u="sng" dirty="0">
              <a:solidFill>
                <a:srgbClr val="00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Constituintes</a:t>
            </a:r>
            <a:r>
              <a:rPr lang="en-US" dirty="0" smtClean="0"/>
              <a:t> NÃO-REATIVOS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apresentar</a:t>
            </a:r>
            <a:r>
              <a:rPr lang="en-US" dirty="0" smtClean="0"/>
              <a:t> um </a:t>
            </a:r>
            <a:r>
              <a:rPr lang="en-US" dirty="0" err="1" smtClean="0"/>
              <a:t>comportamento</a:t>
            </a:r>
            <a:r>
              <a:rPr lang="en-US" dirty="0" smtClean="0"/>
              <a:t> NÃO-CONSERVATIVO </a:t>
            </a:r>
            <a:r>
              <a:rPr lang="en-US" dirty="0" smtClean="0">
                <a:sym typeface="Symbol" panose="05050102010706020507" pitchFamily="18" charset="2"/>
              </a:rPr>
              <a:t> </a:t>
            </a:r>
            <a:r>
              <a:rPr lang="en-US" dirty="0" err="1" smtClean="0">
                <a:sym typeface="Symbol" panose="05050102010706020507" pitchFamily="18" charset="2"/>
              </a:rPr>
              <a:t>diferenças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temporais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nas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concentrações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fluviais</a:t>
            </a:r>
            <a:r>
              <a:rPr lang="en-US" dirty="0" smtClean="0">
                <a:sym typeface="Symbol" panose="05050102010706020507" pitchFamily="18" charset="2"/>
              </a:rPr>
              <a:t> do </a:t>
            </a:r>
            <a:r>
              <a:rPr lang="en-US" dirty="0" err="1" smtClean="0">
                <a:sym typeface="Symbol" panose="05050102010706020507" pitchFamily="18" charset="2"/>
              </a:rPr>
              <a:t>constituinte</a:t>
            </a:r>
            <a:r>
              <a:rPr lang="en-US" dirty="0" smtClean="0">
                <a:sym typeface="Symbol" panose="05050102010706020507" pitchFamily="18" charset="2"/>
              </a:rPr>
              <a:t>, </a:t>
            </a:r>
            <a:r>
              <a:rPr lang="en-US" dirty="0" err="1" smtClean="0">
                <a:sym typeface="Symbol" panose="05050102010706020507" pitchFamily="18" charset="2"/>
              </a:rPr>
              <a:t>em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relação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às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escalas</a:t>
            </a:r>
            <a:r>
              <a:rPr lang="en-US" dirty="0" smtClean="0">
                <a:sym typeface="Symbol" panose="05050102010706020507" pitchFamily="18" charset="2"/>
              </a:rPr>
              <a:t> de tempo de </a:t>
            </a:r>
            <a:r>
              <a:rPr lang="en-US" dirty="0" err="1" smtClean="0">
                <a:sym typeface="Symbol" panose="05050102010706020507" pitchFamily="18" charset="2"/>
              </a:rPr>
              <a:t>mistura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estuarina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Estuário</a:t>
            </a:r>
            <a:r>
              <a:rPr lang="en-US" dirty="0" smtClean="0"/>
              <a:t> de </a:t>
            </a:r>
            <a:r>
              <a:rPr lang="en-US" dirty="0" err="1" smtClean="0"/>
              <a:t>cunha</a:t>
            </a:r>
            <a:r>
              <a:rPr lang="en-US" dirty="0" smtClean="0"/>
              <a:t> </a:t>
            </a:r>
            <a:r>
              <a:rPr lang="en-US" dirty="0" err="1" smtClean="0"/>
              <a:t>salina</a:t>
            </a:r>
            <a:r>
              <a:rPr lang="en-US" dirty="0" smtClean="0"/>
              <a:t> (Rio </a:t>
            </a:r>
            <a:r>
              <a:rPr lang="en-US" dirty="0" err="1" smtClean="0"/>
              <a:t>Mississipi</a:t>
            </a:r>
            <a:r>
              <a:rPr lang="en-US" dirty="0" smtClean="0"/>
              <a:t>) Mississippi </a:t>
            </a:r>
            <a:r>
              <a:rPr lang="en-US" dirty="0"/>
              <a:t>River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[</a:t>
            </a:r>
            <a:r>
              <a:rPr lang="en-US" dirty="0" err="1" smtClean="0"/>
              <a:t>metais</a:t>
            </a:r>
            <a:r>
              <a:rPr lang="en-US" dirty="0" smtClean="0"/>
              <a:t>], </a:t>
            </a:r>
            <a:r>
              <a:rPr lang="en-US" dirty="0" err="1" smtClean="0"/>
              <a:t>baseados</a:t>
            </a:r>
            <a:r>
              <a:rPr lang="en-US" dirty="0" smtClean="0"/>
              <a:t> no </a:t>
            </a:r>
            <a:r>
              <a:rPr lang="en-US" dirty="0" err="1" smtClean="0"/>
              <a:t>diagrama</a:t>
            </a:r>
            <a:r>
              <a:rPr lang="en-US" dirty="0" smtClean="0"/>
              <a:t> de </a:t>
            </a:r>
            <a:r>
              <a:rPr lang="en-US" dirty="0" err="1" smtClean="0"/>
              <a:t>mistura</a:t>
            </a:r>
            <a:r>
              <a:rPr lang="en-US" dirty="0" smtClean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errôneo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estuário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estendido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metais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 TRs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longo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águas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salobras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plataforma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SGD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complexidade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3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7832" y="445168"/>
            <a:ext cx="10250905" cy="5416868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FF00"/>
                </a:solidFill>
              </a:rPr>
              <a:t>Impactos</a:t>
            </a:r>
            <a:r>
              <a:rPr lang="en-US" sz="2800" dirty="0" smtClean="0">
                <a:solidFill>
                  <a:srgbClr val="00FF00"/>
                </a:solidFill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</a:rPr>
              <a:t>humanos</a:t>
            </a:r>
            <a:r>
              <a:rPr lang="en-US" sz="2800" dirty="0" smtClean="0">
                <a:solidFill>
                  <a:srgbClr val="00FF00"/>
                </a:solidFill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</a:rPr>
              <a:t>nos</a:t>
            </a:r>
            <a:r>
              <a:rPr lang="en-US" sz="2800" dirty="0" smtClean="0">
                <a:solidFill>
                  <a:srgbClr val="00FF00"/>
                </a:solidFill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</a:rPr>
              <a:t>Estuários</a:t>
            </a:r>
            <a:r>
              <a:rPr lang="en-US" sz="2800" dirty="0" smtClean="0">
                <a:solidFill>
                  <a:srgbClr val="00FF00"/>
                </a:solidFill>
              </a:rPr>
              <a:t> e </a:t>
            </a:r>
            <a:r>
              <a:rPr lang="en-US" sz="2800" dirty="0" err="1" smtClean="0">
                <a:solidFill>
                  <a:srgbClr val="00FF00"/>
                </a:solidFill>
              </a:rPr>
              <a:t>Problemas</a:t>
            </a:r>
            <a:r>
              <a:rPr lang="en-US" sz="2800" dirty="0" smtClean="0">
                <a:solidFill>
                  <a:srgbClr val="00FF00"/>
                </a:solidFill>
              </a:rPr>
              <a:t> de </a:t>
            </a:r>
            <a:r>
              <a:rPr lang="en-US" sz="2800" dirty="0" err="1" smtClean="0">
                <a:solidFill>
                  <a:srgbClr val="00FF00"/>
                </a:solidFill>
              </a:rPr>
              <a:t>Gerenciamento</a:t>
            </a:r>
            <a:endParaRPr lang="en-US" sz="2800" dirty="0" smtClean="0">
              <a:solidFill>
                <a:srgbClr val="00FF00"/>
              </a:solidFill>
            </a:endParaRPr>
          </a:p>
          <a:p>
            <a:endParaRPr lang="en-US" dirty="0" smtClean="0"/>
          </a:p>
          <a:p>
            <a:pPr marL="342900" indent="-342900">
              <a:buClr>
                <a:srgbClr val="00FF00"/>
              </a:buClr>
              <a:buFont typeface="+mj-lt"/>
              <a:buAutoNum type="arabicPeriod"/>
            </a:pPr>
            <a:r>
              <a:rPr lang="en-US" sz="2000" dirty="0" err="1" smtClean="0"/>
              <a:t>Nutrientes</a:t>
            </a:r>
            <a:r>
              <a:rPr lang="en-US" sz="2000" dirty="0" smtClean="0"/>
              <a:t> (N), tem </a:t>
            </a:r>
            <a:r>
              <a:rPr lang="en-US" sz="2000" dirty="0" err="1" smtClean="0"/>
              <a:t>aumentado</a:t>
            </a:r>
            <a:r>
              <a:rPr lang="en-US" sz="2000" dirty="0" smtClean="0"/>
              <a:t> </a:t>
            </a:r>
            <a:r>
              <a:rPr lang="en-US" sz="2000" dirty="0" err="1" smtClean="0"/>
              <a:t>nos</a:t>
            </a:r>
            <a:r>
              <a:rPr lang="en-US" sz="2000" dirty="0" smtClean="0"/>
              <a:t> </a:t>
            </a:r>
            <a:r>
              <a:rPr lang="en-US" sz="2000" dirty="0" err="1" smtClean="0"/>
              <a:t>rios</a:t>
            </a:r>
            <a:r>
              <a:rPr lang="en-US" sz="2000" dirty="0" smtClean="0"/>
              <a:t> e </a:t>
            </a:r>
            <a:r>
              <a:rPr lang="en-US" sz="2000" dirty="0" err="1" smtClean="0"/>
              <a:t>estuários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panose="05050102010706020507" pitchFamily="18" charset="2"/>
              </a:rPr>
              <a:t> </a:t>
            </a:r>
            <a:r>
              <a:rPr lang="en-US" sz="2000" dirty="0" err="1" smtClean="0">
                <a:sym typeface="Symbol" panose="05050102010706020507" pitchFamily="18" charset="2"/>
              </a:rPr>
              <a:t>florações</a:t>
            </a:r>
            <a:r>
              <a:rPr lang="en-US" sz="2000" dirty="0" smtClean="0">
                <a:sym typeface="Symbol" panose="05050102010706020507" pitchFamily="18" charset="2"/>
              </a:rPr>
              <a:t> de </a:t>
            </a:r>
            <a:r>
              <a:rPr lang="en-US" sz="2000" dirty="0" err="1" smtClean="0">
                <a:sym typeface="Symbol" panose="05050102010706020507" pitchFamily="18" charset="2"/>
              </a:rPr>
              <a:t>algas</a:t>
            </a:r>
            <a:r>
              <a:rPr lang="en-US" sz="2000" dirty="0" smtClean="0">
                <a:sym typeface="Symbol" panose="05050102010706020507" pitchFamily="18" charset="2"/>
              </a:rPr>
              <a:t> </a:t>
            </a:r>
            <a:r>
              <a:rPr lang="en-US" sz="2000" dirty="0" err="1" smtClean="0">
                <a:sym typeface="Symbol" panose="05050102010706020507" pitchFamily="18" charset="2"/>
              </a:rPr>
              <a:t>tóxicas</a:t>
            </a:r>
            <a:r>
              <a:rPr lang="en-US" sz="2000" dirty="0" smtClean="0">
                <a:sym typeface="Symbol" panose="05050102010706020507" pitchFamily="18" charset="2"/>
              </a:rPr>
              <a:t> e </a:t>
            </a:r>
            <a:r>
              <a:rPr lang="en-US" sz="2000" dirty="0" err="1" smtClean="0">
                <a:sym typeface="Symbol" panose="05050102010706020507" pitchFamily="18" charset="2"/>
              </a:rPr>
              <a:t>redução</a:t>
            </a:r>
            <a:r>
              <a:rPr lang="en-US" sz="2000" dirty="0" smtClean="0">
                <a:sym typeface="Symbol" panose="05050102010706020507" pitchFamily="18" charset="2"/>
              </a:rPr>
              <a:t> de OD </a:t>
            </a:r>
            <a:r>
              <a:rPr lang="en-US" sz="2000" dirty="0" err="1" smtClean="0">
                <a:sym typeface="Symbol" panose="05050102010706020507" pitchFamily="18" charset="2"/>
              </a:rPr>
              <a:t>na</a:t>
            </a:r>
            <a:r>
              <a:rPr lang="en-US" sz="2000" dirty="0" smtClean="0">
                <a:sym typeface="Symbol" panose="05050102010706020507" pitchFamily="18" charset="2"/>
              </a:rPr>
              <a:t> </a:t>
            </a:r>
            <a:r>
              <a:rPr lang="en-US" sz="2000" dirty="0" err="1" smtClean="0">
                <a:sym typeface="Symbol" panose="05050102010706020507" pitchFamily="18" charset="2"/>
              </a:rPr>
              <a:t>coluna</a:t>
            </a:r>
            <a:r>
              <a:rPr lang="en-US" sz="2000" dirty="0" smtClean="0">
                <a:sym typeface="Symbol" panose="05050102010706020507" pitchFamily="18" charset="2"/>
              </a:rPr>
              <a:t> </a:t>
            </a:r>
            <a:r>
              <a:rPr lang="en-US" sz="2000" dirty="0" err="1" smtClean="0">
                <a:sym typeface="Symbol" panose="05050102010706020507" pitchFamily="18" charset="2"/>
              </a:rPr>
              <a:t>d’água</a:t>
            </a:r>
            <a:r>
              <a:rPr lang="en-US" sz="2000" dirty="0" smtClean="0"/>
              <a:t>; </a:t>
            </a:r>
          </a:p>
          <a:p>
            <a:pPr marL="342900" indent="-342900">
              <a:buClr>
                <a:srgbClr val="00FF00"/>
              </a:buClr>
              <a:buFont typeface="+mj-lt"/>
              <a:buAutoNum type="arabicPeriod"/>
            </a:pPr>
            <a:r>
              <a:rPr lang="en-US" sz="2000" dirty="0" err="1" smtClean="0"/>
              <a:t>Marismas</a:t>
            </a:r>
            <a:r>
              <a:rPr lang="en-US" sz="2000" dirty="0" smtClean="0"/>
              <a:t> </a:t>
            </a:r>
            <a:r>
              <a:rPr lang="en-US" sz="2000" dirty="0" err="1" smtClean="0"/>
              <a:t>costeiros</a:t>
            </a:r>
            <a:r>
              <a:rPr lang="en-US" sz="2000" dirty="0" smtClean="0"/>
              <a:t> e outros habitats </a:t>
            </a:r>
            <a:r>
              <a:rPr lang="en-US" sz="2000" dirty="0" err="1" smtClean="0"/>
              <a:t>entremarés</a:t>
            </a:r>
            <a:r>
              <a:rPr lang="en-US" sz="2000" dirty="0" smtClean="0"/>
              <a:t> </a:t>
            </a:r>
            <a:r>
              <a:rPr lang="en-US" sz="2000" dirty="0" err="1" smtClean="0"/>
              <a:t>têm</a:t>
            </a:r>
            <a:r>
              <a:rPr lang="en-US" sz="2000" dirty="0" smtClean="0"/>
              <a:t> </a:t>
            </a:r>
            <a:r>
              <a:rPr lang="en-US" sz="2000" dirty="0" err="1" smtClean="0"/>
              <a:t>sido</a:t>
            </a:r>
            <a:r>
              <a:rPr lang="en-US" sz="2000" dirty="0" smtClean="0"/>
              <a:t> </a:t>
            </a:r>
            <a:r>
              <a:rPr lang="en-US" sz="2000" dirty="0" err="1" smtClean="0"/>
              <a:t>modificados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dragagens</a:t>
            </a:r>
            <a:r>
              <a:rPr lang="en-US" sz="2000" dirty="0" smtClean="0"/>
              <a:t> e </a:t>
            </a:r>
            <a:r>
              <a:rPr lang="en-US" sz="2000" dirty="0" err="1" smtClean="0"/>
              <a:t>aterros</a:t>
            </a:r>
            <a:r>
              <a:rPr lang="en-US" sz="2000" dirty="0" smtClean="0"/>
              <a:t>;</a:t>
            </a:r>
          </a:p>
          <a:p>
            <a:pPr marL="342900" indent="-342900">
              <a:buClr>
                <a:srgbClr val="00FF00"/>
              </a:buClr>
              <a:buFont typeface="+mj-lt"/>
              <a:buAutoNum type="arabicPeriod"/>
            </a:pPr>
            <a:r>
              <a:rPr lang="en-US" sz="2000" dirty="0" err="1" smtClean="0"/>
              <a:t>Alterações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hidrologia</a:t>
            </a:r>
            <a:r>
              <a:rPr lang="en-US" sz="2000" dirty="0" smtClean="0"/>
              <a:t> das </a:t>
            </a:r>
            <a:r>
              <a:rPr lang="en-US" sz="2000" dirty="0" err="1" smtClean="0"/>
              <a:t>áreas</a:t>
            </a:r>
            <a:r>
              <a:rPr lang="en-US" sz="2000" dirty="0" smtClean="0"/>
              <a:t> </a:t>
            </a:r>
            <a:r>
              <a:rPr lang="en-US" sz="2000" dirty="0" err="1" smtClean="0"/>
              <a:t>alagadas</a:t>
            </a:r>
            <a:r>
              <a:rPr lang="en-US" sz="2000" dirty="0" smtClean="0"/>
              <a:t>  (</a:t>
            </a:r>
            <a:r>
              <a:rPr lang="en-US" sz="2000" dirty="0" err="1" smtClean="0"/>
              <a:t>desvios</a:t>
            </a:r>
            <a:r>
              <a:rPr lang="en-US" sz="2000" dirty="0" smtClean="0"/>
              <a:t> de </a:t>
            </a:r>
            <a:r>
              <a:rPr lang="en-US" sz="2000" dirty="0" err="1" smtClean="0"/>
              <a:t>cursos</a:t>
            </a:r>
            <a:r>
              <a:rPr lang="en-US" sz="2000" dirty="0" smtClean="0"/>
              <a:t> de </a:t>
            </a:r>
            <a:r>
              <a:rPr lang="en-US" sz="2000" dirty="0" err="1" smtClean="0"/>
              <a:t>água</a:t>
            </a:r>
            <a:r>
              <a:rPr lang="en-US" sz="2000" dirty="0" smtClean="0"/>
              <a:t> e </a:t>
            </a:r>
            <a:r>
              <a:rPr lang="en-US" sz="2000" dirty="0" err="1" smtClean="0"/>
              <a:t>represas</a:t>
            </a:r>
            <a:r>
              <a:rPr lang="en-US" sz="2000" dirty="0"/>
              <a:t>)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panose="05050102010706020507" pitchFamily="18" charset="2"/>
              </a:rPr>
              <a:t> </a:t>
            </a:r>
            <a:r>
              <a:rPr lang="en-US" sz="2000" dirty="0" err="1" smtClean="0">
                <a:sym typeface="Symbol" panose="05050102010706020507" pitchFamily="18" charset="2"/>
              </a:rPr>
              <a:t>alterado</a:t>
            </a:r>
            <a:r>
              <a:rPr lang="en-US" sz="2000" dirty="0" smtClean="0">
                <a:sym typeface="Symbol" panose="05050102010706020507" pitchFamily="18" charset="2"/>
              </a:rPr>
              <a:t> a magnitude e </a:t>
            </a:r>
            <a:r>
              <a:rPr lang="en-US" sz="2000" dirty="0" err="1" smtClean="0">
                <a:sym typeface="Symbol" panose="05050102010706020507" pitchFamily="18" charset="2"/>
              </a:rPr>
              <a:t>os</a:t>
            </a:r>
            <a:r>
              <a:rPr lang="en-US" sz="2000" dirty="0" smtClean="0">
                <a:sym typeface="Symbol" panose="05050102010706020507" pitchFamily="18" charset="2"/>
              </a:rPr>
              <a:t> </a:t>
            </a:r>
            <a:r>
              <a:rPr lang="en-US" sz="2000" dirty="0" err="1" smtClean="0">
                <a:sym typeface="Symbol" panose="05050102010706020507" pitchFamily="18" charset="2"/>
              </a:rPr>
              <a:t>padrões</a:t>
            </a:r>
            <a:r>
              <a:rPr lang="en-US" sz="2000" dirty="0" smtClean="0">
                <a:sym typeface="Symbol" panose="05050102010706020507" pitchFamily="18" charset="2"/>
              </a:rPr>
              <a:t> </a:t>
            </a:r>
            <a:r>
              <a:rPr lang="en-US" sz="2000" dirty="0" err="1" smtClean="0">
                <a:sym typeface="Symbol" panose="05050102010706020507" pitchFamily="18" charset="2"/>
              </a:rPr>
              <a:t>temporais</a:t>
            </a:r>
            <a:r>
              <a:rPr lang="en-US" sz="2000" dirty="0" smtClean="0">
                <a:sym typeface="Symbol" panose="05050102010706020507" pitchFamily="18" charset="2"/>
              </a:rPr>
              <a:t> dos </a:t>
            </a:r>
            <a:r>
              <a:rPr lang="en-US" sz="2000" dirty="0" err="1" smtClean="0">
                <a:sym typeface="Symbol" panose="05050102010706020507" pitchFamily="18" charset="2"/>
              </a:rPr>
              <a:t>fluxos</a:t>
            </a:r>
            <a:r>
              <a:rPr lang="en-US" sz="2000" dirty="0" smtClean="0">
                <a:sym typeface="Symbol" panose="05050102010706020507" pitchFamily="18" charset="2"/>
              </a:rPr>
              <a:t> de </a:t>
            </a:r>
            <a:r>
              <a:rPr lang="en-US" sz="2000" dirty="0" err="1" smtClean="0">
                <a:sym typeface="Symbol" panose="05050102010706020507" pitchFamily="18" charset="2"/>
              </a:rPr>
              <a:t>água</a:t>
            </a:r>
            <a:r>
              <a:rPr lang="en-US" sz="2000" dirty="0" smtClean="0">
                <a:sym typeface="Symbol" panose="05050102010706020507" pitchFamily="18" charset="2"/>
              </a:rPr>
              <a:t> </a:t>
            </a:r>
            <a:r>
              <a:rPr lang="en-US" sz="2000" dirty="0" err="1" smtClean="0">
                <a:sym typeface="Symbol" panose="05050102010706020507" pitchFamily="18" charset="2"/>
              </a:rPr>
              <a:t>doce</a:t>
            </a:r>
            <a:r>
              <a:rPr lang="en-US" sz="2000" dirty="0" smtClean="0">
                <a:sym typeface="Symbol" panose="05050102010706020507" pitchFamily="18" charset="2"/>
              </a:rPr>
              <a:t> e </a:t>
            </a:r>
            <a:r>
              <a:rPr lang="en-US" sz="2000" dirty="0" err="1" smtClean="0">
                <a:sym typeface="Symbol" panose="05050102010706020507" pitchFamily="18" charset="2"/>
              </a:rPr>
              <a:t>descarga</a:t>
            </a:r>
            <a:r>
              <a:rPr lang="en-US" sz="2000" dirty="0" smtClean="0">
                <a:sym typeface="Symbol" panose="05050102010706020507" pitchFamily="18" charset="2"/>
              </a:rPr>
              <a:t> de </a:t>
            </a:r>
            <a:r>
              <a:rPr lang="en-US" sz="2000" dirty="0" err="1" smtClean="0">
                <a:sym typeface="Symbol" panose="05050102010706020507" pitchFamily="18" charset="2"/>
              </a:rPr>
              <a:t>sedimentos</a:t>
            </a:r>
            <a:r>
              <a:rPr lang="en-US" sz="2000" dirty="0" smtClean="0">
                <a:sym typeface="Symbol" panose="05050102010706020507" pitchFamily="18" charset="2"/>
              </a:rPr>
              <a:t> para </a:t>
            </a:r>
            <a:r>
              <a:rPr lang="en-US" sz="2000" dirty="0" err="1" smtClean="0">
                <a:sym typeface="Symbol" panose="05050102010706020507" pitchFamily="18" charset="2"/>
              </a:rPr>
              <a:t>os</a:t>
            </a:r>
            <a:r>
              <a:rPr lang="en-US" sz="2000" dirty="0" smtClean="0">
                <a:sym typeface="Symbol" panose="05050102010706020507" pitchFamily="18" charset="2"/>
              </a:rPr>
              <a:t> </a:t>
            </a:r>
            <a:r>
              <a:rPr lang="en-US" sz="2000" dirty="0" err="1" smtClean="0">
                <a:sym typeface="Symbol" panose="05050102010706020507" pitchFamily="18" charset="2"/>
              </a:rPr>
              <a:t>estuários</a:t>
            </a:r>
            <a:r>
              <a:rPr lang="en-US" sz="2000" dirty="0" smtClean="0">
                <a:sym typeface="Symbol" panose="05050102010706020507" pitchFamily="18" charset="2"/>
              </a:rPr>
              <a:t>;</a:t>
            </a:r>
            <a:r>
              <a:rPr lang="en-US" sz="2000" dirty="0" smtClean="0"/>
              <a:t> </a:t>
            </a:r>
          </a:p>
          <a:p>
            <a:pPr marL="342900" indent="-342900">
              <a:buClr>
                <a:srgbClr val="00FF00"/>
              </a:buClr>
              <a:buFont typeface="+mj-lt"/>
              <a:buAutoNum type="arabicPeriod"/>
            </a:pPr>
            <a:r>
              <a:rPr lang="pt-BR" sz="2000" dirty="0" smtClean="0"/>
              <a:t>Sobre-exploração de </a:t>
            </a:r>
            <a:r>
              <a:rPr lang="pt-BR" sz="2000" dirty="0"/>
              <a:t>espécies comercialmente importantes de peixes e </a:t>
            </a:r>
            <a:r>
              <a:rPr lang="pt-BR" sz="2000" dirty="0" smtClean="0"/>
              <a:t>mariscos;</a:t>
            </a:r>
            <a:r>
              <a:rPr lang="en-US" sz="2000" dirty="0" smtClean="0"/>
              <a:t> </a:t>
            </a:r>
          </a:p>
          <a:p>
            <a:pPr marL="342900" indent="-342900">
              <a:buClr>
                <a:srgbClr val="00FF00"/>
              </a:buClr>
              <a:buFont typeface="+mj-lt"/>
              <a:buAutoNum type="arabicPeriod"/>
            </a:pPr>
            <a:r>
              <a:rPr lang="pt-BR" sz="2000" dirty="0"/>
              <a:t>crescimento extensivo e industrialização </a:t>
            </a:r>
            <a:r>
              <a:rPr lang="en-US" sz="2000" dirty="0" smtClean="0">
                <a:sym typeface="Symbol" panose="05050102010706020507" pitchFamily="18" charset="2"/>
              </a:rPr>
              <a:t>  [PAHs], </a:t>
            </a:r>
            <a:r>
              <a:rPr lang="en-US" sz="2000" dirty="0">
                <a:sym typeface="Symbol" panose="05050102010706020507" pitchFamily="18" charset="2"/>
              </a:rPr>
              <a:t> </a:t>
            </a:r>
            <a:r>
              <a:rPr lang="en-US" sz="2000" dirty="0" smtClean="0">
                <a:sym typeface="Symbol" panose="05050102010706020507" pitchFamily="18" charset="2"/>
              </a:rPr>
              <a:t>[</a:t>
            </a:r>
            <a:r>
              <a:rPr lang="en-US" sz="2000" dirty="0" smtClean="0"/>
              <a:t>PCBs] e </a:t>
            </a:r>
            <a:r>
              <a:rPr lang="en-US" sz="2000" dirty="0" smtClean="0">
                <a:sym typeface="Symbol" panose="05050102010706020507" pitchFamily="18" charset="2"/>
              </a:rPr>
              <a:t>[</a:t>
            </a:r>
            <a:r>
              <a:rPr lang="en-US" sz="2000" dirty="0" err="1" smtClean="0">
                <a:sym typeface="Symbol" panose="05050102010706020507" pitchFamily="18" charset="2"/>
              </a:rPr>
              <a:t>metais</a:t>
            </a:r>
            <a:r>
              <a:rPr lang="en-US" sz="2000" dirty="0" smtClean="0">
                <a:sym typeface="Symbol" panose="05050102010706020507" pitchFamily="18" charset="2"/>
              </a:rPr>
              <a:t> </a:t>
            </a:r>
            <a:r>
              <a:rPr lang="en-US" sz="2000" dirty="0" err="1" smtClean="0">
                <a:sym typeface="Symbol" panose="05050102010706020507" pitchFamily="18" charset="2"/>
              </a:rPr>
              <a:t>pesados</a:t>
            </a:r>
            <a:r>
              <a:rPr lang="en-US" sz="2000" dirty="0" smtClean="0">
                <a:sym typeface="Symbol" panose="05050102010706020507" pitchFamily="18" charset="2"/>
              </a:rPr>
              <a:t>] </a:t>
            </a:r>
            <a:r>
              <a:rPr lang="en-US" sz="2000" dirty="0" err="1" smtClean="0">
                <a:sym typeface="Symbol" panose="05050102010706020507" pitchFamily="18" charset="2"/>
              </a:rPr>
              <a:t>nas</a:t>
            </a:r>
            <a:r>
              <a:rPr lang="en-US" sz="2000" dirty="0" smtClean="0">
                <a:sym typeface="Symbol" panose="05050102010706020507" pitchFamily="18" charset="2"/>
              </a:rPr>
              <a:t> </a:t>
            </a:r>
            <a:r>
              <a:rPr lang="en-US" sz="2000" dirty="0" err="1" smtClean="0">
                <a:sym typeface="Symbol" panose="05050102010706020507" pitchFamily="18" charset="2"/>
              </a:rPr>
              <a:t>águas</a:t>
            </a:r>
            <a:r>
              <a:rPr lang="en-US" sz="2000" dirty="0" smtClean="0">
                <a:sym typeface="Symbol" panose="05050102010706020507" pitchFamily="18" charset="2"/>
              </a:rPr>
              <a:t> e </a:t>
            </a:r>
            <a:r>
              <a:rPr lang="en-US" sz="2000" dirty="0" err="1" smtClean="0">
                <a:sym typeface="Symbol" panose="05050102010706020507" pitchFamily="18" charset="2"/>
              </a:rPr>
              <a:t>sedimentos</a:t>
            </a:r>
            <a:r>
              <a:rPr lang="en-US" sz="2000" dirty="0" smtClean="0">
                <a:sym typeface="Symbol" panose="05050102010706020507" pitchFamily="18" charset="2"/>
              </a:rPr>
              <a:t> </a:t>
            </a:r>
            <a:r>
              <a:rPr lang="en-US" sz="2000" dirty="0" err="1" smtClean="0">
                <a:sym typeface="Symbol" panose="05050102010706020507" pitchFamily="18" charset="2"/>
              </a:rPr>
              <a:t>estuarinos</a:t>
            </a:r>
            <a:endParaRPr lang="en-US" sz="2000" dirty="0" smtClean="0">
              <a:sym typeface="Symbol" panose="05050102010706020507" pitchFamily="18" charset="2"/>
            </a:endParaRPr>
          </a:p>
          <a:p>
            <a:pPr marL="342900" indent="-342900">
              <a:buClr>
                <a:srgbClr val="00FF00"/>
              </a:buClr>
              <a:buFont typeface="+mj-lt"/>
              <a:buAutoNum type="arabicPeriod"/>
            </a:pPr>
            <a:r>
              <a:rPr lang="en-US" sz="2000" dirty="0" err="1" smtClean="0">
                <a:sym typeface="Symbol" panose="05050102010706020507" pitchFamily="18" charset="2"/>
              </a:rPr>
              <a:t>Introdução</a:t>
            </a:r>
            <a:r>
              <a:rPr lang="en-US" sz="2000" dirty="0" smtClean="0">
                <a:sym typeface="Symbol" panose="05050102010706020507" pitchFamily="18" charset="2"/>
              </a:rPr>
              <a:t> de </a:t>
            </a:r>
            <a:r>
              <a:rPr lang="en-US" sz="2000" dirty="0" err="1" smtClean="0">
                <a:sym typeface="Symbol" panose="05050102010706020507" pitchFamily="18" charset="2"/>
              </a:rPr>
              <a:t>spp</a:t>
            </a:r>
            <a:r>
              <a:rPr lang="en-US" sz="2000" dirty="0" smtClean="0">
                <a:sym typeface="Symbol" panose="05050102010706020507" pitchFamily="18" charset="2"/>
              </a:rPr>
              <a:t> </a:t>
            </a:r>
            <a:r>
              <a:rPr lang="en-US" sz="2000" dirty="0" err="1" smtClean="0">
                <a:sym typeface="Symbol" panose="05050102010706020507" pitchFamily="18" charset="2"/>
              </a:rPr>
              <a:t>exóticas</a:t>
            </a:r>
            <a:r>
              <a:rPr lang="en-US" sz="2000" dirty="0" smtClean="0">
                <a:sym typeface="Symbol" panose="05050102010706020507" pitchFamily="18" charset="2"/>
              </a:rPr>
              <a:t>  </a:t>
            </a:r>
            <a:r>
              <a:rPr lang="en-US" sz="2000" dirty="0" err="1" smtClean="0">
                <a:sym typeface="Symbol" panose="05050102010706020507" pitchFamily="18" charset="2"/>
              </a:rPr>
              <a:t>alterações</a:t>
            </a:r>
            <a:r>
              <a:rPr lang="en-US" sz="2000" dirty="0" smtClean="0">
                <a:sym typeface="Symbol" panose="05050102010706020507" pitchFamily="18" charset="2"/>
              </a:rPr>
              <a:t> </a:t>
            </a:r>
            <a:r>
              <a:rPr lang="en-US" sz="2000" dirty="0" err="1" smtClean="0">
                <a:sym typeface="Symbol" panose="05050102010706020507" pitchFamily="18" charset="2"/>
              </a:rPr>
              <a:t>nos</a:t>
            </a:r>
            <a:r>
              <a:rPr lang="en-US" sz="2000" dirty="0" smtClean="0">
                <a:sym typeface="Symbol" panose="05050102010706020507" pitchFamily="18" charset="2"/>
              </a:rPr>
              <a:t> habitats, </a:t>
            </a:r>
            <a:r>
              <a:rPr lang="en-US" sz="2000" dirty="0" err="1" smtClean="0">
                <a:sym typeface="Symbol" panose="05050102010706020507" pitchFamily="18" charset="2"/>
              </a:rPr>
              <a:t>perdas</a:t>
            </a:r>
            <a:r>
              <a:rPr lang="en-US" sz="2000" dirty="0" smtClean="0">
                <a:sym typeface="Symbol" panose="05050102010706020507" pitchFamily="18" charset="2"/>
              </a:rPr>
              <a:t> de </a:t>
            </a:r>
            <a:r>
              <a:rPr lang="en-US" sz="2000" dirty="0" err="1" smtClean="0">
                <a:sym typeface="Symbol" panose="05050102010706020507" pitchFamily="18" charset="2"/>
              </a:rPr>
              <a:t>spp</a:t>
            </a:r>
            <a:r>
              <a:rPr lang="en-US" sz="2000" dirty="0" smtClean="0">
                <a:sym typeface="Symbol" panose="05050102010706020507" pitchFamily="18" charset="2"/>
              </a:rPr>
              <a:t> </a:t>
            </a:r>
            <a:r>
              <a:rPr lang="en-US" sz="2000" dirty="0" err="1" smtClean="0">
                <a:sym typeface="Symbol" panose="05050102010706020507" pitchFamily="18" charset="2"/>
              </a:rPr>
              <a:t>nativas</a:t>
            </a:r>
            <a:r>
              <a:rPr lang="en-US" sz="2000" dirty="0" smtClean="0">
                <a:sym typeface="Symbol" panose="05050102010706020507" pitchFamily="18" charset="2"/>
              </a:rPr>
              <a:t> e </a:t>
            </a:r>
            <a:r>
              <a:rPr lang="en-US" sz="2000" dirty="0" err="1" smtClean="0">
                <a:sym typeface="Symbol" panose="05050102010706020507" pitchFamily="18" charset="2"/>
              </a:rPr>
              <a:t>redução</a:t>
            </a:r>
            <a:r>
              <a:rPr lang="en-US" sz="2000" dirty="0" smtClean="0">
                <a:sym typeface="Symbol" panose="05050102010706020507" pitchFamily="18" charset="2"/>
              </a:rPr>
              <a:t> de </a:t>
            </a:r>
            <a:r>
              <a:rPr lang="en-US" sz="2000" dirty="0" err="1" smtClean="0">
                <a:sym typeface="Symbol" panose="05050102010706020507" pitchFamily="18" charset="2"/>
              </a:rPr>
              <a:t>spp</a:t>
            </a:r>
            <a:r>
              <a:rPr lang="en-US" sz="2000" dirty="0" smtClean="0">
                <a:sym typeface="Symbol" panose="05050102010706020507" pitchFamily="18" charset="2"/>
              </a:rPr>
              <a:t> de </a:t>
            </a:r>
            <a:r>
              <a:rPr lang="en-US" sz="2000" dirty="0" err="1" smtClean="0">
                <a:sym typeface="Symbol" panose="05050102010706020507" pitchFamily="18" charset="2"/>
              </a:rPr>
              <a:t>importância</a:t>
            </a:r>
            <a:r>
              <a:rPr lang="en-US" sz="2000" dirty="0" smtClean="0">
                <a:sym typeface="Symbol" panose="05050102010706020507" pitchFamily="18" charset="2"/>
              </a:rPr>
              <a:t> </a:t>
            </a:r>
            <a:r>
              <a:rPr lang="en-US" sz="2000" dirty="0" err="1" smtClean="0">
                <a:sym typeface="Symbol" panose="05050102010706020507" pitchFamily="18" charset="2"/>
              </a:rPr>
              <a:t>comercial</a:t>
            </a:r>
            <a:r>
              <a:rPr lang="en-US" sz="2000" dirty="0" smtClean="0"/>
              <a:t>. </a:t>
            </a:r>
          </a:p>
          <a:p>
            <a:pPr>
              <a:buClr>
                <a:srgbClr val="00FF00"/>
              </a:buClr>
            </a:pPr>
            <a:endParaRPr lang="en-US" sz="2000" dirty="0" smtClean="0"/>
          </a:p>
          <a:p>
            <a:pPr>
              <a:buClr>
                <a:srgbClr val="00FF00"/>
              </a:buClr>
            </a:pPr>
            <a:endParaRPr lang="en-US" sz="2000" dirty="0"/>
          </a:p>
          <a:p>
            <a:pPr>
              <a:buClr>
                <a:srgbClr val="00FF00"/>
              </a:buClr>
            </a:pPr>
            <a:r>
              <a:rPr lang="en-US" sz="2000" dirty="0" err="1" smtClean="0"/>
              <a:t>Em</a:t>
            </a:r>
            <a:r>
              <a:rPr lang="en-US" sz="2000" dirty="0" smtClean="0"/>
              <a:t> 2050 (</a:t>
            </a:r>
            <a:r>
              <a:rPr lang="en-US" sz="2000" dirty="0" err="1" smtClean="0"/>
              <a:t>predições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modelos</a:t>
            </a:r>
            <a:r>
              <a:rPr lang="en-US" sz="2000" dirty="0" smtClean="0"/>
              <a:t>) </a:t>
            </a:r>
            <a:r>
              <a:rPr lang="en-US" sz="2000" dirty="0" smtClean="0">
                <a:sym typeface="Symbol" panose="05050102010706020507" pitchFamily="18" charset="2"/>
              </a:rPr>
              <a:t> </a:t>
            </a:r>
            <a:r>
              <a:rPr lang="en-US" sz="2000" dirty="0" smtClean="0"/>
              <a:t> 8,5 </a:t>
            </a:r>
            <a:r>
              <a:rPr lang="en-US" sz="2000" dirty="0" err="1" smtClean="0"/>
              <a:t>bilhões</a:t>
            </a:r>
            <a:r>
              <a:rPr lang="en-US" sz="2000" dirty="0" smtClean="0"/>
              <a:t> de </a:t>
            </a:r>
            <a:r>
              <a:rPr lang="en-US" sz="2000" dirty="0" err="1" smtClean="0"/>
              <a:t>pessoas</a:t>
            </a:r>
            <a:r>
              <a:rPr lang="en-US" sz="2000" dirty="0" smtClean="0"/>
              <a:t> </a:t>
            </a:r>
            <a:r>
              <a:rPr lang="en-US" sz="2000" dirty="0" err="1" smtClean="0"/>
              <a:t>estarão</a:t>
            </a:r>
            <a:r>
              <a:rPr lang="en-US" sz="2000" dirty="0" smtClean="0"/>
              <a:t> </a:t>
            </a:r>
            <a:r>
              <a:rPr lang="en-US" sz="2000" dirty="0" err="1" smtClean="0"/>
              <a:t>vivendo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áreas</a:t>
            </a:r>
            <a:r>
              <a:rPr lang="en-US" sz="2000" dirty="0" smtClean="0"/>
              <a:t> </a:t>
            </a:r>
            <a:r>
              <a:rPr lang="en-US" sz="2000" dirty="0" err="1" smtClean="0"/>
              <a:t>alagadas</a:t>
            </a:r>
            <a:r>
              <a:rPr lang="en-US" sz="2000" dirty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5884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9389" y="-10473"/>
            <a:ext cx="11538286" cy="686341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Fortes </a:t>
            </a:r>
            <a:r>
              <a:rPr lang="en-US" dirty="0" err="1" smtClean="0"/>
              <a:t>Gradientes</a:t>
            </a:r>
            <a:r>
              <a:rPr lang="en-US" dirty="0" smtClean="0"/>
              <a:t>  de </a:t>
            </a:r>
            <a:r>
              <a:rPr lang="en-US" dirty="0" err="1" smtClean="0"/>
              <a:t>força</a:t>
            </a:r>
            <a:r>
              <a:rPr lang="en-US" dirty="0" smtClean="0"/>
              <a:t> </a:t>
            </a:r>
            <a:r>
              <a:rPr lang="en-US" dirty="0" err="1" smtClean="0"/>
              <a:t>iônica</a:t>
            </a:r>
            <a:r>
              <a:rPr lang="en-US" dirty="0" smtClean="0"/>
              <a:t> e de </a:t>
            </a:r>
            <a:r>
              <a:rPr lang="en-US" dirty="0" err="1" smtClean="0"/>
              <a:t>mistura</a:t>
            </a:r>
            <a:r>
              <a:rPr lang="en-US" dirty="0" smtClean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 [</a:t>
            </a:r>
            <a:r>
              <a:rPr lang="en-US" dirty="0" err="1" smtClean="0"/>
              <a:t>constituintes</a:t>
            </a:r>
            <a:r>
              <a:rPr lang="en-US" dirty="0" smtClean="0"/>
              <a:t> </a:t>
            </a:r>
            <a:r>
              <a:rPr lang="en-US" dirty="0" err="1" smtClean="0"/>
              <a:t>dissolvidos</a:t>
            </a:r>
            <a:r>
              <a:rPr lang="en-US" dirty="0" smtClean="0"/>
              <a:t> e dos </a:t>
            </a:r>
            <a:r>
              <a:rPr lang="en-US" dirty="0" err="1" smtClean="0"/>
              <a:t>particulados</a:t>
            </a:r>
            <a:r>
              <a:rPr lang="en-US" dirty="0" smtClean="0"/>
              <a:t>]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coluna</a:t>
            </a:r>
            <a:r>
              <a:rPr lang="en-US" dirty="0" smtClean="0"/>
              <a:t> </a:t>
            </a:r>
            <a:r>
              <a:rPr lang="en-US" dirty="0" err="1" smtClean="0"/>
              <a:t>d’água</a:t>
            </a:r>
            <a:r>
              <a:rPr lang="en-US" dirty="0" smtClean="0"/>
              <a:t> </a:t>
            </a:r>
            <a:r>
              <a:rPr lang="en-US" dirty="0" err="1" smtClean="0"/>
              <a:t>devido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processos</a:t>
            </a:r>
            <a:r>
              <a:rPr lang="en-US" dirty="0" smtClean="0"/>
              <a:t> de </a:t>
            </a:r>
            <a:r>
              <a:rPr lang="en-US" dirty="0" err="1" smtClean="0">
                <a:solidFill>
                  <a:srgbClr val="00FF00"/>
                </a:solidFill>
              </a:rPr>
              <a:t>sorção</a:t>
            </a:r>
            <a:r>
              <a:rPr lang="en-US" dirty="0" smtClean="0">
                <a:solidFill>
                  <a:srgbClr val="00FF00"/>
                </a:solidFill>
              </a:rPr>
              <a:t>/</a:t>
            </a:r>
            <a:r>
              <a:rPr lang="en-US" dirty="0" err="1" smtClean="0">
                <a:solidFill>
                  <a:srgbClr val="00FF00"/>
                </a:solidFill>
              </a:rPr>
              <a:t>desorção</a:t>
            </a:r>
            <a:r>
              <a:rPr lang="en-US" dirty="0" smtClean="0">
                <a:solidFill>
                  <a:srgbClr val="00FF00"/>
                </a:solidFill>
              </a:rPr>
              <a:t>, </a:t>
            </a:r>
            <a:r>
              <a:rPr lang="en-US" dirty="0" err="1" smtClean="0">
                <a:solidFill>
                  <a:srgbClr val="00FF00"/>
                </a:solidFill>
              </a:rPr>
              <a:t>floculação</a:t>
            </a:r>
            <a:r>
              <a:rPr lang="en-US" dirty="0" smtClean="0">
                <a:solidFill>
                  <a:srgbClr val="00FF00"/>
                </a:solidFill>
              </a:rPr>
              <a:t> e </a:t>
            </a:r>
            <a:r>
              <a:rPr lang="en-US" dirty="0" err="1" smtClean="0">
                <a:solidFill>
                  <a:srgbClr val="00FF00"/>
                </a:solidFill>
              </a:rPr>
              <a:t>processos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biológicos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NÃO-CONSERVATIVOS: </a:t>
            </a:r>
            <a:r>
              <a:rPr lang="en-US" dirty="0" err="1" smtClean="0"/>
              <a:t>perda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ganho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longo</a:t>
            </a:r>
            <a:r>
              <a:rPr lang="en-US" dirty="0" smtClean="0"/>
              <a:t> do </a:t>
            </a:r>
            <a:r>
              <a:rPr lang="en-US" dirty="0" err="1" smtClean="0"/>
              <a:t>gradiente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extrapolação</a:t>
            </a:r>
            <a:r>
              <a:rPr lang="en-US" dirty="0" smtClean="0"/>
              <a:t> das </a:t>
            </a:r>
            <a:r>
              <a:rPr lang="en-US" dirty="0" err="1" smtClean="0"/>
              <a:t>maiores</a:t>
            </a:r>
            <a:r>
              <a:rPr lang="en-US" dirty="0" smtClean="0"/>
              <a:t> </a:t>
            </a:r>
            <a:r>
              <a:rPr lang="en-US" dirty="0" err="1" smtClean="0"/>
              <a:t>salinidades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gerar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concentração</a:t>
            </a:r>
            <a:r>
              <a:rPr lang="en-US" dirty="0" smtClean="0"/>
              <a:t> fluvial “</a:t>
            </a:r>
            <a:r>
              <a:rPr lang="en-US" dirty="0" err="1" smtClean="0"/>
              <a:t>efetiva</a:t>
            </a:r>
            <a:r>
              <a:rPr lang="en-US" dirty="0" smtClean="0"/>
              <a:t>”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dirty="0" smtClean="0"/>
              <a:t>C*</a:t>
            </a:r>
          </a:p>
          <a:p>
            <a:endParaRPr lang="en-US" dirty="0" smtClean="0"/>
          </a:p>
          <a:p>
            <a:r>
              <a:rPr lang="en-US" dirty="0" err="1" smtClean="0"/>
              <a:t>Quando</a:t>
            </a:r>
            <a:r>
              <a:rPr lang="en-US" dirty="0" smtClean="0"/>
              <a:t>: </a:t>
            </a:r>
          </a:p>
          <a:p>
            <a:r>
              <a:rPr lang="en-US" dirty="0" smtClean="0"/>
              <a:t>C</a:t>
            </a:r>
            <a:r>
              <a:rPr lang="en-US" dirty="0"/>
              <a:t>*=</a:t>
            </a:r>
            <a:r>
              <a:rPr lang="en-US" dirty="0" smtClean="0"/>
              <a:t>C0 o </a:t>
            </a:r>
            <a:r>
              <a:rPr lang="en-US" dirty="0" err="1" smtClean="0"/>
              <a:t>comportamento</a:t>
            </a:r>
            <a:r>
              <a:rPr lang="en-US" dirty="0" smtClean="0"/>
              <a:t> do </a:t>
            </a:r>
            <a:r>
              <a:rPr lang="en-US" dirty="0" err="1" smtClean="0"/>
              <a:t>costituinte</a:t>
            </a:r>
            <a:r>
              <a:rPr lang="en-US" dirty="0" smtClean="0"/>
              <a:t> é CONSERVATIVO.</a:t>
            </a:r>
          </a:p>
          <a:p>
            <a:r>
              <a:rPr lang="en-US" dirty="0" smtClean="0"/>
              <a:t>C</a:t>
            </a:r>
            <a:r>
              <a:rPr lang="en-US" dirty="0"/>
              <a:t>*&gt;</a:t>
            </a:r>
            <a:r>
              <a:rPr lang="en-US" dirty="0" smtClean="0"/>
              <a:t>C0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Remoção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dentro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estuário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/>
              <a:t>C*&lt;C0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Adição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dentro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estuário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 err="1" smtClean="0"/>
              <a:t>Fluxos</a:t>
            </a:r>
            <a:r>
              <a:rPr lang="en-US" dirty="0" smtClean="0"/>
              <a:t> dos </a:t>
            </a:r>
            <a:r>
              <a:rPr lang="en-US" dirty="0" err="1" smtClean="0"/>
              <a:t>rios</a:t>
            </a:r>
            <a:r>
              <a:rPr lang="en-US" dirty="0" smtClean="0"/>
              <a:t> para o </a:t>
            </a:r>
            <a:r>
              <a:rPr lang="en-US" dirty="0" err="1" smtClean="0"/>
              <a:t>estuário</a:t>
            </a:r>
            <a:r>
              <a:rPr lang="en-US" dirty="0" smtClean="0"/>
              <a:t> e para o </a:t>
            </a:r>
            <a:r>
              <a:rPr lang="en-US" dirty="0" err="1" smtClean="0"/>
              <a:t>oceano</a:t>
            </a:r>
            <a:r>
              <a:rPr lang="en-US" dirty="0" smtClean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simplificados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mistura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r>
              <a:rPr lang="en-US" sz="20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000" dirty="0" err="1" smtClean="0">
                <a:solidFill>
                  <a:srgbClr val="00FF00"/>
                </a:solidFill>
              </a:rPr>
              <a:t>Friv</a:t>
            </a:r>
            <a:r>
              <a:rPr lang="en-US" sz="2000" dirty="0" smtClean="0">
                <a:solidFill>
                  <a:srgbClr val="00FF00"/>
                </a:solidFill>
              </a:rPr>
              <a:t> </a:t>
            </a:r>
            <a:r>
              <a:rPr lang="en-US" sz="2000" dirty="0">
                <a:solidFill>
                  <a:srgbClr val="00FF00"/>
                </a:solidFill>
              </a:rPr>
              <a:t>=</a:t>
            </a:r>
            <a:r>
              <a:rPr lang="en-US" sz="2000" dirty="0" smtClean="0">
                <a:solidFill>
                  <a:srgbClr val="00FF00"/>
                </a:solidFill>
              </a:rPr>
              <a:t>RC0 </a:t>
            </a:r>
          </a:p>
          <a:p>
            <a:r>
              <a:rPr lang="en-US" dirty="0" err="1" smtClean="0"/>
              <a:t>Onde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Friv</a:t>
            </a:r>
            <a:r>
              <a:rPr lang="en-US" dirty="0" smtClean="0"/>
              <a:t> = </a:t>
            </a:r>
            <a:r>
              <a:rPr lang="en-US" dirty="0" err="1" smtClean="0"/>
              <a:t>fluxo</a:t>
            </a:r>
            <a:r>
              <a:rPr lang="en-US" dirty="0" smtClean="0"/>
              <a:t> do </a:t>
            </a:r>
            <a:r>
              <a:rPr lang="en-US" dirty="0" err="1" smtClean="0"/>
              <a:t>rio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dirty="0" err="1" smtClean="0"/>
              <a:t>Similarmente</a:t>
            </a:r>
            <a:r>
              <a:rPr lang="en-US" dirty="0" smtClean="0"/>
              <a:t>,  o </a:t>
            </a:r>
            <a:r>
              <a:rPr lang="en-US" dirty="0" err="1" smtClean="0"/>
              <a:t>fluxo</a:t>
            </a:r>
            <a:r>
              <a:rPr lang="en-US" dirty="0" smtClean="0"/>
              <a:t> do </a:t>
            </a:r>
            <a:r>
              <a:rPr lang="en-US" dirty="0" err="1" smtClean="0"/>
              <a:t>estuário</a:t>
            </a:r>
            <a:r>
              <a:rPr lang="en-US" dirty="0" smtClean="0"/>
              <a:t> para o </a:t>
            </a:r>
            <a:r>
              <a:rPr lang="en-US" dirty="0" err="1" smtClean="0"/>
              <a:t>oceano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sz="2000" dirty="0" smtClean="0">
                <a:solidFill>
                  <a:srgbClr val="00FF00"/>
                </a:solidFill>
              </a:rPr>
              <a:t>				</a:t>
            </a:r>
            <a:r>
              <a:rPr lang="en-US" sz="2000" dirty="0" err="1" smtClean="0">
                <a:solidFill>
                  <a:srgbClr val="00FF00"/>
                </a:solidFill>
              </a:rPr>
              <a:t>Focean</a:t>
            </a:r>
            <a:r>
              <a:rPr lang="en-US" sz="2000" dirty="0" smtClean="0">
                <a:solidFill>
                  <a:srgbClr val="00FF00"/>
                </a:solidFill>
              </a:rPr>
              <a:t>=RC*</a:t>
            </a:r>
          </a:p>
          <a:p>
            <a:endParaRPr lang="en-US" dirty="0"/>
          </a:p>
          <a:p>
            <a:r>
              <a:rPr lang="en-US" dirty="0" err="1" smtClean="0"/>
              <a:t>Fluxo</a:t>
            </a:r>
            <a:r>
              <a:rPr lang="en-US" dirty="0" smtClean="0"/>
              <a:t> </a:t>
            </a:r>
            <a:r>
              <a:rPr lang="en-US" dirty="0" err="1" smtClean="0"/>
              <a:t>líquido</a:t>
            </a:r>
            <a:r>
              <a:rPr lang="en-US" dirty="0" smtClean="0"/>
              <a:t> total </a:t>
            </a:r>
            <a:r>
              <a:rPr lang="en-US" dirty="0" err="1" smtClean="0"/>
              <a:t>interno</a:t>
            </a:r>
            <a:r>
              <a:rPr lang="en-US" dirty="0" smtClean="0"/>
              <a:t>:</a:t>
            </a:r>
          </a:p>
          <a:p>
            <a:r>
              <a:rPr lang="en-US" dirty="0" smtClean="0"/>
              <a:t> 				</a:t>
            </a:r>
            <a:r>
              <a:rPr lang="en-US" sz="2000" dirty="0" err="1" smtClean="0">
                <a:solidFill>
                  <a:srgbClr val="00FF00"/>
                </a:solidFill>
              </a:rPr>
              <a:t>Fint</a:t>
            </a:r>
            <a:r>
              <a:rPr lang="en-US" sz="2000" dirty="0" smtClean="0">
                <a:solidFill>
                  <a:srgbClr val="00FF00"/>
                </a:solidFill>
              </a:rPr>
              <a:t> </a:t>
            </a:r>
            <a:r>
              <a:rPr lang="en-US" sz="2000" dirty="0">
                <a:solidFill>
                  <a:srgbClr val="00FF00"/>
                </a:solidFill>
              </a:rPr>
              <a:t>=R(C*−C0</a:t>
            </a:r>
            <a:r>
              <a:rPr lang="en-US" sz="2000" dirty="0" smtClean="0">
                <a:solidFill>
                  <a:srgbClr val="00FF00"/>
                </a:solidFill>
              </a:rPr>
              <a:t>)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475" y="1620798"/>
            <a:ext cx="5029200" cy="44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92805" y="1720516"/>
            <a:ext cx="5522495" cy="646331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 </a:t>
            </a:r>
            <a:r>
              <a:rPr lang="en-US" dirty="0" err="1" smtClean="0">
                <a:sym typeface="Symbol" panose="05050102010706020507" pitchFamily="18" charset="2"/>
              </a:rPr>
              <a:t>Sorção</a:t>
            </a:r>
            <a:r>
              <a:rPr lang="en-US" dirty="0" smtClean="0">
                <a:sym typeface="Symbol" panose="05050102010706020507" pitchFamily="18" charset="2"/>
              </a:rPr>
              <a:t> de </a:t>
            </a:r>
            <a:r>
              <a:rPr lang="en-US" dirty="0" err="1" smtClean="0">
                <a:sym typeface="Symbol" panose="05050102010706020507" pitchFamily="18" charset="2"/>
              </a:rPr>
              <a:t>cátions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com  </a:t>
            </a:r>
            <a:r>
              <a:rPr lang="en-US" dirty="0" smtClean="0"/>
              <a:t>pH </a:t>
            </a:r>
            <a:endParaRPr lang="en-US" dirty="0"/>
          </a:p>
          <a:p>
            <a:r>
              <a:rPr lang="en-US" dirty="0"/>
              <a:t>• </a:t>
            </a:r>
            <a:r>
              <a:rPr lang="en-US" dirty="0" err="1" smtClean="0"/>
              <a:t>Floculação</a:t>
            </a:r>
            <a:r>
              <a:rPr lang="en-US" dirty="0" smtClean="0"/>
              <a:t> de </a:t>
            </a:r>
            <a:r>
              <a:rPr lang="en-US" dirty="0" err="1" smtClean="0"/>
              <a:t>partículas</a:t>
            </a:r>
            <a:r>
              <a:rPr lang="en-US" dirty="0" smtClean="0"/>
              <a:t> </a:t>
            </a:r>
            <a:r>
              <a:rPr lang="en-US" dirty="0" err="1" smtClean="0"/>
              <a:t>coloidais</a:t>
            </a:r>
            <a:r>
              <a:rPr lang="en-US" dirty="0" smtClean="0"/>
              <a:t> </a:t>
            </a:r>
            <a:r>
              <a:rPr lang="en-US" dirty="0"/>
              <a:t>&lt; </a:t>
            </a:r>
            <a:r>
              <a:rPr lang="en-US" dirty="0" smtClean="0"/>
              <a:t>0,2 </a:t>
            </a:r>
            <a:r>
              <a:rPr lang="en-US" dirty="0"/>
              <a:t>µm 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  [</a:t>
            </a:r>
            <a:r>
              <a:rPr lang="en-US" dirty="0" err="1" smtClean="0">
                <a:sym typeface="Symbol" panose="05050102010706020507" pitchFamily="18" charset="2"/>
              </a:rPr>
              <a:t>DFe</a:t>
            </a:r>
            <a:r>
              <a:rPr lang="en-US" dirty="0" smtClean="0">
                <a:sym typeface="Symbol" panose="05050102010706020507" pitchFamily="18" charset="2"/>
              </a:rPr>
              <a:t>]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025" y="2833437"/>
            <a:ext cx="3419475" cy="20574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92805" y="1157945"/>
            <a:ext cx="260759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Mecanismos de remoção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545180" y="1708484"/>
            <a:ext cx="510139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Complexação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Cl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dirty="0" err="1" smtClean="0">
                <a:sym typeface="Symbol" panose="05050102010706020507" pitchFamily="18" charset="2"/>
              </a:rPr>
              <a:t>desorção</a:t>
            </a:r>
            <a:r>
              <a:rPr lang="en-US" dirty="0" smtClean="0">
                <a:sym typeface="Symbol" panose="05050102010706020507" pitchFamily="18" charset="2"/>
              </a:rPr>
              <a:t> do </a:t>
            </a:r>
            <a:r>
              <a:rPr lang="en-US" dirty="0" err="1" smtClean="0"/>
              <a:t>FeOOH</a:t>
            </a:r>
            <a:r>
              <a:rPr lang="en-US" dirty="0" smtClean="0"/>
              <a:t> </a:t>
            </a:r>
            <a:r>
              <a:rPr lang="en-US" dirty="0" err="1" smtClean="0"/>
              <a:t>coloidal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>
                <a:sym typeface="Symbol" panose="05050102010706020507" pitchFamily="18" charset="2"/>
              </a:rPr>
              <a:t> pH </a:t>
            </a:r>
            <a:r>
              <a:rPr lang="en-US" dirty="0" smtClean="0"/>
              <a:t>(c/a </a:t>
            </a:r>
            <a:r>
              <a:rPr lang="en-US" dirty="0" err="1" smtClean="0"/>
              <a:t>salinidade</a:t>
            </a:r>
            <a:r>
              <a:rPr lang="en-US" dirty="0" smtClean="0"/>
              <a:t>)  </a:t>
            </a: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en-US" dirty="0" err="1" smtClean="0"/>
              <a:t>readsorção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519737" y="1137529"/>
            <a:ext cx="364556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Mecanismos de Adição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241" y="2813021"/>
            <a:ext cx="3510793" cy="207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83632" y="433137"/>
            <a:ext cx="9577136" cy="954107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FFFF"/>
                </a:solidFill>
              </a:rPr>
              <a:t>Estudos de </a:t>
            </a:r>
            <a:r>
              <a:rPr lang="pt-BR" sz="2800" b="1" dirty="0" smtClean="0">
                <a:solidFill>
                  <a:srgbClr val="00FFFF"/>
                </a:solidFill>
              </a:rPr>
              <a:t>Caso</a:t>
            </a:r>
          </a:p>
          <a:p>
            <a:pPr algn="ctr"/>
            <a:r>
              <a:rPr lang="pt-BR" sz="2800" b="1" dirty="0" smtClean="0"/>
              <a:t>F (flúor) – Fe (ferro) – Si (silício) – Mn (manganês)</a:t>
            </a:r>
            <a:endParaRPr lang="pt-BR" sz="2800" dirty="0"/>
          </a:p>
        </p:txBody>
      </p:sp>
      <p:pic>
        <p:nvPicPr>
          <p:cNvPr id="3" name="Imagem 2" descr="https://sites.google.com/site/soes2027tutorialassessments/_/rsrc/1426365317953/home/ewan/REcap.jpg?height=274&amp;width=3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06" y="1576139"/>
            <a:ext cx="5658852" cy="4487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4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23473" y="999306"/>
            <a:ext cx="5618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/>
              <a:t>F - </a:t>
            </a:r>
            <a:r>
              <a:rPr lang="pt-BR" sz="2800" b="1" i="1" dirty="0" smtClean="0"/>
              <a:t>Flúor</a:t>
            </a:r>
            <a:endParaRPr lang="pt-BR" sz="2800" dirty="0"/>
          </a:p>
          <a:p>
            <a:endParaRPr lang="pt-BR" sz="2800" dirty="0"/>
          </a:p>
        </p:txBody>
      </p:sp>
      <p:pic>
        <p:nvPicPr>
          <p:cNvPr id="3" name="Imagem 2" descr="https://sites.google.com/site/soes2027tutorialassessments/_/rsrc/1426350239450/home/ewan/fluorine%20conserv.jpg?height=320&amp;width=26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21" y="1837457"/>
            <a:ext cx="2524125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4006517" y="2265273"/>
            <a:ext cx="7507705" cy="2554545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Mistura conservativa </a:t>
            </a:r>
            <a:endParaRPr lang="pt-BR" sz="2000" dirty="0"/>
          </a:p>
          <a:p>
            <a:r>
              <a:rPr lang="pt-BR" sz="20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Concentrações mais elevadas ocorrem na água salgada, de forma que as concentrações aumentam ao longo do gradiente de </a:t>
            </a:r>
            <a:r>
              <a:rPr lang="pt-BR" sz="2000" dirty="0" smtClean="0"/>
              <a:t>salinidade </a:t>
            </a:r>
            <a:endParaRPr lang="pt-BR" sz="2000" dirty="0"/>
          </a:p>
          <a:p>
            <a:r>
              <a:rPr lang="pt-BR" sz="20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Porém, em estuários como o do rio </a:t>
            </a:r>
            <a:r>
              <a:rPr lang="pt-BR" sz="2000" dirty="0" err="1"/>
              <a:t>Mindhola</a:t>
            </a:r>
            <a:r>
              <a:rPr lang="pt-BR" sz="2000" dirty="0"/>
              <a:t>, Índia, </a:t>
            </a:r>
            <a:r>
              <a:rPr lang="en-GB" sz="2000" dirty="0">
                <a:sym typeface="Symbol" panose="05050102010706020507" pitchFamily="18" charset="2"/>
              </a:rPr>
              <a:t></a:t>
            </a:r>
            <a:r>
              <a:rPr lang="pt-BR" sz="2000" dirty="0"/>
              <a:t> níveis de input antropogênico de flúor </a:t>
            </a:r>
            <a:r>
              <a:rPr lang="pt-BR" sz="2000" dirty="0">
                <a:sym typeface="Symbol" panose="05050102010706020507" pitchFamily="18" charset="2"/>
              </a:rPr>
              <a:t></a:t>
            </a:r>
            <a:r>
              <a:rPr lang="pt-BR" sz="2000" dirty="0"/>
              <a:t> desvios da </a:t>
            </a:r>
            <a:r>
              <a:rPr lang="pt-BR" sz="2000" dirty="0" smtClean="0"/>
              <a:t>TDL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0993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27221" y="481263"/>
            <a:ext cx="2598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/>
              <a:t>Fe - Ferro</a:t>
            </a:r>
            <a:endParaRPr lang="pt-BR" sz="2800" dirty="0"/>
          </a:p>
        </p:txBody>
      </p:sp>
      <p:pic>
        <p:nvPicPr>
          <p:cNvPr id="3" name="Imagem 2" descr="https://sites.google.com/site/soes2027tutorialassessments/_/rsrc/1426431208690/home/ewan/Iron%20graph.jpg?height=311&amp;width=3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31" y="949241"/>
            <a:ext cx="3048000" cy="29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4764505" y="341076"/>
            <a:ext cx="6978316" cy="3416320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Mistura não conservativa </a:t>
            </a:r>
            <a:endParaRPr lang="pt-BR" dirty="0"/>
          </a:p>
          <a:p>
            <a:r>
              <a:rPr lang="pt-BR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Remoção </a:t>
            </a:r>
            <a:r>
              <a:rPr lang="pt-BR" dirty="0"/>
              <a:t>do Fe da </a:t>
            </a:r>
            <a:r>
              <a:rPr lang="pt-BR" dirty="0" smtClean="0"/>
              <a:t>solução (pontos </a:t>
            </a:r>
            <a:r>
              <a:rPr lang="pt-BR" dirty="0"/>
              <a:t>abaixo da </a:t>
            </a:r>
            <a:r>
              <a:rPr lang="pt-BR" dirty="0" smtClean="0"/>
              <a:t>TDL)</a:t>
            </a:r>
            <a:endParaRPr lang="pt-BR" dirty="0"/>
          </a:p>
          <a:p>
            <a:r>
              <a:rPr lang="pt-BR" dirty="0"/>
              <a:t> </a:t>
            </a:r>
          </a:p>
          <a:p>
            <a:r>
              <a:rPr lang="pt-BR" dirty="0"/>
              <a:t>Possivelmente removido por oxidação?</a:t>
            </a:r>
          </a:p>
          <a:p>
            <a:r>
              <a:rPr lang="pt-BR" dirty="0"/>
              <a:t> </a:t>
            </a:r>
          </a:p>
          <a:p>
            <a:r>
              <a:rPr lang="pt-BR" b="1" i="1" dirty="0"/>
              <a:t>4Fe</a:t>
            </a:r>
            <a:r>
              <a:rPr lang="pt-BR" b="1" i="1" baseline="-25000" dirty="0"/>
              <a:t>2</a:t>
            </a:r>
            <a:r>
              <a:rPr lang="pt-BR" b="1" i="1" baseline="30000" dirty="0"/>
              <a:t>+</a:t>
            </a:r>
            <a:r>
              <a:rPr lang="pt-BR" b="1" i="1" dirty="0"/>
              <a:t> + O</a:t>
            </a:r>
            <a:r>
              <a:rPr lang="pt-BR" b="1" i="1" baseline="-25000" dirty="0"/>
              <a:t>2</a:t>
            </a:r>
            <a:r>
              <a:rPr lang="pt-BR" b="1" i="1" dirty="0"/>
              <a:t> = 8HCO</a:t>
            </a:r>
            <a:r>
              <a:rPr lang="pt-BR" b="1" i="1" baseline="-25000" dirty="0"/>
              <a:t>3</a:t>
            </a:r>
            <a:r>
              <a:rPr lang="pt-BR" b="1" i="1" baseline="30000" dirty="0"/>
              <a:t>-</a:t>
            </a:r>
            <a:r>
              <a:rPr lang="pt-BR" b="1" i="1" dirty="0"/>
              <a:t> + 2H</a:t>
            </a:r>
            <a:r>
              <a:rPr lang="pt-BR" b="1" i="1" baseline="-25000" dirty="0"/>
              <a:t>2</a:t>
            </a:r>
            <a:r>
              <a:rPr lang="pt-BR" b="1" i="1" dirty="0"/>
              <a:t>O → 4Fe(OH)</a:t>
            </a:r>
            <a:r>
              <a:rPr lang="pt-BR" b="1" i="1" baseline="-25000" dirty="0"/>
              <a:t>3</a:t>
            </a:r>
            <a:r>
              <a:rPr lang="pt-BR" b="1" i="1" dirty="0"/>
              <a:t> +8CO</a:t>
            </a:r>
            <a:r>
              <a:rPr lang="pt-BR" b="1" i="1" baseline="-25000" dirty="0"/>
              <a:t>2</a:t>
            </a:r>
            <a:endParaRPr lang="pt-BR" dirty="0"/>
          </a:p>
          <a:p>
            <a:endParaRPr lang="pt-BR" b="1" u="sng" dirty="0" smtClean="0"/>
          </a:p>
          <a:p>
            <a:r>
              <a:rPr lang="pt-BR" b="1" u="sng" dirty="0" smtClean="0"/>
              <a:t>NÃO</a:t>
            </a:r>
            <a:r>
              <a:rPr lang="pt-BR" b="1" u="sng" dirty="0"/>
              <a:t>!</a:t>
            </a:r>
            <a:endParaRPr lang="pt-BR" dirty="0"/>
          </a:p>
          <a:p>
            <a:r>
              <a:rPr lang="pt-BR" dirty="0"/>
              <a:t>Como a água do rio contém O</a:t>
            </a:r>
            <a:r>
              <a:rPr lang="pt-BR" baseline="-25000" dirty="0"/>
              <a:t>2</a:t>
            </a:r>
            <a:r>
              <a:rPr lang="pt-BR" dirty="0"/>
              <a:t>, o ferro já está presente como partículas finas (óxidos e </a:t>
            </a:r>
            <a:r>
              <a:rPr lang="pt-BR" dirty="0" err="1"/>
              <a:t>oxi</a:t>
            </a:r>
            <a:r>
              <a:rPr lang="pt-BR" dirty="0"/>
              <a:t>-hidróxidos de ferro (Fe(OH)</a:t>
            </a:r>
            <a:r>
              <a:rPr lang="pt-BR" baseline="-25000" dirty="0"/>
              <a:t>3</a:t>
            </a:r>
            <a:r>
              <a:rPr lang="pt-BR" dirty="0"/>
              <a:t>).</a:t>
            </a:r>
          </a:p>
          <a:p>
            <a:r>
              <a:rPr lang="pt-BR" dirty="0"/>
              <a:t>Estas partículas têm suas superfícies carregadas </a:t>
            </a:r>
            <a:r>
              <a:rPr lang="pt-BR" dirty="0" smtClean="0"/>
              <a:t>negativamente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02631" y="4133041"/>
            <a:ext cx="10391274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Cargas na água do rio →</a:t>
            </a:r>
            <a:r>
              <a:rPr lang="pt-BR" dirty="0" smtClean="0"/>
              <a:t> </a:t>
            </a:r>
            <a:r>
              <a:rPr lang="pt-BR" dirty="0"/>
              <a:t>balanceadas </a:t>
            </a:r>
            <a:r>
              <a:rPr lang="pt-BR" dirty="0" smtClean="0"/>
              <a:t>por </a:t>
            </a:r>
            <a:r>
              <a:rPr lang="pt-BR" dirty="0"/>
              <a:t>uma nuvem iônica muito </a:t>
            </a:r>
            <a:r>
              <a:rPr lang="pt-BR" dirty="0" smtClean="0"/>
              <a:t>difusa (partículas </a:t>
            </a:r>
            <a:r>
              <a:rPr lang="pt-BR" dirty="0"/>
              <a:t>se aproximam desta nuvem </a:t>
            </a:r>
            <a:r>
              <a:rPr lang="pt-BR" dirty="0" smtClean="0"/>
              <a:t>→ </a:t>
            </a:r>
            <a:r>
              <a:rPr lang="pt-BR" dirty="0"/>
              <a:t>são repelidas, permanecendo (coloidal) na </a:t>
            </a:r>
            <a:r>
              <a:rPr lang="pt-BR" dirty="0" smtClean="0"/>
              <a:t>solução) </a:t>
            </a:r>
            <a:r>
              <a:rPr lang="pt-BR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Um </a:t>
            </a:r>
            <a:r>
              <a:rPr lang="pt-BR" dirty="0" smtClean="0"/>
              <a:t>coloide </a:t>
            </a:r>
            <a:r>
              <a:rPr lang="pt-BR" dirty="0"/>
              <a:t>é uma solução com partículas grandes (entre 1-1000 nanômetros</a:t>
            </a:r>
            <a:r>
              <a:rPr lang="pt-BR" dirty="0" smtClean="0"/>
              <a:t>), </a:t>
            </a:r>
            <a:r>
              <a:rPr lang="pt-BR" dirty="0"/>
              <a:t>como </a:t>
            </a:r>
            <a:r>
              <a:rPr lang="pt-BR" dirty="0" smtClean="0"/>
              <a:t>as </a:t>
            </a:r>
            <a:r>
              <a:rPr lang="pt-BR" dirty="0"/>
              <a:t>partículas de Fe que conseguem permanecer distribuídas na solução em vez de assentarem para o </a:t>
            </a:r>
            <a:r>
              <a:rPr lang="pt-BR" dirty="0" smtClean="0"/>
              <a:t>fundo</a:t>
            </a:r>
            <a:r>
              <a:rPr lang="pt-BR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Mas, quando a água do rio entra no estuário, encontra a força iônica da água do mar → </a:t>
            </a:r>
            <a:r>
              <a:rPr lang="pt-BR" dirty="0" smtClean="0"/>
              <a:t>encolhe a </a:t>
            </a:r>
            <a:r>
              <a:rPr lang="pt-BR" dirty="0"/>
              <a:t>nuvem </a:t>
            </a:r>
            <a:r>
              <a:rPr lang="pt-BR" dirty="0" smtClean="0"/>
              <a:t>iônica (partículas </a:t>
            </a:r>
            <a:r>
              <a:rPr lang="pt-BR" dirty="0"/>
              <a:t>de Fe se aproximam umas das outras, a carga é balanceada → as forças de van der </a:t>
            </a:r>
            <a:r>
              <a:rPr lang="pt-BR" dirty="0" err="1"/>
              <a:t>Waals</a:t>
            </a:r>
            <a:r>
              <a:rPr lang="pt-BR" dirty="0"/>
              <a:t> fazem as partículas flocularem e </a:t>
            </a:r>
            <a:r>
              <a:rPr lang="pt-BR" dirty="0" smtClean="0"/>
              <a:t>assentarem)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Este </a:t>
            </a:r>
            <a:r>
              <a:rPr lang="pt-BR" dirty="0"/>
              <a:t>assentamento é o processo de remoção observado </a:t>
            </a:r>
            <a:r>
              <a:rPr lang="pt-BR" dirty="0" smtClean="0"/>
              <a:t>e </a:t>
            </a:r>
            <a:r>
              <a:rPr lang="pt-BR" dirty="0"/>
              <a:t>não a reação </a:t>
            </a:r>
            <a:r>
              <a:rPr lang="pt-BR" dirty="0" smtClean="0"/>
              <a:t>química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7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6747" y="324851"/>
            <a:ext cx="5149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/>
              <a:t>Si - Silício</a:t>
            </a:r>
            <a:endParaRPr lang="pt-BR" sz="2800" dirty="0"/>
          </a:p>
          <a:p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751095" y="1010651"/>
            <a:ext cx="5859379" cy="707886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solidFill>
                  <a:srgbClr val="00FFFF"/>
                </a:solidFill>
              </a:rPr>
              <a:t>Dsi</a:t>
            </a:r>
            <a:r>
              <a:rPr lang="pt-BR" sz="2000" dirty="0" smtClean="0"/>
              <a:t> pode </a:t>
            </a:r>
            <a:r>
              <a:rPr lang="pt-BR" sz="2000" dirty="0"/>
              <a:t>ser </a:t>
            </a:r>
            <a:r>
              <a:rPr lang="pt-BR" sz="2000" dirty="0" err="1" smtClean="0"/>
              <a:t>conservativamente</a:t>
            </a:r>
            <a:r>
              <a:rPr lang="pt-BR" sz="2000" dirty="0" smtClean="0"/>
              <a:t> misturado ou não-</a:t>
            </a:r>
            <a:r>
              <a:rPr lang="pt-BR" sz="2000" dirty="0" err="1" smtClean="0"/>
              <a:t>conservativamente</a:t>
            </a:r>
            <a:r>
              <a:rPr lang="pt-BR" sz="2000" dirty="0" smtClean="0"/>
              <a:t> removido</a:t>
            </a:r>
            <a:endParaRPr lang="pt-BR" sz="2000" dirty="0"/>
          </a:p>
        </p:txBody>
      </p:sp>
      <p:pic>
        <p:nvPicPr>
          <p:cNvPr id="4" name="Imagem 3" descr="https://sites.google.com/site/soes2027tutorialassessments/_/rsrc/1426432900845/home/ewan/Silicon%20bot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0" y="1055403"/>
            <a:ext cx="4903470" cy="29787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5768442" y="2205523"/>
            <a:ext cx="6096000" cy="1738938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Embora ocorra reações entre a </a:t>
            </a:r>
            <a:r>
              <a:rPr lang="pt-BR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silica</a:t>
            </a:r>
            <a:r>
              <a:rPr lang="pt-B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dissolvida (H</a:t>
            </a:r>
            <a:r>
              <a:rPr lang="pt-BR" sz="20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pt-BR" sz="20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4(</a:t>
            </a:r>
            <a:r>
              <a:rPr lang="pt-BR" sz="2000" baseline="-25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pt-BR" sz="20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) e partículas minerais, a maior parte das vezes </a:t>
            </a:r>
            <a:r>
              <a:rPr lang="pt-BR" sz="2000" dirty="0">
                <a:solidFill>
                  <a:srgbClr val="00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remoção é de caráter biológico</a:t>
            </a:r>
            <a:r>
              <a:rPr lang="pt-B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O silicato é utilizado pelas diatomáceas como material de seus esqueletos. </a:t>
            </a:r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https://sites.google.com/site/soes2027tutorialassessments/_/rsrc/1426433343580/home/ewan/silicon%20us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045" y="4142474"/>
            <a:ext cx="4762500" cy="2038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69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3866" y="601578"/>
            <a:ext cx="8194808" cy="5570756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FFFF"/>
                </a:solidFill>
              </a:rPr>
              <a:t>O comportamento do silicato dissolvido no estuário reflete:</a:t>
            </a:r>
          </a:p>
          <a:p>
            <a:pPr lvl="0"/>
            <a:endParaRPr lang="pt-BR" sz="2000" dirty="0" smtClean="0"/>
          </a:p>
          <a:p>
            <a:pPr marL="285750" lvl="0" indent="-28575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pt-BR" sz="2000" dirty="0" smtClean="0"/>
              <a:t>A </a:t>
            </a:r>
            <a:r>
              <a:rPr lang="pt-BR" sz="2000" dirty="0"/>
              <a:t>taxa de consumo biológico – Embora possa ser baixa demais para ser detectada em alguns casos, além de que muitas vezes este consumo é distribuído de forma irregular </a:t>
            </a:r>
            <a:r>
              <a:rPr lang="pt-BR" sz="2000" dirty="0" smtClean="0">
                <a:sym typeface="Symbol" panose="05050102010706020507" pitchFamily="18" charset="2"/>
              </a:rPr>
              <a:t> </a:t>
            </a:r>
            <a:r>
              <a:rPr lang="pt-BR" sz="2000" dirty="0" smtClean="0"/>
              <a:t>dados </a:t>
            </a:r>
            <a:r>
              <a:rPr lang="pt-BR" sz="2000" dirty="0"/>
              <a:t>do consumo biológico observados em um local podem não ser representativos do estuário como um </a:t>
            </a:r>
            <a:r>
              <a:rPr lang="pt-BR" sz="2000" dirty="0" smtClean="0"/>
              <a:t>todo</a:t>
            </a:r>
            <a:endParaRPr lang="pt-BR" sz="2000" dirty="0"/>
          </a:p>
          <a:p>
            <a:pPr marL="285750" lvl="0" indent="-285750">
              <a:buClr>
                <a:srgbClr val="00FFFF"/>
              </a:buClr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285750" lvl="0" indent="-28575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pt-BR" sz="2000" dirty="0" smtClean="0"/>
              <a:t>Tempo </a:t>
            </a:r>
            <a:r>
              <a:rPr lang="pt-BR" sz="2000" dirty="0"/>
              <a:t>de residência – Depende do fluxo dos rios e da taxa de entrada da água do mar. </a:t>
            </a:r>
            <a:endParaRPr lang="pt-BR" sz="2000" dirty="0" smtClean="0"/>
          </a:p>
          <a:p>
            <a:pPr lvl="0">
              <a:buClr>
                <a:srgbClr val="00FFFF"/>
              </a:buClr>
            </a:pPr>
            <a:r>
              <a:rPr lang="pt-BR" sz="2000" dirty="0"/>
              <a:t>	</a:t>
            </a:r>
            <a:r>
              <a:rPr lang="pt-BR" sz="2000" dirty="0" smtClean="0"/>
              <a:t>Ex. </a:t>
            </a:r>
            <a:r>
              <a:rPr lang="pt-BR" sz="2000" dirty="0" err="1" smtClean="0"/>
              <a:t>Yaquina</a:t>
            </a:r>
            <a:r>
              <a:rPr lang="pt-BR" sz="2000" dirty="0" smtClean="0"/>
              <a:t> </a:t>
            </a:r>
            <a:r>
              <a:rPr lang="pt-BR" sz="2000" dirty="0" err="1" smtClean="0"/>
              <a:t>estuary</a:t>
            </a:r>
            <a:r>
              <a:rPr lang="pt-BR" sz="2000" dirty="0" smtClean="0"/>
              <a:t> (USA)</a:t>
            </a:r>
            <a:r>
              <a:rPr lang="pt-BR" sz="2000" dirty="0" smtClean="0">
                <a:sym typeface="Symbol" panose="05050102010706020507" pitchFamily="18" charset="2"/>
              </a:rPr>
              <a:t></a:t>
            </a:r>
            <a:r>
              <a:rPr lang="pt-BR" sz="2000" dirty="0" smtClean="0"/>
              <a:t> </a:t>
            </a:r>
            <a:r>
              <a:rPr lang="pt-BR" sz="2000" dirty="0"/>
              <a:t>ambos tipos </a:t>
            </a:r>
            <a:r>
              <a:rPr lang="pt-BR" sz="2000" dirty="0" smtClean="0"/>
              <a:t>em </a:t>
            </a:r>
            <a:r>
              <a:rPr lang="pt-BR" sz="2000" dirty="0"/>
              <a:t>diferentes épocas do ano </a:t>
            </a:r>
            <a:r>
              <a:rPr lang="pt-BR" sz="2000" dirty="0" smtClean="0"/>
              <a:t>	</a:t>
            </a:r>
            <a:r>
              <a:rPr lang="pt-BR" sz="2000" dirty="0" smtClean="0">
                <a:sym typeface="Symbol" panose="05050102010706020507" pitchFamily="18" charset="2"/>
              </a:rPr>
              <a:t>TR (</a:t>
            </a:r>
            <a:r>
              <a:rPr lang="pt-BR" sz="2000" dirty="0" smtClean="0"/>
              <a:t>fator determinante)</a:t>
            </a:r>
            <a:endParaRPr lang="pt-BR" sz="2000" dirty="0"/>
          </a:p>
          <a:p>
            <a:pPr marL="285750" lvl="0" indent="-285750">
              <a:buClr>
                <a:srgbClr val="00FFFF"/>
              </a:buClr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285750" lvl="0" indent="-28575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pt-BR" sz="2000" dirty="0" smtClean="0"/>
              <a:t>Turbidez </a:t>
            </a:r>
            <a:r>
              <a:rPr lang="pt-BR" sz="2000" dirty="0">
                <a:sym typeface="Symbol" panose="05050102010706020507" pitchFamily="18" charset="2"/>
              </a:rPr>
              <a:t> </a:t>
            </a:r>
            <a:r>
              <a:rPr lang="pt-BR" sz="2000" dirty="0" smtClean="0"/>
              <a:t>penetração </a:t>
            </a:r>
            <a:r>
              <a:rPr lang="pt-BR" sz="2000" dirty="0"/>
              <a:t>da luz </a:t>
            </a:r>
            <a:r>
              <a:rPr lang="pt-BR" sz="2000" dirty="0">
                <a:sym typeface="Symbol" panose="05050102010706020507" pitchFamily="18" charset="2"/>
              </a:rPr>
              <a:t> </a:t>
            </a:r>
            <a:r>
              <a:rPr lang="pt-BR" sz="2000" dirty="0" smtClean="0">
                <a:sym typeface="Symbol" panose="05050102010706020507" pitchFamily="18" charset="2"/>
              </a:rPr>
              <a:t></a:t>
            </a:r>
            <a:r>
              <a:rPr lang="pt-BR" sz="2000" dirty="0" smtClean="0"/>
              <a:t> consumo biológico</a:t>
            </a:r>
            <a:endParaRPr lang="pt-BR" sz="2000" dirty="0"/>
          </a:p>
          <a:p>
            <a:pPr marL="285750" lvl="0" indent="-285750">
              <a:buClr>
                <a:srgbClr val="00FFFF"/>
              </a:buClr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285750" lvl="0" indent="-28575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pt-BR" sz="2000" dirty="0" smtClean="0"/>
              <a:t>Impactos </a:t>
            </a:r>
            <a:r>
              <a:rPr lang="pt-BR" sz="2000" dirty="0"/>
              <a:t>antropogênicos </a:t>
            </a:r>
            <a:r>
              <a:rPr lang="pt-BR" sz="2000" dirty="0">
                <a:sym typeface="Symbol" panose="05050102010706020507" pitchFamily="18" charset="2"/>
              </a:rPr>
              <a:t></a:t>
            </a:r>
            <a:r>
              <a:rPr lang="pt-BR" sz="2000" dirty="0" smtClean="0"/>
              <a:t> </a:t>
            </a:r>
            <a:r>
              <a:rPr lang="pt-BR" sz="2000" dirty="0"/>
              <a:t>descarga de fertilizantes </a:t>
            </a:r>
            <a:r>
              <a:rPr lang="pt-BR" sz="2000" dirty="0">
                <a:sym typeface="Symbol" panose="05050102010706020507" pitchFamily="18" charset="2"/>
              </a:rPr>
              <a:t> </a:t>
            </a:r>
            <a:r>
              <a:rPr lang="pt-BR" sz="2000" dirty="0" smtClean="0"/>
              <a:t> </a:t>
            </a:r>
            <a:r>
              <a:rPr lang="pt-BR" sz="2000" dirty="0" smtClean="0">
                <a:sym typeface="Symbol" panose="05050102010706020507" pitchFamily="18" charset="2"/>
              </a:rPr>
              <a:t></a:t>
            </a:r>
            <a:r>
              <a:rPr lang="pt-BR" sz="2000" dirty="0" smtClean="0"/>
              <a:t>crescimento biológico </a:t>
            </a:r>
            <a:r>
              <a:rPr lang="pt-BR" sz="2000" dirty="0" smtClean="0">
                <a:sym typeface="Symbol" panose="05050102010706020507" pitchFamily="18" charset="2"/>
              </a:rPr>
              <a:t> </a:t>
            </a:r>
            <a:r>
              <a:rPr lang="pt-BR" sz="2000" dirty="0" smtClean="0"/>
              <a:t>consumo </a:t>
            </a:r>
            <a:r>
              <a:rPr lang="pt-BR" sz="2000" dirty="0"/>
              <a:t>de </a:t>
            </a:r>
            <a:r>
              <a:rPr lang="pt-BR" sz="2000" dirty="0" smtClean="0"/>
              <a:t>silicato</a:t>
            </a:r>
            <a:endParaRPr lang="pt-BR" sz="20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337" y="1689521"/>
            <a:ext cx="24479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4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7832" y="228600"/>
            <a:ext cx="5017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/>
              <a:t>Mn - Manganês</a:t>
            </a:r>
            <a:endParaRPr lang="pt-BR" sz="2800" dirty="0"/>
          </a:p>
          <a:p>
            <a:endParaRPr lang="pt-BR" sz="2800" dirty="0"/>
          </a:p>
        </p:txBody>
      </p:sp>
      <p:pic>
        <p:nvPicPr>
          <p:cNvPr id="3" name="Imagem 2" descr="https://sites.google.com/site/soes2027tutorialassessments/_/rsrc/1426434988108/home/ewan/Manganese%20inf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6" y="809728"/>
            <a:ext cx="3380873" cy="35647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4199021" y="545375"/>
            <a:ext cx="7856621" cy="2554545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FFFF"/>
              </a:buClr>
              <a:buFont typeface="Wingdings" panose="05000000000000000000" pitchFamily="2" charset="2"/>
              <a:buChar char="Ø"/>
            </a:pPr>
            <a:r>
              <a:rPr lang="pt-BR" sz="2000" dirty="0"/>
              <a:t>O manganês </a:t>
            </a:r>
            <a:r>
              <a:rPr lang="pt-BR" sz="2000" dirty="0" smtClean="0">
                <a:sym typeface="Symbol" panose="05050102010706020507" pitchFamily="18" charset="2"/>
              </a:rPr>
              <a:t> </a:t>
            </a:r>
            <a:r>
              <a:rPr lang="pt-BR" sz="2000" dirty="0" smtClean="0"/>
              <a:t>intensa </a:t>
            </a:r>
            <a:r>
              <a:rPr lang="pt-BR" sz="2000" dirty="0"/>
              <a:t>ciclagem na maioria dos estuários </a:t>
            </a:r>
            <a:r>
              <a:rPr lang="pt-BR" sz="2000" dirty="0" smtClean="0">
                <a:sym typeface="Symbol" panose="05050102010706020507" pitchFamily="18" charset="2"/>
              </a:rPr>
              <a:t></a:t>
            </a:r>
            <a:r>
              <a:rPr lang="pt-BR" sz="2000" dirty="0" smtClean="0"/>
              <a:t> </a:t>
            </a:r>
            <a:r>
              <a:rPr lang="pt-BR" sz="2000" dirty="0" smtClean="0">
                <a:sym typeface="Symbol" panose="05050102010706020507" pitchFamily="18" charset="2"/>
              </a:rPr>
              <a:t></a:t>
            </a:r>
            <a:r>
              <a:rPr lang="pt-BR" sz="2000" dirty="0" smtClean="0"/>
              <a:t> redox </a:t>
            </a:r>
            <a:endParaRPr lang="pt-BR" sz="2000" dirty="0"/>
          </a:p>
          <a:p>
            <a:pPr marL="342900" indent="-342900">
              <a:buClr>
                <a:srgbClr val="00FFFF"/>
              </a:buClr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342900" indent="-342900">
              <a:buClr>
                <a:srgbClr val="00FFFF"/>
              </a:buClr>
              <a:buFont typeface="Wingdings" panose="05000000000000000000" pitchFamily="2" charset="2"/>
              <a:buChar char="Ø"/>
            </a:pPr>
            <a:r>
              <a:rPr lang="pt-BR" sz="2000" dirty="0" smtClean="0"/>
              <a:t>Interfaces </a:t>
            </a:r>
            <a:r>
              <a:rPr lang="pt-BR" sz="2000" dirty="0"/>
              <a:t>redox ocorrem frequentemente nos sedimentos estuarinos. </a:t>
            </a:r>
          </a:p>
          <a:p>
            <a:pPr algn="ctr">
              <a:buClr>
                <a:srgbClr val="00FFFF"/>
              </a:buClr>
            </a:pPr>
            <a:r>
              <a:rPr lang="pt-BR" sz="2000" dirty="0" smtClean="0">
                <a:sym typeface="Symbol" panose="05050102010706020507" pitchFamily="18" charset="2"/>
              </a:rPr>
              <a:t></a:t>
            </a:r>
          </a:p>
          <a:p>
            <a:pPr marL="342900" indent="-342900">
              <a:buClr>
                <a:srgbClr val="00FFFF"/>
              </a:buClr>
              <a:buFont typeface="Wingdings" panose="05000000000000000000" pitchFamily="2" charset="2"/>
              <a:buChar char="Ø"/>
            </a:pPr>
            <a:r>
              <a:rPr lang="pt-BR" sz="2000" dirty="0" smtClean="0"/>
              <a:t>Mn </a:t>
            </a:r>
            <a:r>
              <a:rPr lang="pt-BR" sz="2000" dirty="0"/>
              <a:t>dissolvido (Mn (II)) é mais elevado nas águas intersticiais.</a:t>
            </a:r>
          </a:p>
          <a:p>
            <a:pPr algn="ctr">
              <a:buClr>
                <a:srgbClr val="00FFFF"/>
              </a:buClr>
            </a:pPr>
            <a:r>
              <a:rPr lang="pt-BR" sz="2000" dirty="0" smtClean="0">
                <a:sym typeface="Symbol" panose="05050102010706020507" pitchFamily="18" charset="2"/>
              </a:rPr>
              <a:t></a:t>
            </a:r>
          </a:p>
          <a:p>
            <a:pPr marL="342900" indent="-342900">
              <a:buClr>
                <a:srgbClr val="00FFFF"/>
              </a:buClr>
              <a:buFont typeface="Wingdings" panose="05000000000000000000" pitchFamily="2" charset="2"/>
              <a:buChar char="Ø"/>
            </a:pPr>
            <a:r>
              <a:rPr lang="pt-BR" sz="2000" dirty="0" err="1" smtClean="0"/>
              <a:t>Ressuspensão</a:t>
            </a:r>
            <a:r>
              <a:rPr lang="pt-BR" sz="2000" dirty="0" smtClean="0"/>
              <a:t> </a:t>
            </a:r>
            <a:r>
              <a:rPr lang="pt-BR" sz="2000" dirty="0"/>
              <a:t>dos sedimentos </a:t>
            </a:r>
            <a:r>
              <a:rPr lang="pt-BR" sz="2000" dirty="0">
                <a:sym typeface="Symbol" panose="05050102010706020507" pitchFamily="18" charset="2"/>
              </a:rPr>
              <a:t> </a:t>
            </a:r>
            <a:r>
              <a:rPr lang="pt-BR" sz="2000" dirty="0" smtClean="0"/>
              <a:t>libera </a:t>
            </a:r>
            <a:r>
              <a:rPr lang="pt-BR" sz="2000" dirty="0"/>
              <a:t>a água intersticial e </a:t>
            </a:r>
            <a:r>
              <a:rPr lang="pt-BR" sz="2000" dirty="0" smtClean="0"/>
              <a:t>aumenta </a:t>
            </a:r>
            <a:r>
              <a:rPr lang="pt-BR" sz="2000" dirty="0"/>
              <a:t>a transferência do Mn dissolvido para a coluna </a:t>
            </a:r>
            <a:r>
              <a:rPr lang="pt-BR" sz="2000" dirty="0" smtClean="0"/>
              <a:t>d’água</a:t>
            </a:r>
            <a:endParaRPr lang="pt-BR" sz="2000" dirty="0"/>
          </a:p>
        </p:txBody>
      </p:sp>
      <p:pic>
        <p:nvPicPr>
          <p:cNvPr id="5" name="Imagem 4" descr="https://sites.google.com/site/soes2027tutorialassessments/_/rsrc/1426435464816/home/ewan/newport%2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53" y="3143250"/>
            <a:ext cx="445770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168443" y="5197642"/>
            <a:ext cx="670159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[Mn</a:t>
            </a:r>
            <a:r>
              <a:rPr lang="pt-BR" baseline="30000" dirty="0"/>
              <a:t>2+</a:t>
            </a:r>
            <a:r>
              <a:rPr lang="pt-BR" dirty="0"/>
              <a:t>] máximas ocorrem com frequência nas salinidades </a:t>
            </a:r>
            <a:r>
              <a:rPr lang="pt-BR" dirty="0" smtClean="0"/>
              <a:t>intermediárias (Ex</a:t>
            </a:r>
            <a:r>
              <a:rPr lang="pt-BR" dirty="0"/>
              <a:t>.  Newport River </a:t>
            </a:r>
            <a:r>
              <a:rPr lang="pt-BR" dirty="0" err="1"/>
              <a:t>Estuary</a:t>
            </a:r>
            <a:r>
              <a:rPr lang="pt-BR" dirty="0"/>
              <a:t>, </a:t>
            </a:r>
            <a:r>
              <a:rPr lang="pt-BR" dirty="0" smtClean="0"/>
              <a:t>USA)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222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3137" y="120312"/>
            <a:ext cx="5209674" cy="6555641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FFFF"/>
                </a:solidFill>
              </a:rPr>
              <a:t>Efeitos</a:t>
            </a:r>
            <a:r>
              <a:rPr lang="en-US" sz="2400" dirty="0" smtClean="0">
                <a:solidFill>
                  <a:srgbClr val="00FFFF"/>
                </a:solidFill>
              </a:rPr>
              <a:t> do MPS e </a:t>
            </a:r>
            <a:r>
              <a:rPr lang="en-US" sz="2400" dirty="0" err="1" smtClean="0">
                <a:solidFill>
                  <a:srgbClr val="00FFFF"/>
                </a:solidFill>
              </a:rPr>
              <a:t>Interações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Químicas</a:t>
            </a:r>
            <a:r>
              <a:rPr lang="en-US" sz="2400" dirty="0" smtClean="0"/>
              <a:t>:</a:t>
            </a:r>
          </a:p>
          <a:p>
            <a:pPr marL="285750" indent="-285750">
              <a:buClr>
                <a:srgbClr val="00FFFF"/>
              </a:buClr>
              <a:buFontTx/>
              <a:buChar char="−"/>
            </a:pPr>
            <a:r>
              <a:rPr lang="en-US" dirty="0" smtClean="0">
                <a:sym typeface="Symbol" panose="05050102010706020507" pitchFamily="18" charset="2"/>
              </a:rPr>
              <a:t></a:t>
            </a:r>
            <a:r>
              <a:rPr lang="en-US" dirty="0" err="1" smtClean="0"/>
              <a:t>Variabilidade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concentração</a:t>
            </a:r>
            <a:r>
              <a:rPr lang="en-US" dirty="0" smtClean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intervalos</a:t>
            </a:r>
            <a:r>
              <a:rPr lang="en-US" dirty="0"/>
              <a:t> de tempo </a:t>
            </a:r>
            <a:r>
              <a:rPr lang="en-US" dirty="0" err="1" smtClean="0"/>
              <a:t>diurno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caráter</a:t>
            </a:r>
            <a:r>
              <a:rPr lang="en-US" dirty="0" smtClean="0"/>
              <a:t> </a:t>
            </a:r>
            <a:r>
              <a:rPr lang="en-US" dirty="0" err="1" smtClean="0"/>
              <a:t>dinâmico</a:t>
            </a:r>
            <a:r>
              <a:rPr lang="en-US" dirty="0" smtClean="0"/>
              <a:t> </a:t>
            </a:r>
            <a:r>
              <a:rPr lang="en-US" dirty="0" err="1" smtClean="0"/>
              <a:t>associado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marés</a:t>
            </a:r>
            <a:r>
              <a:rPr lang="en-US" dirty="0" smtClean="0"/>
              <a:t>, </a:t>
            </a:r>
            <a:r>
              <a:rPr lang="en-US" dirty="0" err="1" smtClean="0"/>
              <a:t>ventos</a:t>
            </a:r>
            <a:r>
              <a:rPr lang="en-US" dirty="0" smtClean="0"/>
              <a:t> e </a:t>
            </a:r>
            <a:r>
              <a:rPr lang="en-US" dirty="0" err="1" smtClean="0"/>
              <a:t>ressuspensão</a:t>
            </a:r>
            <a:r>
              <a:rPr lang="en-US" dirty="0" smtClean="0"/>
              <a:t>).</a:t>
            </a:r>
          </a:p>
          <a:p>
            <a:pPr marL="285750" indent="-285750">
              <a:buClr>
                <a:srgbClr val="00FFFF"/>
              </a:buClr>
              <a:buFontTx/>
              <a:buChar char="−"/>
            </a:pPr>
            <a:endParaRPr lang="en-US" dirty="0" smtClean="0"/>
          </a:p>
          <a:p>
            <a:pPr marL="285750" indent="-285750">
              <a:buClr>
                <a:srgbClr val="00FFFF"/>
              </a:buClr>
              <a:buFontTx/>
              <a:buChar char="−"/>
            </a:pPr>
            <a:r>
              <a:rPr lang="en-US" dirty="0" err="1" smtClean="0">
                <a:solidFill>
                  <a:srgbClr val="FFFF00"/>
                </a:solidFill>
              </a:rPr>
              <a:t>Reatividade</a:t>
            </a:r>
            <a:r>
              <a:rPr lang="en-US" dirty="0" smtClean="0"/>
              <a:t> das </a:t>
            </a:r>
            <a:r>
              <a:rPr lang="en-US" dirty="0" err="1" smtClean="0"/>
              <a:t>partículas</a:t>
            </a:r>
            <a:r>
              <a:rPr lang="en-US" dirty="0" smtClean="0"/>
              <a:t> </a:t>
            </a:r>
            <a:r>
              <a:rPr lang="en-US" dirty="0" err="1" smtClean="0"/>
              <a:t>varia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curta</a:t>
            </a:r>
            <a:r>
              <a:rPr lang="en-US" dirty="0" smtClean="0"/>
              <a:t> </a:t>
            </a:r>
            <a:r>
              <a:rPr lang="en-US" dirty="0" err="1" smtClean="0"/>
              <a:t>escala</a:t>
            </a:r>
            <a:r>
              <a:rPr lang="en-US" dirty="0" smtClean="0"/>
              <a:t> temporal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 </a:t>
            </a:r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mudanças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rápidas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salinidade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pH, e </a:t>
            </a:r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condições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redox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endParaRPr lang="en-US" dirty="0" smtClean="0"/>
          </a:p>
          <a:p>
            <a:pPr marL="285750" indent="-285750">
              <a:buClr>
                <a:srgbClr val="00FFFF"/>
              </a:buClr>
              <a:buFontTx/>
              <a:buChar char="-"/>
            </a:pPr>
            <a:r>
              <a:rPr lang="en-US" dirty="0" smtClean="0">
                <a:solidFill>
                  <a:srgbClr val="00FFFF"/>
                </a:solidFill>
              </a:rPr>
              <a:t>MPS</a:t>
            </a:r>
            <a:r>
              <a:rPr lang="en-US" dirty="0" smtClean="0"/>
              <a:t> (</a:t>
            </a:r>
            <a:r>
              <a:rPr lang="en-US" dirty="0" err="1" smtClean="0"/>
              <a:t>derivados</a:t>
            </a:r>
            <a:r>
              <a:rPr lang="en-US" dirty="0" smtClean="0"/>
              <a:t> dos </a:t>
            </a:r>
            <a:r>
              <a:rPr lang="en-US" dirty="0" err="1" smtClean="0"/>
              <a:t>rios</a:t>
            </a:r>
            <a:r>
              <a:rPr lang="en-US" dirty="0" smtClean="0"/>
              <a:t>, dos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adjacentes</a:t>
            </a:r>
            <a:r>
              <a:rPr lang="en-US" dirty="0" smtClean="0"/>
              <a:t> e de </a:t>
            </a:r>
            <a:r>
              <a:rPr lang="en-US" dirty="0" err="1" smtClean="0"/>
              <a:t>eventos</a:t>
            </a:r>
            <a:r>
              <a:rPr lang="en-US" dirty="0" smtClean="0"/>
              <a:t> de </a:t>
            </a:r>
            <a:r>
              <a:rPr lang="en-US" dirty="0" err="1" smtClean="0"/>
              <a:t>ressuspensão</a:t>
            </a:r>
            <a:r>
              <a:rPr lang="en-US" dirty="0" smtClean="0"/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FFFF"/>
                </a:solidFill>
              </a:rPr>
              <a:t>controlam</a:t>
            </a:r>
            <a:r>
              <a:rPr lang="en-US" dirty="0" smtClean="0">
                <a:solidFill>
                  <a:srgbClr val="00FFFF"/>
                </a:solidFill>
              </a:rPr>
              <a:t> o </a:t>
            </a:r>
            <a:r>
              <a:rPr lang="en-US" dirty="0" err="1" smtClean="0">
                <a:solidFill>
                  <a:srgbClr val="00FFFF"/>
                </a:solidFill>
              </a:rPr>
              <a:t>destino</a:t>
            </a:r>
            <a:r>
              <a:rPr lang="en-US" dirty="0" smtClean="0">
                <a:solidFill>
                  <a:srgbClr val="00FFFF"/>
                </a:solidFill>
              </a:rPr>
              <a:t> e o </a:t>
            </a:r>
            <a:r>
              <a:rPr lang="en-US" dirty="0" err="1" smtClean="0">
                <a:solidFill>
                  <a:srgbClr val="00FFFF"/>
                </a:solidFill>
              </a:rPr>
              <a:t>transporte</a:t>
            </a:r>
            <a:r>
              <a:rPr lang="en-US" dirty="0" smtClean="0">
                <a:solidFill>
                  <a:srgbClr val="00FFFF"/>
                </a:solidFill>
              </a:rPr>
              <a:t> de </a:t>
            </a:r>
            <a:r>
              <a:rPr lang="en-US" dirty="0" err="1" smtClean="0">
                <a:solidFill>
                  <a:srgbClr val="00FFFF"/>
                </a:solidFill>
              </a:rPr>
              <a:t>spp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 err="1" smtClean="0">
                <a:solidFill>
                  <a:srgbClr val="00FFFF"/>
                </a:solidFill>
              </a:rPr>
              <a:t>químicas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 err="1" smtClean="0">
                <a:solidFill>
                  <a:srgbClr val="00FFFF"/>
                </a:solidFill>
              </a:rPr>
              <a:t>nos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 err="1" smtClean="0">
                <a:solidFill>
                  <a:srgbClr val="00FFFF"/>
                </a:solidFill>
              </a:rPr>
              <a:t>estuários</a:t>
            </a:r>
            <a:r>
              <a:rPr lang="en-US" dirty="0" smtClean="0">
                <a:solidFill>
                  <a:srgbClr val="00FFFF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r>
              <a:rPr lang="en-US" dirty="0" err="1" smtClean="0"/>
              <a:t>Revisão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 </a:t>
            </a:r>
            <a:r>
              <a:rPr lang="en-US" dirty="0">
                <a:solidFill>
                  <a:srgbClr val="00FFFF"/>
                </a:solidFill>
              </a:rPr>
              <a:t>Turner and </a:t>
            </a:r>
            <a:r>
              <a:rPr lang="en-US" dirty="0" err="1">
                <a:solidFill>
                  <a:srgbClr val="00FFFF"/>
                </a:solidFill>
              </a:rPr>
              <a:t>Millward</a:t>
            </a:r>
            <a:r>
              <a:rPr lang="en-US" dirty="0">
                <a:solidFill>
                  <a:srgbClr val="00FFFF"/>
                </a:solidFill>
              </a:rPr>
              <a:t> (2002</a:t>
            </a:r>
            <a:r>
              <a:rPr lang="en-US" dirty="0" smtClean="0">
                <a:solidFill>
                  <a:srgbClr val="00FFFF"/>
                </a:solidFill>
              </a:rPr>
              <a:t>) </a:t>
            </a:r>
            <a:r>
              <a:rPr lang="en-US" dirty="0" smtClean="0"/>
              <a:t>(</a:t>
            </a:r>
            <a:r>
              <a:rPr lang="en-US" dirty="0" err="1" smtClean="0"/>
              <a:t>ênfase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metais</a:t>
            </a:r>
            <a:r>
              <a:rPr lang="en-US" dirty="0" smtClean="0"/>
              <a:t> e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micropoluentes</a:t>
            </a:r>
            <a:r>
              <a:rPr lang="en-US" dirty="0" smtClean="0"/>
              <a:t> </a:t>
            </a:r>
            <a:r>
              <a:rPr lang="en-US" dirty="0" err="1" smtClean="0"/>
              <a:t>orgânicos</a:t>
            </a:r>
            <a:r>
              <a:rPr lang="en-US" dirty="0" smtClean="0"/>
              <a:t> </a:t>
            </a:r>
            <a:r>
              <a:rPr lang="en-US" dirty="0" err="1" smtClean="0"/>
              <a:t>hidrofóbicos</a:t>
            </a:r>
            <a:r>
              <a:rPr lang="en-US" dirty="0" smtClean="0"/>
              <a:t>  </a:t>
            </a:r>
            <a:r>
              <a:rPr lang="en-US" dirty="0"/>
              <a:t>(HOMs</a:t>
            </a:r>
            <a:r>
              <a:rPr lang="en-US" dirty="0" smtClean="0"/>
              <a:t>))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processos</a:t>
            </a:r>
            <a:r>
              <a:rPr lang="en-US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críticos</a:t>
            </a:r>
            <a:r>
              <a:rPr lang="en-US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especiação</a:t>
            </a:r>
            <a:r>
              <a:rPr lang="en-US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r>
              <a:rPr lang="en-US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químicas</a:t>
            </a:r>
            <a:r>
              <a:rPr lang="en-US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estuários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/>
              <a:t>Troca</a:t>
            </a:r>
            <a:r>
              <a:rPr lang="en-US" dirty="0" smtClean="0"/>
              <a:t> </a:t>
            </a:r>
            <a:r>
              <a:rPr lang="en-US" dirty="0" err="1" smtClean="0"/>
              <a:t>iônica</a:t>
            </a:r>
            <a:r>
              <a:rPr lang="en-US" dirty="0" smtClean="0"/>
              <a:t>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/>
              <a:t>Adsorção-desorção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/>
              <a:t>Absorção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/>
              <a:t>Precipitação</a:t>
            </a:r>
            <a:r>
              <a:rPr lang="en-US" dirty="0" smtClean="0"/>
              <a:t> e </a:t>
            </a:r>
            <a:r>
              <a:rPr lang="en-US" dirty="0" err="1" smtClean="0"/>
              <a:t>dissolução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/>
              <a:t>Processamento</a:t>
            </a:r>
            <a:r>
              <a:rPr lang="en-US" dirty="0" smtClean="0"/>
              <a:t> </a:t>
            </a:r>
            <a:r>
              <a:rPr lang="en-US" dirty="0" err="1" smtClean="0"/>
              <a:t>biológico</a:t>
            </a:r>
            <a:r>
              <a:rPr lang="en-US" dirty="0" smtClean="0"/>
              <a:t> (</a:t>
            </a:r>
            <a:r>
              <a:rPr lang="en-US" dirty="0" err="1" smtClean="0"/>
              <a:t>pelágico</a:t>
            </a:r>
            <a:r>
              <a:rPr lang="en-US" dirty="0" smtClean="0"/>
              <a:t> e </a:t>
            </a:r>
            <a:r>
              <a:rPr lang="en-US" dirty="0" err="1" smtClean="0"/>
              <a:t>bêntico</a:t>
            </a:r>
            <a:r>
              <a:rPr lang="en-US" dirty="0" smtClean="0"/>
              <a:t>)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257" y="565484"/>
            <a:ext cx="5911294" cy="490888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83442" y="5919537"/>
            <a:ext cx="595563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Superfícies</a:t>
            </a:r>
            <a:r>
              <a:rPr lang="en-US" dirty="0"/>
              <a:t> </a:t>
            </a:r>
            <a:r>
              <a:rPr lang="en-US" dirty="0" err="1"/>
              <a:t>minerais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sítios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ligação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moléculas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orgânicas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microagregados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32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02370" y="481254"/>
            <a:ext cx="10672010" cy="2862322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FFFF"/>
              </a:buClr>
              <a:buFont typeface="Wingdings" panose="05000000000000000000" pitchFamily="2" charset="2"/>
              <a:buChar char="§"/>
            </a:pPr>
            <a:r>
              <a:rPr lang="en-US" sz="2000" dirty="0" err="1" smtClean="0"/>
              <a:t>Partículas</a:t>
            </a:r>
            <a:r>
              <a:rPr lang="en-US" sz="2000" dirty="0" smtClean="0"/>
              <a:t> </a:t>
            </a:r>
            <a:r>
              <a:rPr lang="en-US" sz="2000" dirty="0" err="1" smtClean="0"/>
              <a:t>biogênicas</a:t>
            </a:r>
            <a:r>
              <a:rPr lang="en-US" sz="2000" dirty="0" smtClean="0"/>
              <a:t> (</a:t>
            </a:r>
            <a:r>
              <a:rPr lang="en-US" sz="2000" dirty="0" err="1" smtClean="0"/>
              <a:t>pelotas</a:t>
            </a:r>
            <a:r>
              <a:rPr lang="en-US" sz="2000" dirty="0" smtClean="0"/>
              <a:t> </a:t>
            </a:r>
            <a:r>
              <a:rPr lang="en-US" sz="2000" dirty="0" err="1" smtClean="0"/>
              <a:t>fecais</a:t>
            </a:r>
            <a:r>
              <a:rPr lang="en-US" sz="2000" dirty="0" smtClean="0"/>
              <a:t> e </a:t>
            </a:r>
            <a:r>
              <a:rPr lang="en-US" sz="2000" dirty="0" err="1" smtClean="0"/>
              <a:t>detritos</a:t>
            </a:r>
            <a:r>
              <a:rPr lang="en-US" sz="2000" dirty="0" smtClean="0"/>
              <a:t> </a:t>
            </a:r>
            <a:r>
              <a:rPr lang="en-US" sz="2000" dirty="0" err="1" smtClean="0"/>
              <a:t>terrestres</a:t>
            </a:r>
            <a:r>
              <a:rPr lang="en-US" sz="2000" dirty="0" smtClean="0"/>
              <a:t> e material </a:t>
            </a:r>
            <a:r>
              <a:rPr lang="en-US" sz="2000" dirty="0" err="1" smtClean="0"/>
              <a:t>planctônico</a:t>
            </a:r>
            <a:r>
              <a:rPr lang="en-US" sz="2000" dirty="0" smtClean="0"/>
              <a:t>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interações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químicas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FFFF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FFFF"/>
              </a:buClr>
              <a:buFont typeface="Wingdings" panose="05000000000000000000" pitchFamily="2" charset="2"/>
              <a:buChar char="§"/>
            </a:pPr>
            <a:r>
              <a:rPr lang="en-US" sz="2000" dirty="0" err="1" smtClean="0"/>
              <a:t>Particulados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suspensão</a:t>
            </a:r>
            <a:r>
              <a:rPr lang="en-US" sz="2000" dirty="0" smtClean="0"/>
              <a:t> </a:t>
            </a:r>
            <a:r>
              <a:rPr lang="en-US" sz="2000" dirty="0" err="1" smtClean="0"/>
              <a:t>compostos</a:t>
            </a:r>
            <a:r>
              <a:rPr lang="en-US" sz="2000" dirty="0" smtClean="0"/>
              <a:t> de </a:t>
            </a:r>
            <a:r>
              <a:rPr lang="en-US" sz="2000" dirty="0" err="1" smtClean="0"/>
              <a:t>materiais</a:t>
            </a:r>
            <a:r>
              <a:rPr lang="en-US" sz="2000" dirty="0" smtClean="0"/>
              <a:t> </a:t>
            </a:r>
            <a:r>
              <a:rPr lang="en-US" sz="2000" dirty="0" err="1" smtClean="0"/>
              <a:t>biogênicos</a:t>
            </a:r>
            <a:r>
              <a:rPr lang="en-US" sz="2000" dirty="0" smtClean="0"/>
              <a:t> e </a:t>
            </a:r>
            <a:r>
              <a:rPr lang="en-US" sz="2000" dirty="0" err="1" smtClean="0"/>
              <a:t>litogênicos</a:t>
            </a:r>
            <a:r>
              <a:rPr lang="en-US" sz="2000" dirty="0" smtClean="0"/>
              <a:t> </a:t>
            </a:r>
            <a:r>
              <a:rPr lang="en-US" sz="2000" dirty="0" err="1" smtClean="0"/>
              <a:t>têm</a:t>
            </a:r>
            <a:r>
              <a:rPr lang="en-US" sz="2000" dirty="0" smtClean="0"/>
              <a:t> </a:t>
            </a:r>
            <a:r>
              <a:rPr lang="en-US" sz="2000" dirty="0" err="1" smtClean="0"/>
              <a:t>efeitos</a:t>
            </a:r>
            <a:r>
              <a:rPr lang="en-US" sz="2000" dirty="0" smtClean="0"/>
              <a:t> </a:t>
            </a:r>
            <a:r>
              <a:rPr lang="en-US" sz="2000" dirty="0" err="1" smtClean="0"/>
              <a:t>similares</a:t>
            </a:r>
            <a:r>
              <a:rPr lang="en-US" sz="2000" dirty="0" smtClean="0"/>
              <a:t>.</a:t>
            </a:r>
          </a:p>
          <a:p>
            <a:pPr marL="342900" indent="-342900">
              <a:buClr>
                <a:srgbClr val="00FFFF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Clr>
                <a:srgbClr val="00FFFF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Grande parte </a:t>
            </a:r>
            <a:r>
              <a:rPr lang="en-US" sz="2000" dirty="0" err="1" smtClean="0"/>
              <a:t>destas</a:t>
            </a:r>
            <a:r>
              <a:rPr lang="en-US" sz="2000" dirty="0" smtClean="0"/>
              <a:t> </a:t>
            </a:r>
            <a:r>
              <a:rPr lang="en-US" sz="2000" dirty="0" err="1" smtClean="0"/>
              <a:t>partículas</a:t>
            </a:r>
            <a:r>
              <a:rPr lang="en-US" sz="2000" dirty="0" smtClean="0"/>
              <a:t> </a:t>
            </a:r>
            <a:r>
              <a:rPr lang="en-US" sz="2000" dirty="0" err="1" smtClean="0"/>
              <a:t>biogênicas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degradadas</a:t>
            </a:r>
            <a:r>
              <a:rPr lang="en-US" sz="2000" dirty="0" smtClean="0"/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sorvida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partículas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litogênicas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película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orgânica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química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superfície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particulados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ambientes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aquáticos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91" y="3728035"/>
            <a:ext cx="42862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1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5505" y="661737"/>
            <a:ext cx="10419348" cy="4708981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00FF00"/>
                </a:solidFill>
              </a:rPr>
              <a:t>Entender</a:t>
            </a:r>
            <a:r>
              <a:rPr lang="en-US" sz="2000" i="1" dirty="0" smtClean="0">
                <a:solidFill>
                  <a:srgbClr val="00FF00"/>
                </a:solidFill>
              </a:rPr>
              <a:t> o </a:t>
            </a:r>
            <a:r>
              <a:rPr lang="en-US" sz="2000" i="1" dirty="0" err="1" smtClean="0">
                <a:solidFill>
                  <a:srgbClr val="00FF00"/>
                </a:solidFill>
              </a:rPr>
              <a:t>papel</a:t>
            </a:r>
            <a:r>
              <a:rPr lang="en-US" sz="2000" i="1" dirty="0" smtClean="0">
                <a:solidFill>
                  <a:srgbClr val="00FF00"/>
                </a:solidFill>
              </a:rPr>
              <a:t> </a:t>
            </a:r>
            <a:r>
              <a:rPr lang="en-US" sz="2000" i="1" dirty="0" err="1" smtClean="0">
                <a:solidFill>
                  <a:srgbClr val="00FF00"/>
                </a:solidFill>
              </a:rPr>
              <a:t>que</a:t>
            </a:r>
            <a:r>
              <a:rPr lang="en-US" sz="2000" i="1" dirty="0" smtClean="0">
                <a:solidFill>
                  <a:srgbClr val="00FF00"/>
                </a:solidFill>
              </a:rPr>
              <a:t> </a:t>
            </a:r>
            <a:r>
              <a:rPr lang="en-US" sz="2000" i="1" dirty="0" err="1" smtClean="0">
                <a:solidFill>
                  <a:srgbClr val="00FF00"/>
                </a:solidFill>
              </a:rPr>
              <a:t>os</a:t>
            </a:r>
            <a:r>
              <a:rPr lang="en-US" sz="2000" i="1" dirty="0" smtClean="0">
                <a:solidFill>
                  <a:srgbClr val="00FF00"/>
                </a:solidFill>
              </a:rPr>
              <a:t> </a:t>
            </a:r>
            <a:r>
              <a:rPr lang="en-US" sz="2000" i="1" dirty="0" err="1" smtClean="0">
                <a:solidFill>
                  <a:srgbClr val="00FF00"/>
                </a:solidFill>
              </a:rPr>
              <a:t>processos</a:t>
            </a:r>
            <a:r>
              <a:rPr lang="en-US" sz="2000" i="1" dirty="0" smtClean="0">
                <a:solidFill>
                  <a:srgbClr val="00FF00"/>
                </a:solidFill>
              </a:rPr>
              <a:t> </a:t>
            </a:r>
            <a:r>
              <a:rPr lang="en-US" sz="2000" i="1" dirty="0" err="1" smtClean="0">
                <a:solidFill>
                  <a:srgbClr val="00FF00"/>
                </a:solidFill>
              </a:rPr>
              <a:t>físicos</a:t>
            </a:r>
            <a:r>
              <a:rPr lang="en-US" sz="2000" i="1" dirty="0" smtClean="0">
                <a:solidFill>
                  <a:srgbClr val="00FF00"/>
                </a:solidFill>
              </a:rPr>
              <a:t> e </a:t>
            </a:r>
            <a:r>
              <a:rPr lang="en-US" sz="2000" i="1" dirty="0" err="1" smtClean="0">
                <a:solidFill>
                  <a:srgbClr val="00FF00"/>
                </a:solidFill>
              </a:rPr>
              <a:t>biogeoquímicos</a:t>
            </a:r>
            <a:r>
              <a:rPr lang="en-US" sz="2000" i="1" dirty="0" smtClean="0">
                <a:solidFill>
                  <a:srgbClr val="00FF00"/>
                </a:solidFill>
              </a:rPr>
              <a:t> </a:t>
            </a:r>
            <a:r>
              <a:rPr lang="en-US" sz="2000" i="1" dirty="0" err="1" smtClean="0">
                <a:solidFill>
                  <a:srgbClr val="00FF00"/>
                </a:solidFill>
              </a:rPr>
              <a:t>têm</a:t>
            </a:r>
            <a:r>
              <a:rPr lang="en-US" sz="2000" i="1" dirty="0" smtClean="0">
                <a:solidFill>
                  <a:srgbClr val="00FF00"/>
                </a:solidFill>
              </a:rPr>
              <a:t> no </a:t>
            </a:r>
            <a:r>
              <a:rPr lang="en-US" sz="2000" i="1" dirty="0" err="1" smtClean="0">
                <a:solidFill>
                  <a:srgbClr val="00FF00"/>
                </a:solidFill>
              </a:rPr>
              <a:t>controle</a:t>
            </a:r>
            <a:r>
              <a:rPr lang="en-US" sz="2000" i="1" dirty="0" smtClean="0">
                <a:solidFill>
                  <a:srgbClr val="00FF00"/>
                </a:solidFill>
              </a:rPr>
              <a:t> da </a:t>
            </a:r>
            <a:r>
              <a:rPr lang="en-US" sz="2000" i="1" dirty="0" err="1" smtClean="0">
                <a:solidFill>
                  <a:srgbClr val="00FF00"/>
                </a:solidFill>
              </a:rPr>
              <a:t>química</a:t>
            </a:r>
            <a:r>
              <a:rPr lang="en-US" sz="2000" i="1" dirty="0" smtClean="0">
                <a:solidFill>
                  <a:srgbClr val="00FF00"/>
                </a:solidFill>
              </a:rPr>
              <a:t> e </a:t>
            </a:r>
            <a:r>
              <a:rPr lang="en-US" sz="2000" i="1" dirty="0" err="1" smtClean="0">
                <a:solidFill>
                  <a:srgbClr val="00FF00"/>
                </a:solidFill>
              </a:rPr>
              <a:t>biologia</a:t>
            </a:r>
            <a:r>
              <a:rPr lang="en-US" sz="2000" i="1" dirty="0" smtClean="0">
                <a:solidFill>
                  <a:srgbClr val="00FF00"/>
                </a:solidFill>
              </a:rPr>
              <a:t> dos </a:t>
            </a:r>
            <a:r>
              <a:rPr lang="en-US" sz="2000" i="1" dirty="0" err="1" smtClean="0">
                <a:solidFill>
                  <a:srgbClr val="00FF00"/>
                </a:solidFill>
              </a:rPr>
              <a:t>estuários</a:t>
            </a:r>
            <a:r>
              <a:rPr lang="en-US" sz="2000" i="1" dirty="0" smtClean="0">
                <a:solidFill>
                  <a:srgbClr val="00FF00"/>
                </a:solidFill>
              </a:rPr>
              <a:t> é fundamental para </a:t>
            </a:r>
            <a:r>
              <a:rPr lang="en-US" sz="2000" i="1" dirty="0" err="1" smtClean="0">
                <a:solidFill>
                  <a:srgbClr val="00FF00"/>
                </a:solidFill>
              </a:rPr>
              <a:t>avaliar</a:t>
            </a:r>
            <a:r>
              <a:rPr lang="en-US" sz="2000" i="1" dirty="0" smtClean="0">
                <a:solidFill>
                  <a:srgbClr val="00FF00"/>
                </a:solidFill>
              </a:rPr>
              <a:t> </a:t>
            </a:r>
            <a:r>
              <a:rPr lang="en-US" sz="2000" i="1" dirty="0" err="1" smtClean="0">
                <a:solidFill>
                  <a:srgbClr val="00FF00"/>
                </a:solidFill>
              </a:rPr>
              <a:t>problemas</a:t>
            </a:r>
            <a:r>
              <a:rPr lang="en-US" sz="2000" i="1" dirty="0" smtClean="0">
                <a:solidFill>
                  <a:srgbClr val="00FF00"/>
                </a:solidFill>
              </a:rPr>
              <a:t> </a:t>
            </a:r>
            <a:r>
              <a:rPr lang="en-US" sz="2000" i="1" dirty="0" err="1" smtClean="0">
                <a:solidFill>
                  <a:srgbClr val="00FF00"/>
                </a:solidFill>
              </a:rPr>
              <a:t>complexos</a:t>
            </a:r>
            <a:r>
              <a:rPr lang="en-US" sz="2000" i="1" dirty="0" smtClean="0">
                <a:solidFill>
                  <a:srgbClr val="00FF00"/>
                </a:solidFill>
              </a:rPr>
              <a:t> de </a:t>
            </a:r>
            <a:r>
              <a:rPr lang="en-US" sz="2000" i="1" dirty="0" err="1" smtClean="0">
                <a:solidFill>
                  <a:srgbClr val="00FF00"/>
                </a:solidFill>
              </a:rPr>
              <a:t>gerenciamento</a:t>
            </a:r>
            <a:endParaRPr lang="en-US" sz="2000" i="1" dirty="0" smtClean="0">
              <a:solidFill>
                <a:srgbClr val="00FF00"/>
              </a:solidFill>
            </a:endParaRPr>
          </a:p>
          <a:p>
            <a:endParaRPr lang="en-US" sz="2000" i="1" dirty="0" smtClean="0">
              <a:solidFill>
                <a:srgbClr val="00FF00"/>
              </a:solidFill>
            </a:endParaRPr>
          </a:p>
          <a:p>
            <a:endParaRPr lang="en-US" sz="2000" dirty="0" smtClean="0"/>
          </a:p>
          <a:p>
            <a:r>
              <a:rPr lang="en-US" sz="2000" dirty="0" err="1" smtClean="0"/>
              <a:t>Biogequímica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destino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sedimentos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nutrientes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MO,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contaminantes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orgânicos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metais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traço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Perspectiva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integrada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da </a:t>
            </a: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dinâmica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estuarina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associada</a:t>
            </a:r>
            <a:r>
              <a:rPr lang="en-US" sz="2000" dirty="0" smtClean="0">
                <a:sym typeface="Wingdings" panose="05000000000000000000" pitchFamily="2" charset="2"/>
              </a:rPr>
              <a:t> com </a:t>
            </a:r>
            <a:r>
              <a:rPr lang="en-US" sz="2000" dirty="0" err="1" smtClean="0">
                <a:sym typeface="Wingdings" panose="05000000000000000000" pitchFamily="2" charset="2"/>
              </a:rPr>
              <a:t>os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aportes</a:t>
            </a:r>
            <a:r>
              <a:rPr lang="en-US" sz="2000" dirty="0" smtClean="0"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ym typeface="Wingdings" panose="05000000000000000000" pitchFamily="2" charset="2"/>
              </a:rPr>
              <a:t>transportes</a:t>
            </a:r>
            <a:r>
              <a:rPr lang="en-US" sz="2000" dirty="0" smtClean="0">
                <a:sym typeface="Wingdings" panose="05000000000000000000" pitchFamily="2" charset="2"/>
              </a:rPr>
              <a:t> e </a:t>
            </a:r>
            <a:r>
              <a:rPr lang="en-US" sz="2000" dirty="0" err="1" smtClean="0">
                <a:sym typeface="Wingdings" panose="05000000000000000000" pitchFamily="2" charset="2"/>
              </a:rPr>
              <a:t>acumulação</a:t>
            </a:r>
            <a:r>
              <a:rPr lang="en-US" sz="2000" dirty="0" smtClean="0">
                <a:sym typeface="Wingdings" panose="05000000000000000000" pitchFamily="2" charset="2"/>
              </a:rPr>
              <a:t>/</a:t>
            </a:r>
            <a:r>
              <a:rPr lang="en-US" sz="2000" dirty="0" err="1" smtClean="0">
                <a:sym typeface="Wingdings" panose="05000000000000000000" pitchFamily="2" charset="2"/>
              </a:rPr>
              <a:t>exportação</a:t>
            </a:r>
            <a:r>
              <a:rPr lang="en-US" sz="2000" dirty="0" smtClean="0">
                <a:sym typeface="Wingdings" panose="05000000000000000000" pitchFamily="2" charset="2"/>
              </a:rPr>
              <a:t> de </a:t>
            </a:r>
            <a:r>
              <a:rPr lang="en-US" sz="2000" dirty="0" err="1" smtClean="0">
                <a:sym typeface="Wingdings" panose="05000000000000000000" pitchFamily="2" charset="2"/>
              </a:rPr>
              <a:t>materiais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que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controlam</a:t>
            </a:r>
            <a:r>
              <a:rPr lang="en-US" sz="2000" dirty="0" smtClean="0">
                <a:sym typeface="Wingdings" panose="05000000000000000000" pitchFamily="2" charset="2"/>
              </a:rPr>
              <a:t> a </a:t>
            </a:r>
            <a:r>
              <a:rPr lang="en-US" sz="2000" dirty="0" err="1" smtClean="0">
                <a:sym typeface="Wingdings" panose="05000000000000000000" pitchFamily="2" charset="2"/>
              </a:rPr>
              <a:t>produtividade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primária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→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produção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secundária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pesqueira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r>
              <a:rPr lang="en-US" sz="20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F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2000" dirty="0" smtClean="0"/>
              <a:t>Com o </a:t>
            </a:r>
            <a:r>
              <a:rPr lang="en-US" sz="2000" dirty="0" err="1" smtClean="0"/>
              <a:t>crescente</a:t>
            </a:r>
            <a:r>
              <a:rPr lang="en-US" sz="2000" dirty="0" smtClean="0"/>
              <a:t> </a:t>
            </a:r>
            <a:r>
              <a:rPr lang="en-US" sz="2000" dirty="0" err="1" smtClean="0"/>
              <a:t>impacto</a:t>
            </a:r>
            <a:r>
              <a:rPr lang="en-US" sz="2000" dirty="0" smtClean="0"/>
              <a:t> </a:t>
            </a:r>
            <a:r>
              <a:rPr lang="en-US" sz="2000" dirty="0" err="1" smtClean="0"/>
              <a:t>nos</a:t>
            </a:r>
            <a:r>
              <a:rPr lang="en-US" sz="2000" dirty="0" smtClean="0"/>
              <a:t> </a:t>
            </a:r>
            <a:r>
              <a:rPr lang="en-US" sz="2000" dirty="0" err="1" smtClean="0"/>
              <a:t>estuários</a:t>
            </a:r>
            <a:r>
              <a:rPr lang="en-US" sz="2000" dirty="0" smtClean="0"/>
              <a:t>, a </a:t>
            </a:r>
            <a:r>
              <a:rPr lang="en-US" sz="2000" dirty="0" err="1" smtClean="0"/>
              <a:t>nossa</a:t>
            </a:r>
            <a:r>
              <a:rPr lang="en-US" sz="2000" dirty="0" smtClean="0"/>
              <a:t> </a:t>
            </a:r>
            <a:r>
              <a:rPr lang="en-US" sz="2000" dirty="0" err="1" smtClean="0"/>
              <a:t>habilidade</a:t>
            </a:r>
            <a:r>
              <a:rPr lang="en-US" sz="2000" dirty="0" smtClean="0"/>
              <a:t> para </a:t>
            </a:r>
            <a:r>
              <a:rPr lang="en-US" sz="2000" dirty="0" err="1" smtClean="0"/>
              <a:t>detectar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FFFF"/>
                </a:solidFill>
              </a:rPr>
              <a:t>sinais</a:t>
            </a:r>
            <a:r>
              <a:rPr lang="en-US" sz="2000" dirty="0" smtClean="0">
                <a:solidFill>
                  <a:srgbClr val="00FFFF"/>
                </a:solidFill>
              </a:rPr>
              <a:t> </a:t>
            </a:r>
            <a:r>
              <a:rPr lang="en-US" sz="2000" dirty="0" err="1" smtClean="0">
                <a:solidFill>
                  <a:srgbClr val="00FFFF"/>
                </a:solidFill>
              </a:rPr>
              <a:t>abióticos</a:t>
            </a:r>
            <a:r>
              <a:rPr lang="en-US" sz="2000" dirty="0" smtClean="0">
                <a:solidFill>
                  <a:srgbClr val="00FFFF"/>
                </a:solidFill>
              </a:rPr>
              <a:t> e </a:t>
            </a:r>
            <a:r>
              <a:rPr lang="en-US" sz="2000" dirty="0" err="1" smtClean="0">
                <a:solidFill>
                  <a:srgbClr val="00FFFF"/>
                </a:solidFill>
              </a:rPr>
              <a:t>abióticos</a:t>
            </a:r>
            <a:r>
              <a:rPr lang="en-US" sz="2000" dirty="0" smtClean="0">
                <a:solidFill>
                  <a:srgbClr val="00FFFF"/>
                </a:solidFill>
              </a:rPr>
              <a:t> das </a:t>
            </a:r>
            <a:r>
              <a:rPr lang="en-US" sz="2000" dirty="0" err="1" smtClean="0">
                <a:solidFill>
                  <a:srgbClr val="00FFFF"/>
                </a:solidFill>
              </a:rPr>
              <a:t>alterações</a:t>
            </a:r>
            <a:r>
              <a:rPr lang="en-US" sz="2000" dirty="0" smtClean="0">
                <a:solidFill>
                  <a:srgbClr val="00FFFF"/>
                </a:solidFill>
              </a:rPr>
              <a:t> </a:t>
            </a:r>
            <a:r>
              <a:rPr lang="en-US" sz="2000" dirty="0" err="1" smtClean="0">
                <a:solidFill>
                  <a:srgbClr val="00FFFF"/>
                </a:solidFill>
              </a:rPr>
              <a:t>biogeoquímicas</a:t>
            </a:r>
            <a:r>
              <a:rPr lang="en-US" sz="2000" dirty="0" smtClean="0">
                <a:solidFill>
                  <a:srgbClr val="00FFFF"/>
                </a:solidFill>
              </a:rPr>
              <a:t> </a:t>
            </a:r>
            <a:r>
              <a:rPr lang="en-US" sz="2000" dirty="0" smtClean="0"/>
              <a:t> </a:t>
            </a:r>
            <a:r>
              <a:rPr lang="en-US" sz="2000" dirty="0" err="1" smtClean="0"/>
              <a:t>será</a:t>
            </a:r>
            <a:r>
              <a:rPr lang="en-US" sz="2000" dirty="0" smtClean="0"/>
              <a:t>  </a:t>
            </a:r>
            <a:r>
              <a:rPr lang="en-US" sz="2000" dirty="0" err="1" smtClean="0"/>
              <a:t>essencial</a:t>
            </a:r>
            <a:r>
              <a:rPr lang="en-US" sz="2000" dirty="0" smtClean="0"/>
              <a:t> para o </a:t>
            </a:r>
            <a:r>
              <a:rPr lang="en-US" sz="2000" dirty="0" err="1" smtClean="0"/>
              <a:t>manejo</a:t>
            </a:r>
            <a:r>
              <a:rPr lang="en-US" sz="2000" dirty="0" smtClean="0"/>
              <a:t> </a:t>
            </a:r>
            <a:r>
              <a:rPr lang="en-US" sz="2000" dirty="0" err="1" smtClean="0"/>
              <a:t>destes</a:t>
            </a:r>
            <a:r>
              <a:rPr lang="en-US" sz="2000" dirty="0" smtClean="0"/>
              <a:t> </a:t>
            </a:r>
            <a:r>
              <a:rPr lang="en-US" sz="2000" dirty="0" err="1" smtClean="0"/>
              <a:t>ecossistemas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307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26632" y="649705"/>
            <a:ext cx="543827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u="sng" dirty="0"/>
              <a:t>6</a:t>
            </a:r>
            <a:r>
              <a:rPr lang="pt-BR" sz="3200" b="1" u="sng" dirty="0" smtClean="0"/>
              <a:t>. Sedimentação </a:t>
            </a:r>
            <a:r>
              <a:rPr lang="pt-BR" sz="3200" b="1" u="sng" dirty="0"/>
              <a:t>em Estuários</a:t>
            </a:r>
            <a:r>
              <a:rPr lang="pt-BR" sz="3200" b="1" u="sng" dirty="0" smtClean="0"/>
              <a:t>:</a:t>
            </a: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62626" y="1789331"/>
            <a:ext cx="9276347" cy="1631216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/>
              <a:t>1. Redução do fluxo de água do rio.</a:t>
            </a:r>
          </a:p>
          <a:p>
            <a:r>
              <a:rPr lang="pt-BR" sz="2000" dirty="0"/>
              <a:t>2. Floculação – cargas nas partículas neutralizadas</a:t>
            </a:r>
          </a:p>
          <a:p>
            <a:r>
              <a:rPr lang="pt-BR" sz="2000" dirty="0"/>
              <a:t>3. Retardação do assentamento / sedimentos coesivos.</a:t>
            </a:r>
          </a:p>
          <a:p>
            <a:r>
              <a:rPr lang="pt-BR" sz="2000" dirty="0"/>
              <a:t>4. Assimetria da maré</a:t>
            </a:r>
          </a:p>
          <a:p>
            <a:r>
              <a:rPr lang="pt-BR" sz="2000" dirty="0"/>
              <a:t>5. Agregação biológica / </a:t>
            </a:r>
            <a:r>
              <a:rPr lang="pt-BR" sz="2000" dirty="0" smtClean="0"/>
              <a:t>biofilmes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4956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99411" y="517358"/>
            <a:ext cx="9793705" cy="5078313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/>
              <a:t>Cunha </a:t>
            </a:r>
            <a:r>
              <a:rPr lang="en-GB" b="1" u="sng" dirty="0" err="1"/>
              <a:t>salina</a:t>
            </a:r>
            <a:r>
              <a:rPr lang="en-GB" b="1" u="sng" dirty="0"/>
              <a:t>:</a:t>
            </a:r>
            <a:endParaRPr lang="pt-BR" dirty="0"/>
          </a:p>
          <a:p>
            <a:r>
              <a:rPr lang="en-GB" dirty="0"/>
              <a:t> </a:t>
            </a:r>
            <a:r>
              <a:rPr lang="en-GB" dirty="0" err="1" smtClean="0"/>
              <a:t>Predominantemente</a:t>
            </a:r>
            <a:r>
              <a:rPr lang="en-GB" dirty="0" smtClean="0"/>
              <a:t> </a:t>
            </a:r>
            <a:r>
              <a:rPr lang="en-GB" dirty="0"/>
              <a:t>material de </a:t>
            </a:r>
            <a:r>
              <a:rPr lang="en-GB" dirty="0" err="1"/>
              <a:t>origem</a:t>
            </a:r>
            <a:r>
              <a:rPr lang="en-GB" dirty="0"/>
              <a:t> fluvial </a:t>
            </a:r>
            <a:endParaRPr lang="pt-BR" dirty="0"/>
          </a:p>
          <a:p>
            <a:pPr lvl="0"/>
            <a:r>
              <a:rPr lang="pt-BR" dirty="0"/>
              <a:t>Algum material grosseiro é depositado onde o rio interage com a cunha salina.</a:t>
            </a:r>
          </a:p>
          <a:p>
            <a:pPr lvl="0"/>
            <a:r>
              <a:rPr lang="pt-BR" dirty="0"/>
              <a:t>Material mais fino é carreado para o mar. Sujeito à rápida deposição devido à floculação e redução no </a:t>
            </a:r>
            <a:r>
              <a:rPr lang="pt-BR" dirty="0" smtClean="0"/>
              <a:t>fluxo</a:t>
            </a:r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b="1" u="sng" dirty="0"/>
              <a:t>Parcialmente Misturado:</a:t>
            </a:r>
            <a:endParaRPr lang="pt-BR" dirty="0"/>
          </a:p>
          <a:p>
            <a:pPr lvl="0"/>
            <a:r>
              <a:rPr lang="pt-BR" dirty="0"/>
              <a:t>Fluxo em direção à terra pode mover sedimentos para o </a:t>
            </a:r>
            <a:r>
              <a:rPr lang="pt-BR" b="1" dirty="0"/>
              <a:t>Ponto Nulo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Fonte Mista – material floculado (MPS do rio) e/ou marinho/estuarino.</a:t>
            </a:r>
          </a:p>
          <a:p>
            <a:pPr lvl="0"/>
            <a:r>
              <a:rPr lang="pt-BR" b="1" dirty="0">
                <a:solidFill>
                  <a:srgbClr val="00FFFF"/>
                </a:solidFill>
              </a:rPr>
              <a:t>Máximo de Turbidez </a:t>
            </a:r>
            <a:r>
              <a:rPr lang="pt-BR" dirty="0"/>
              <a:t>formado no Ponto </a:t>
            </a:r>
            <a:r>
              <a:rPr lang="pt-BR" dirty="0" smtClean="0"/>
              <a:t>Nulo</a:t>
            </a:r>
            <a:r>
              <a:rPr lang="pt-BR" dirty="0" smtClean="0">
                <a:sym typeface="Symbol" panose="05050102010706020507" pitchFamily="18" charset="2"/>
              </a:rPr>
              <a:t></a:t>
            </a:r>
            <a:r>
              <a:rPr lang="pt-BR" dirty="0" smtClean="0"/>
              <a:t> </a:t>
            </a:r>
            <a:r>
              <a:rPr lang="pt-BR" dirty="0">
                <a:solidFill>
                  <a:srgbClr val="00FF00"/>
                </a:solidFill>
                <a:sym typeface="Symbol" panose="05050102010706020507" pitchFamily="18" charset="2"/>
              </a:rPr>
              <a:t></a:t>
            </a:r>
            <a:r>
              <a:rPr lang="pt-BR" dirty="0">
                <a:solidFill>
                  <a:srgbClr val="00FF00"/>
                </a:solidFill>
              </a:rPr>
              <a:t>[MPS] + turbulência </a:t>
            </a:r>
            <a:r>
              <a:rPr lang="pt-BR" dirty="0">
                <a:sym typeface="Symbol" panose="05050102010706020507" pitchFamily="18" charset="2"/>
              </a:rPr>
              <a:t></a:t>
            </a:r>
            <a:r>
              <a:rPr lang="pt-BR" dirty="0"/>
              <a:t> </a:t>
            </a:r>
            <a:r>
              <a:rPr lang="pt-BR" dirty="0">
                <a:solidFill>
                  <a:srgbClr val="FFFF00"/>
                </a:solidFill>
              </a:rPr>
              <a:t>Floculação das </a:t>
            </a:r>
            <a:r>
              <a:rPr lang="pt-BR" dirty="0" smtClean="0">
                <a:solidFill>
                  <a:srgbClr val="FFFF00"/>
                </a:solidFill>
              </a:rPr>
              <a:t>argilas</a:t>
            </a:r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b="1" u="sng" dirty="0"/>
              <a:t>Bem Misturado:</a:t>
            </a:r>
            <a:endParaRPr lang="pt-BR" dirty="0"/>
          </a:p>
          <a:p>
            <a:pPr lvl="0"/>
            <a:r>
              <a:rPr lang="pt-BR" dirty="0"/>
              <a:t>Deposição depende da circulação (sedimentos marinhos e fluviais em lados </a:t>
            </a:r>
            <a:r>
              <a:rPr lang="pt-BR" dirty="0" smtClean="0"/>
              <a:t>opostos)</a:t>
            </a:r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b="1" u="sng" dirty="0"/>
              <a:t>Circulação Negativa:</a:t>
            </a:r>
            <a:endParaRPr lang="pt-BR" dirty="0"/>
          </a:p>
          <a:p>
            <a:pPr lvl="0"/>
            <a:r>
              <a:rPr lang="pt-BR" dirty="0"/>
              <a:t>Estuários em climas áridos com baixas cargas de sedimentos (</a:t>
            </a:r>
            <a:r>
              <a:rPr lang="pt-BR" dirty="0">
                <a:sym typeface="Symbol" panose="05050102010706020507" pitchFamily="18" charset="2"/>
              </a:rPr>
              <a:t></a:t>
            </a:r>
            <a:r>
              <a:rPr lang="pt-BR" dirty="0"/>
              <a:t> intemperismo).</a:t>
            </a:r>
          </a:p>
          <a:p>
            <a:pPr lvl="0"/>
            <a:r>
              <a:rPr lang="pt-BR" dirty="0"/>
              <a:t>Dominantemente areias (</a:t>
            </a:r>
            <a:r>
              <a:rPr lang="pt-BR" dirty="0">
                <a:solidFill>
                  <a:srgbClr val="FFFF00"/>
                </a:solidFill>
                <a:sym typeface="Symbol" panose="05050102010706020507" pitchFamily="18" charset="2"/>
              </a:rPr>
              <a:t></a:t>
            </a:r>
            <a:r>
              <a:rPr lang="pt-BR" dirty="0">
                <a:solidFill>
                  <a:srgbClr val="FFFF00"/>
                </a:solidFill>
              </a:rPr>
              <a:t> intemperismo  químico </a:t>
            </a:r>
            <a:r>
              <a:rPr lang="pt-BR" dirty="0">
                <a:sym typeface="Symbol" panose="05050102010706020507" pitchFamily="18" charset="2"/>
              </a:rPr>
              <a:t></a:t>
            </a:r>
            <a:r>
              <a:rPr lang="pt-BR" dirty="0"/>
              <a:t> </a:t>
            </a:r>
            <a:r>
              <a:rPr lang="pt-BR" dirty="0">
                <a:sym typeface="Symbol" panose="05050102010706020507" pitchFamily="18" charset="2"/>
              </a:rPr>
              <a:t></a:t>
            </a:r>
            <a:r>
              <a:rPr lang="pt-BR" dirty="0"/>
              <a:t> produção de argilas).</a:t>
            </a:r>
          </a:p>
          <a:p>
            <a:pPr lvl="0"/>
            <a:r>
              <a:rPr lang="pt-BR" dirty="0"/>
              <a:t>Material fino pode ser carreado em suspensão no fluxo hipersalino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544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6745" y="1142994"/>
            <a:ext cx="10539663" cy="2554545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Estuários</a:t>
            </a:r>
            <a:r>
              <a:rPr lang="en-US" dirty="0" smtClean="0"/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 [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sedimentos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finos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]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altamente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coesivos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e </a:t>
            </a:r>
            <a:r>
              <a:rPr lang="en-US" sz="2000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floculam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rapidamente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coagulação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destas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partículas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finas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leva à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formação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das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seguintes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partículas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compostas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Aglomerados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matéria</a:t>
            </a:r>
            <a:r>
              <a:rPr lang="en-US" sz="2000" dirty="0" smtClean="0"/>
              <a:t> </a:t>
            </a:r>
            <a:r>
              <a:rPr lang="en-US" sz="2000" dirty="0" err="1" smtClean="0"/>
              <a:t>orgânica</a:t>
            </a:r>
            <a:r>
              <a:rPr lang="en-US" sz="2000" dirty="0" smtClean="0"/>
              <a:t> e </a:t>
            </a:r>
            <a:r>
              <a:rPr lang="en-US" sz="2000" dirty="0" err="1" smtClean="0"/>
              <a:t>inorgânica</a:t>
            </a:r>
            <a:r>
              <a:rPr lang="en-US" sz="2000" dirty="0" smtClean="0"/>
              <a:t> </a:t>
            </a:r>
            <a:r>
              <a:rPr lang="en-US" sz="2000" dirty="0" err="1" smtClean="0"/>
              <a:t>ligadas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forças</a:t>
            </a:r>
            <a:r>
              <a:rPr lang="en-US" sz="2000" dirty="0" smtClean="0"/>
              <a:t> fracas de </a:t>
            </a:r>
            <a:r>
              <a:rPr lang="en-US" sz="2000" dirty="0" err="1" smtClean="0"/>
              <a:t>tensão</a:t>
            </a:r>
            <a:r>
              <a:rPr lang="en-US" sz="2000" dirty="0" smtClean="0"/>
              <a:t> superficial)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000" dirty="0" err="1" smtClean="0"/>
              <a:t>Agregados</a:t>
            </a:r>
            <a:r>
              <a:rPr lang="en-US" sz="2000" dirty="0" smtClean="0"/>
              <a:t> (</a:t>
            </a:r>
            <a:r>
              <a:rPr lang="en-US" sz="2000" dirty="0" err="1" smtClean="0"/>
              <a:t>partículas</a:t>
            </a:r>
            <a:r>
              <a:rPr lang="en-US" sz="2000" dirty="0" smtClean="0"/>
              <a:t> </a:t>
            </a:r>
            <a:r>
              <a:rPr lang="en-US" sz="2000" dirty="0" err="1" smtClean="0"/>
              <a:t>inorgânicas</a:t>
            </a:r>
            <a:r>
              <a:rPr lang="en-US" sz="2000" dirty="0" smtClean="0"/>
              <a:t> </a:t>
            </a:r>
            <a:r>
              <a:rPr lang="en-US" sz="2000" dirty="0" err="1" smtClean="0"/>
              <a:t>ligadas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forças</a:t>
            </a:r>
            <a:r>
              <a:rPr lang="en-US" sz="2000" dirty="0" smtClean="0"/>
              <a:t> inter-  e </a:t>
            </a:r>
            <a:r>
              <a:rPr lang="en-US" sz="2000" dirty="0" err="1" smtClean="0"/>
              <a:t>intramoleculares</a:t>
            </a:r>
            <a:r>
              <a:rPr lang="en-US" sz="2000" dirty="0" smtClean="0"/>
              <a:t> fortes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000" dirty="0" err="1" smtClean="0"/>
              <a:t>Flocos</a:t>
            </a:r>
            <a:r>
              <a:rPr lang="en-US" sz="2000" dirty="0" smtClean="0"/>
              <a:t> (material </a:t>
            </a:r>
            <a:r>
              <a:rPr lang="en-US" sz="2000" dirty="0" err="1" smtClean="0"/>
              <a:t>não</a:t>
            </a:r>
            <a:r>
              <a:rPr lang="en-US" sz="2000" dirty="0" smtClean="0"/>
              <a:t> vivo </a:t>
            </a:r>
            <a:r>
              <a:rPr lang="en-US" sz="2000" dirty="0" err="1" smtClean="0"/>
              <a:t>ligado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forças</a:t>
            </a:r>
            <a:r>
              <a:rPr lang="en-US" sz="2000" dirty="0" smtClean="0"/>
              <a:t> </a:t>
            </a:r>
            <a:r>
              <a:rPr lang="en-US" sz="2000" dirty="0" err="1" smtClean="0"/>
              <a:t>eletroquímicas</a:t>
            </a:r>
            <a:r>
              <a:rPr lang="en-US" sz="2000" dirty="0" smtClean="0"/>
              <a:t>)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4418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356" y="4812634"/>
            <a:ext cx="3923732" cy="846973"/>
          </a:xfrm>
          <a:prstGeom prst="rect">
            <a:avLst/>
          </a:prstGeom>
          <a:ln>
            <a:solidFill>
              <a:srgbClr val="00FFFF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1106905" y="2695074"/>
            <a:ext cx="9360568" cy="1631216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FFFF"/>
                </a:solidFill>
              </a:rPr>
              <a:t>gradientes</a:t>
            </a:r>
            <a:r>
              <a:rPr lang="en-US" sz="2000" dirty="0" smtClean="0">
                <a:solidFill>
                  <a:srgbClr val="00FFFF"/>
                </a:solidFill>
              </a:rPr>
              <a:t> </a:t>
            </a:r>
            <a:r>
              <a:rPr lang="en-US" sz="2000" dirty="0" err="1" smtClean="0">
                <a:solidFill>
                  <a:srgbClr val="00FFFF"/>
                </a:solidFill>
              </a:rPr>
              <a:t>acentuados</a:t>
            </a:r>
            <a:r>
              <a:rPr lang="en-US" sz="2000" dirty="0" smtClean="0">
                <a:solidFill>
                  <a:srgbClr val="00FFFF"/>
                </a:solidFill>
              </a:rPr>
              <a:t> de OD </a:t>
            </a:r>
            <a:r>
              <a:rPr lang="en-US" sz="2000" dirty="0" err="1" smtClean="0"/>
              <a:t>nas</a:t>
            </a:r>
            <a:r>
              <a:rPr lang="en-US" sz="2000" dirty="0" smtClean="0"/>
              <a:t> </a:t>
            </a:r>
            <a:r>
              <a:rPr lang="en-US" sz="2000" dirty="0" err="1" smtClean="0"/>
              <a:t>águas</a:t>
            </a:r>
            <a:r>
              <a:rPr lang="en-US" sz="2000" dirty="0" smtClean="0"/>
              <a:t> e </a:t>
            </a:r>
            <a:r>
              <a:rPr lang="en-US" sz="2000" dirty="0" err="1" smtClean="0"/>
              <a:t>sedimentos</a:t>
            </a:r>
            <a:r>
              <a:rPr lang="en-US" sz="2000" dirty="0" smtClean="0"/>
              <a:t> </a:t>
            </a:r>
            <a:r>
              <a:rPr lang="en-US" sz="2000" dirty="0" err="1" smtClean="0"/>
              <a:t>estuarinos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controlados</a:t>
            </a:r>
            <a:r>
              <a:rPr lang="en-US" sz="2000" dirty="0" smtClean="0"/>
              <a:t> </a:t>
            </a:r>
            <a:r>
              <a:rPr lang="en-US" sz="2000" dirty="0" err="1" smtClean="0"/>
              <a:t>principalmente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FFFF"/>
                </a:solidFill>
              </a:rPr>
              <a:t>pela </a:t>
            </a:r>
            <a:r>
              <a:rPr lang="en-US" sz="2000" dirty="0" err="1" smtClean="0">
                <a:solidFill>
                  <a:srgbClr val="00FFFF"/>
                </a:solidFill>
              </a:rPr>
              <a:t>estratificação</a:t>
            </a:r>
            <a:r>
              <a:rPr lang="en-US" sz="2000" dirty="0" smtClean="0">
                <a:solidFill>
                  <a:srgbClr val="00FFFF"/>
                </a:solidFill>
              </a:rPr>
              <a:t> </a:t>
            </a:r>
            <a:r>
              <a:rPr lang="en-US" sz="2000" dirty="0" smtClean="0"/>
              <a:t>(f(x) da </a:t>
            </a:r>
            <a:r>
              <a:rPr lang="en-US" sz="2000" dirty="0" err="1" smtClean="0"/>
              <a:t>mistura</a:t>
            </a:r>
            <a:r>
              <a:rPr lang="en-US" sz="2000" dirty="0" smtClean="0"/>
              <a:t> pela </a:t>
            </a:r>
            <a:r>
              <a:rPr lang="en-US" sz="2000" dirty="0" err="1" smtClean="0"/>
              <a:t>maré</a:t>
            </a:r>
            <a:r>
              <a:rPr lang="en-US" sz="2000" dirty="0" smtClean="0"/>
              <a:t> e </a:t>
            </a:r>
            <a:r>
              <a:rPr lang="en-US" sz="2000" dirty="0" err="1" smtClean="0"/>
              <a:t>ventos</a:t>
            </a:r>
            <a:r>
              <a:rPr lang="en-US" sz="2000" dirty="0" smtClean="0"/>
              <a:t>) e </a:t>
            </a:r>
            <a:r>
              <a:rPr lang="en-US" sz="2000" dirty="0" err="1" smtClean="0">
                <a:solidFill>
                  <a:srgbClr val="00FFFF"/>
                </a:solidFill>
              </a:rPr>
              <a:t>aporte</a:t>
            </a:r>
            <a:r>
              <a:rPr lang="en-US" sz="2000" dirty="0" smtClean="0">
                <a:solidFill>
                  <a:srgbClr val="00FFFF"/>
                </a:solidFill>
              </a:rPr>
              <a:t> de MO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>
                <a:sym typeface="Wingdings" panose="05000000000000000000" pitchFamily="2" charset="2"/>
              </a:rPr>
              <a:t> </a:t>
            </a:r>
            <a:r>
              <a:rPr lang="en-US" sz="2000" dirty="0" err="1" smtClean="0">
                <a:sym typeface="Wingdings" panose="05000000000000000000" pitchFamily="2" charset="2"/>
              </a:rPr>
              <a:t>Reações</a:t>
            </a:r>
            <a:r>
              <a:rPr lang="en-US" sz="2000" dirty="0" smtClean="0">
                <a:sym typeface="Wingdings" panose="05000000000000000000" pitchFamily="2" charset="2"/>
              </a:rPr>
              <a:t> redox e </a:t>
            </a:r>
            <a:r>
              <a:rPr lang="en-US" sz="2000" dirty="0" err="1" smtClean="0">
                <a:sym typeface="Wingdings" panose="05000000000000000000" pitchFamily="2" charset="2"/>
              </a:rPr>
              <a:t>ácido</a:t>
            </a:r>
            <a:r>
              <a:rPr lang="en-US" sz="2000" dirty="0" smtClean="0">
                <a:sym typeface="Wingdings" panose="05000000000000000000" pitchFamily="2" charset="2"/>
              </a:rPr>
              <a:t>-base </a:t>
            </a:r>
            <a:r>
              <a:rPr lang="en-US" sz="2000" dirty="0" smtClean="0">
                <a:cs typeface="Arial" panose="020B0604020202020204" pitchFamily="34" charset="0"/>
                <a:sym typeface="Wingdings" panose="05000000000000000000" pitchFamily="2" charset="2"/>
              </a:rPr>
              <a:t>→ </a:t>
            </a:r>
            <a:r>
              <a:rPr lang="en-US" sz="20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determinam</a:t>
            </a:r>
            <a:r>
              <a:rPr lang="en-US" sz="2000" dirty="0" smtClean="0">
                <a:cs typeface="Arial" panose="020B0604020202020204" pitchFamily="34" charset="0"/>
                <a:sym typeface="Wingdings" panose="05000000000000000000" pitchFamily="2" charset="2"/>
              </a:rPr>
              <a:t> o </a:t>
            </a:r>
            <a:r>
              <a:rPr lang="en-US" sz="20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estado</a:t>
            </a:r>
            <a:r>
              <a:rPr lang="en-US" sz="2000" dirty="0" smtClean="0">
                <a:cs typeface="Arial" panose="020B0604020202020204" pitchFamily="34" charset="0"/>
                <a:sym typeface="Wingdings" panose="05000000000000000000" pitchFamily="2" charset="2"/>
              </a:rPr>
              <a:t> dos </a:t>
            </a:r>
            <a:r>
              <a:rPr lang="en-US" sz="20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íons</a:t>
            </a:r>
            <a:r>
              <a:rPr lang="en-US" sz="2000" dirty="0" smtClean="0">
                <a:cs typeface="Arial" panose="020B0604020202020204" pitchFamily="34" charset="0"/>
                <a:sym typeface="Wingdings" panose="05000000000000000000" pitchFamily="2" charset="2"/>
              </a:rPr>
              <a:t> no </a:t>
            </a:r>
            <a:r>
              <a:rPr lang="en-US" sz="20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estuário</a:t>
            </a:r>
            <a:r>
              <a:rPr lang="en-US" sz="2000" dirty="0" smtClean="0"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780" y="5779090"/>
            <a:ext cx="2454494" cy="708692"/>
          </a:xfrm>
          <a:prstGeom prst="rect">
            <a:avLst/>
          </a:prstGeom>
          <a:ln>
            <a:solidFill>
              <a:srgbClr val="00FFFF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2658979" y="1864895"/>
            <a:ext cx="587141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FFFF"/>
                </a:solidFill>
              </a:rPr>
              <a:t>Oxigênio Dissolvido e Condições Redox</a:t>
            </a:r>
            <a:endParaRPr lang="pt-BR" sz="2800" dirty="0">
              <a:solidFill>
                <a:srgbClr val="00FF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33927" y="744561"/>
            <a:ext cx="1021481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7</a:t>
            </a:r>
            <a:r>
              <a:rPr lang="en-GB" sz="3200" b="1" u="sng" dirty="0" smtClean="0"/>
              <a:t>. </a:t>
            </a:r>
            <a:r>
              <a:rPr lang="en-GB" sz="3200" b="1" u="sng" dirty="0" err="1" smtClean="0"/>
              <a:t>Reações</a:t>
            </a:r>
            <a:r>
              <a:rPr lang="en-GB" sz="3200" b="1" u="sng" dirty="0" smtClean="0"/>
              <a:t> </a:t>
            </a:r>
            <a:r>
              <a:rPr lang="en-GB" sz="3200" b="1" u="sng" dirty="0"/>
              <a:t>Redox: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2564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70811" y="309173"/>
            <a:ext cx="10840452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A redução e oxidação de elétrons são conhecidas como </a:t>
            </a:r>
            <a:r>
              <a:rPr lang="pt-BR" b="1" dirty="0">
                <a:solidFill>
                  <a:srgbClr val="00FFFF"/>
                </a:solidFill>
              </a:rPr>
              <a:t>Reações Redox </a:t>
            </a:r>
            <a:r>
              <a:rPr lang="pt-BR" b="1" dirty="0"/>
              <a:t>e são a chave da decomposição da MO (a qual pode ser elevada nos sedimentos devido à elevada atividade biológica).</a:t>
            </a:r>
          </a:p>
          <a:p>
            <a:r>
              <a:rPr lang="pt-BR" u="sng" dirty="0">
                <a:solidFill>
                  <a:srgbClr val="00FFFF"/>
                </a:solidFill>
              </a:rPr>
              <a:t>Relembre: A oxidação da MO é um processo chave em todos os sedimentos marinhos, sendo o oxigênio o oxidante mais importante na água do mar.</a:t>
            </a:r>
            <a:endParaRPr lang="pt-BR" dirty="0">
              <a:solidFill>
                <a:srgbClr val="00FFFF"/>
              </a:solidFill>
            </a:endParaRPr>
          </a:p>
          <a:p>
            <a:r>
              <a:rPr lang="pt-BR" b="1" dirty="0"/>
              <a:t>Nos sedimentos o O</a:t>
            </a:r>
            <a:r>
              <a:rPr lang="pt-BR" b="1" baseline="-25000" dirty="0"/>
              <a:t>2</a:t>
            </a:r>
            <a:r>
              <a:rPr lang="pt-BR" b="1" dirty="0"/>
              <a:t> pode ser utilizado mais rapidamente do que o suprimento por difusão </a:t>
            </a:r>
            <a:r>
              <a:rPr lang="pt-BR" b="1" dirty="0">
                <a:sym typeface="Symbol" panose="05050102010706020507" pitchFamily="18" charset="2"/>
              </a:rPr>
              <a:t></a:t>
            </a:r>
            <a:r>
              <a:rPr lang="pt-BR" b="1" dirty="0"/>
              <a:t> outros oxidantes são utilizados na ordem de suas energias produzidas:</a:t>
            </a:r>
            <a:endParaRPr lang="pt-BR" dirty="0"/>
          </a:p>
        </p:txBody>
      </p:sp>
      <p:pic>
        <p:nvPicPr>
          <p:cNvPr id="4" name="Imagem 3" descr="https://sites.google.com/site/soes2027tutorialassessments/_/rsrc/1425308074814/home/lucinda/Screenshot%202015-03-02%2014.53.26%20%282%2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65" y="2412411"/>
            <a:ext cx="7328686" cy="43012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8245642" y="3555416"/>
            <a:ext cx="3946358" cy="2031325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As “zonas” redox tendem a ser comprimidas nos sedimentos estuarinos e costeiros e podem até mesmo ocorrer simultaneamente, devido à presença de microambientes, tais como tocas/raízes/tubos e “hot spots orgânicos”. </a:t>
            </a:r>
          </a:p>
        </p:txBody>
      </p:sp>
    </p:spTree>
    <p:extLst>
      <p:ext uri="{BB962C8B-B14F-4D97-AF65-F5344CB8AC3E}">
        <p14:creationId xmlns:p14="http://schemas.microsoft.com/office/powerpoint/2010/main" val="243120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85" y="2568241"/>
            <a:ext cx="8733177" cy="329113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694" y="613359"/>
            <a:ext cx="2419350" cy="17811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70021" y="914400"/>
            <a:ext cx="7796463" cy="523220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Processos Redox – perfis verticais nos sedimentos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698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157" y="1735856"/>
            <a:ext cx="6479507" cy="489705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38463" y="397042"/>
            <a:ext cx="9817769" cy="830997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Interações entre [MO] e Redox  </a:t>
            </a:r>
            <a:r>
              <a:rPr lang="pt-BR" sz="2400" dirty="0" smtClean="0">
                <a:sym typeface="Symbol" panose="05050102010706020507" pitchFamily="18" charset="2"/>
              </a:rPr>
              <a:t> temporais  nas fases particuladas e dissolvidas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5430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716" y="-28386"/>
            <a:ext cx="7904747" cy="692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3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19" y="422609"/>
            <a:ext cx="5000625" cy="29527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19" y="3805989"/>
            <a:ext cx="6296025" cy="2667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957" y="2504565"/>
            <a:ext cx="5143240" cy="246446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958" y="1481891"/>
            <a:ext cx="5143240" cy="73865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1944" y="278225"/>
            <a:ext cx="5166060" cy="103321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1957" y="5139488"/>
            <a:ext cx="5143240" cy="141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2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463" y="0"/>
            <a:ext cx="5538537" cy="68409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3568"/>
            <a:ext cx="7287011" cy="491346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01579" y="168442"/>
            <a:ext cx="518561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FF00"/>
                </a:solidFill>
              </a:rPr>
              <a:t>Não-Conservativo</a:t>
            </a:r>
            <a:endParaRPr lang="pt-BR" sz="2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2" y="757237"/>
            <a:ext cx="806767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57" y="866274"/>
            <a:ext cx="10869512" cy="511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04" y="914400"/>
            <a:ext cx="11020694" cy="5041232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 flipV="1">
            <a:off x="5053263" y="2442411"/>
            <a:ext cx="6100011" cy="24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8103268" y="4932947"/>
            <a:ext cx="2953753" cy="3128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51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718" y="12032"/>
            <a:ext cx="7287694" cy="6929437"/>
          </a:xfrm>
          <a:prstGeom prst="rect">
            <a:avLst/>
          </a:prstGeom>
        </p:spPr>
      </p:pic>
      <p:cxnSp>
        <p:nvCxnSpPr>
          <p:cNvPr id="4" name="Conector de seta reta 3"/>
          <p:cNvCxnSpPr/>
          <p:nvPr/>
        </p:nvCxnSpPr>
        <p:spPr>
          <a:xfrm flipV="1">
            <a:off x="8205537" y="902368"/>
            <a:ext cx="2454442" cy="589548"/>
          </a:xfrm>
          <a:prstGeom prst="straightConnector1">
            <a:avLst/>
          </a:prstGeom>
          <a:ln w="381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777412" y="372979"/>
            <a:ext cx="2278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>
                <a:solidFill>
                  <a:srgbClr val="00FF00"/>
                </a:solidFill>
              </a:rPr>
              <a:t>Ressuspensão</a:t>
            </a:r>
            <a:endParaRPr lang="pt-BR" sz="28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6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762" y="1168583"/>
            <a:ext cx="2152901" cy="115576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39253" y="300789"/>
            <a:ext cx="9853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partição</a:t>
            </a:r>
            <a:r>
              <a:rPr lang="en-US" dirty="0" smtClean="0"/>
              <a:t> do P entre as </a:t>
            </a:r>
            <a:r>
              <a:rPr lang="en-US" dirty="0" err="1" smtClean="0"/>
              <a:t>fases</a:t>
            </a:r>
            <a:r>
              <a:rPr lang="en-US" dirty="0" smtClean="0"/>
              <a:t> </a:t>
            </a:r>
            <a:r>
              <a:rPr lang="en-US" dirty="0" err="1" smtClean="0"/>
              <a:t>particulada</a:t>
            </a:r>
            <a:r>
              <a:rPr lang="en-US" dirty="0" smtClean="0"/>
              <a:t> e </a:t>
            </a:r>
            <a:r>
              <a:rPr lang="en-US" dirty="0" err="1" smtClean="0"/>
              <a:t>dissolvida</a:t>
            </a:r>
            <a:r>
              <a:rPr lang="en-US" dirty="0" smtClean="0"/>
              <a:t> e 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reatividade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partículas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avaliadas</a:t>
            </a:r>
            <a:r>
              <a:rPr lang="en-US" dirty="0" smtClean="0"/>
              <a:t> </a:t>
            </a:r>
            <a:r>
              <a:rPr lang="en-US" dirty="0" err="1" smtClean="0"/>
              <a:t>quantitativamente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o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coeficiente</a:t>
            </a:r>
            <a:r>
              <a:rPr lang="en-US" dirty="0" smtClean="0"/>
              <a:t> de </a:t>
            </a:r>
            <a:r>
              <a:rPr lang="en-US" dirty="0" err="1" smtClean="0"/>
              <a:t>distribuição</a:t>
            </a:r>
            <a:r>
              <a:rPr lang="en-US" dirty="0" smtClean="0"/>
              <a:t> </a:t>
            </a:r>
            <a:r>
              <a:rPr lang="en-US" dirty="0" err="1" smtClean="0"/>
              <a:t>Kd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43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19"/>
            <a:ext cx="7123697" cy="686261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623" y="1585160"/>
            <a:ext cx="7267575" cy="26289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279105" y="4764506"/>
            <a:ext cx="48006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FF00"/>
                </a:solidFill>
                <a:sym typeface="Symbol" panose="05050102010706020507" pitchFamily="18" charset="2"/>
              </a:rPr>
              <a:t></a:t>
            </a:r>
            <a:r>
              <a:rPr lang="pt-BR" sz="2000" dirty="0" smtClean="0">
                <a:solidFill>
                  <a:srgbClr val="00FF00"/>
                </a:solidFill>
              </a:rPr>
              <a:t>flushing times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pt-BR" sz="20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 Variação de </a:t>
            </a:r>
            <a:r>
              <a:rPr lang="pt-BR" sz="2000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Kd</a:t>
            </a:r>
            <a:endParaRPr lang="pt-BR" sz="2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339" y="0"/>
            <a:ext cx="8684545" cy="698221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56221" y="4367463"/>
            <a:ext cx="596766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56220" y="6396792"/>
            <a:ext cx="596766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291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ocean_sun_ss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 descr="lg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33337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514600" y="457201"/>
            <a:ext cx="525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4000">
                <a:solidFill>
                  <a:srgbClr val="FFFFFF"/>
                </a:solidFill>
                <a:latin typeface="Tahoma" panose="020B0604030504040204" pitchFamily="34" charset="0"/>
              </a:rPr>
              <a:t>E agora...</a:t>
            </a:r>
            <a:endParaRPr lang="pt-BR" sz="3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1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08" y="1627774"/>
            <a:ext cx="5676900" cy="47815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86589" y="369470"/>
            <a:ext cx="5414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Relembrando...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490537" y="1021733"/>
            <a:ext cx="3910263" cy="46166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FFFF"/>
                </a:solidFill>
              </a:rPr>
              <a:t>Dissolvido</a:t>
            </a:r>
            <a:r>
              <a:rPr lang="pt-BR" sz="2400" dirty="0" smtClean="0"/>
              <a:t> </a:t>
            </a:r>
            <a:r>
              <a:rPr lang="pt-BR" sz="2400" i="1" dirty="0" smtClean="0"/>
              <a:t>versus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rgbClr val="00FF00"/>
                </a:solidFill>
              </a:rPr>
              <a:t>Particulado</a:t>
            </a:r>
            <a:endParaRPr lang="pt-BR" sz="2400" dirty="0">
              <a:solidFill>
                <a:srgbClr val="00FF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74257" y="4532258"/>
            <a:ext cx="3765884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FF00"/>
                </a:solidFill>
              </a:rPr>
              <a:t>Particulado</a:t>
            </a:r>
          </a:p>
          <a:p>
            <a:pPr marL="342900" indent="-342900">
              <a:buAutoNum type="arabicPeriod"/>
            </a:pPr>
            <a:r>
              <a:rPr lang="pt-BR" dirty="0" smtClean="0"/>
              <a:t>Orgânico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→ V</a:t>
            </a:r>
            <a:r>
              <a:rPr lang="pt-BR" dirty="0" smtClean="0"/>
              <a:t>ivo e Detritos (POM, PON, POP)</a:t>
            </a:r>
          </a:p>
          <a:p>
            <a:pPr marL="342900" indent="-342900">
              <a:buFontTx/>
              <a:buAutoNum type="arabicPeriod"/>
            </a:pPr>
            <a:r>
              <a:rPr lang="pt-BR" dirty="0" smtClean="0"/>
              <a:t>Inorgânico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dirty="0" smtClean="0"/>
              <a:t>iogênico </a:t>
            </a:r>
            <a:r>
              <a:rPr lang="pt-BR" dirty="0"/>
              <a:t>(</a:t>
            </a:r>
            <a:r>
              <a:rPr lang="pt-BR" dirty="0" err="1"/>
              <a:t>Bsi</a:t>
            </a:r>
            <a:r>
              <a:rPr lang="pt-BR" dirty="0"/>
              <a:t> e CaCO3)  e </a:t>
            </a:r>
            <a:r>
              <a:rPr lang="pt-BR" dirty="0" err="1" smtClean="0"/>
              <a:t>Litogênico</a:t>
            </a:r>
            <a:r>
              <a:rPr lang="pt-BR" dirty="0" smtClean="0"/>
              <a:t> </a:t>
            </a:r>
            <a:r>
              <a:rPr lang="pt-BR" dirty="0"/>
              <a:t>(argilas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574257" y="1826512"/>
            <a:ext cx="3765884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Dissolvido</a:t>
            </a:r>
          </a:p>
          <a:p>
            <a:pPr marL="342900" indent="-342900">
              <a:buAutoNum type="arabicPeriod"/>
            </a:pPr>
            <a:r>
              <a:rPr lang="pt-BR" dirty="0" smtClean="0"/>
              <a:t>Orgânico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pt-BR" dirty="0" smtClean="0"/>
              <a:t>DOM, DON, DOP</a:t>
            </a:r>
          </a:p>
          <a:p>
            <a:pPr marL="342900" indent="-342900">
              <a:buAutoNum type="arabicPeriod"/>
            </a:pPr>
            <a:r>
              <a:rPr lang="pt-BR" dirty="0" smtClean="0"/>
              <a:t>Inorgânico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→ Maiores (Cl</a:t>
            </a:r>
            <a:r>
              <a:rPr lang="pt-B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Na</a:t>
            </a:r>
            <a:r>
              <a:rPr lang="pt-B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etc.) ,Menores (nutrientes) e Traço (Cu</a:t>
            </a:r>
            <a:r>
              <a:rPr lang="pt-B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Zn</a:t>
            </a:r>
            <a:r>
              <a:rPr lang="pt-B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etc.)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124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762000"/>
            <a:ext cx="8229600" cy="3276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pt-BR" sz="2400" dirty="0">
                <a:latin typeface="Comic Sans MS" pitchFamily="66" charset="0"/>
              </a:rPr>
              <a:t>Compostos Orgânicos </a:t>
            </a:r>
            <a:r>
              <a:rPr lang="pt-BR" sz="2400" dirty="0">
                <a:latin typeface="Comic Sans MS" pitchFamily="66" charset="0"/>
                <a:sym typeface="Symbol" pitchFamily="18" charset="2"/>
              </a:rPr>
              <a:t></a:t>
            </a:r>
            <a:r>
              <a:rPr lang="pt-BR" sz="2400" dirty="0">
                <a:latin typeface="Comic Sans MS" pitchFamily="66" charset="0"/>
              </a:rPr>
              <a:t> importante papel nos ciclos biogeoquímicos dos elementos </a:t>
            </a:r>
            <a:r>
              <a:rPr lang="pt-BR" sz="2400" dirty="0" err="1">
                <a:latin typeface="Comic Sans MS" pitchFamily="66" charset="0"/>
              </a:rPr>
              <a:t>biolimitantes</a:t>
            </a:r>
            <a:r>
              <a:rPr lang="pt-BR" sz="2400" dirty="0">
                <a:latin typeface="Comic Sans MS" pitchFamily="66" charset="0"/>
              </a:rPr>
              <a:t>.</a:t>
            </a:r>
          </a:p>
          <a:p>
            <a:pPr>
              <a:buFontTx/>
              <a:buNone/>
            </a:pPr>
            <a:r>
              <a:rPr lang="pt-BR" sz="2400" dirty="0">
                <a:latin typeface="Comic Sans MS" pitchFamily="66" charset="0"/>
              </a:rPr>
              <a:t>Sintetizados pelos organismos marinhos (exceto substâncias húmicas)</a:t>
            </a:r>
          </a:p>
          <a:p>
            <a:pPr>
              <a:buFontTx/>
              <a:buNone/>
            </a:pPr>
            <a:r>
              <a:rPr lang="pt-BR" sz="2400" dirty="0">
                <a:latin typeface="Comic Sans MS" pitchFamily="66" charset="0"/>
              </a:rPr>
              <a:t>Presentes na água </a:t>
            </a:r>
            <a:r>
              <a:rPr lang="pt-BR" sz="2400" dirty="0" smtClean="0">
                <a:latin typeface="Comic Sans MS" pitchFamily="66" charset="0"/>
              </a:rPr>
              <a:t>marinha como </a:t>
            </a:r>
            <a:r>
              <a:rPr lang="pt-BR" sz="2400" dirty="0">
                <a:latin typeface="Comic Sans MS" pitchFamily="66" charset="0"/>
              </a:rPr>
              <a:t>solutos verdadeiros, </a:t>
            </a:r>
            <a:r>
              <a:rPr lang="pt-BR" sz="2400" dirty="0" err="1">
                <a:latin typeface="Comic Sans MS" pitchFamily="66" charset="0"/>
              </a:rPr>
              <a:t>colóides</a:t>
            </a:r>
            <a:r>
              <a:rPr lang="pt-BR" sz="2400" dirty="0">
                <a:latin typeface="Comic Sans MS" pitchFamily="66" charset="0"/>
              </a:rPr>
              <a:t> e sólidos.</a:t>
            </a:r>
          </a:p>
          <a:p>
            <a:pPr>
              <a:buFontTx/>
              <a:buNone/>
            </a:pPr>
            <a:r>
              <a:rPr lang="pt-BR" sz="2400" dirty="0">
                <a:latin typeface="Comic Sans MS" pitchFamily="66" charset="0"/>
              </a:rPr>
              <a:t>A maior parte da MO nos oceanos está na forma dissolvida e coloidal</a:t>
            </a:r>
          </a:p>
        </p:txBody>
      </p:sp>
      <p:grpSp>
        <p:nvGrpSpPr>
          <p:cNvPr id="260113" name="Group 17"/>
          <p:cNvGrpSpPr>
            <a:grpSpLocks/>
          </p:cNvGrpSpPr>
          <p:nvPr/>
        </p:nvGrpSpPr>
        <p:grpSpPr bwMode="auto">
          <a:xfrm>
            <a:off x="2438400" y="4191000"/>
            <a:ext cx="5257800" cy="2230438"/>
            <a:chOff x="576" y="2640"/>
            <a:chExt cx="3312" cy="1405"/>
          </a:xfrm>
        </p:grpSpPr>
        <p:sp>
          <p:nvSpPr>
            <p:cNvPr id="260101" name="AutoShape 5"/>
            <p:cNvSpPr>
              <a:spLocks noChangeArrowheads="1"/>
            </p:cNvSpPr>
            <p:nvPr/>
          </p:nvSpPr>
          <p:spPr bwMode="auto">
            <a:xfrm>
              <a:off x="576" y="2736"/>
              <a:ext cx="768" cy="1104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sz="1400" dirty="0">
                  <a:solidFill>
                    <a:schemeClr val="bg1"/>
                  </a:solidFill>
                  <a:latin typeface="Comic Sans MS" pitchFamily="66" charset="0"/>
                </a:rPr>
                <a:t>Dissolvido</a:t>
              </a:r>
            </a:p>
            <a:p>
              <a:pPr algn="ctr"/>
              <a:r>
                <a:rPr lang="pt-BR" sz="1600" dirty="0">
                  <a:solidFill>
                    <a:schemeClr val="bg1"/>
                  </a:solidFill>
                  <a:latin typeface="Comic Sans MS" pitchFamily="66" charset="0"/>
                </a:rPr>
                <a:t>10</a:t>
              </a:r>
              <a:r>
                <a:rPr lang="pt-BR" sz="1600" baseline="30000" dirty="0">
                  <a:solidFill>
                    <a:schemeClr val="bg1"/>
                  </a:solidFill>
                  <a:latin typeface="Comic Sans MS" pitchFamily="66" charset="0"/>
                </a:rPr>
                <a:t>17</a:t>
              </a:r>
              <a:r>
                <a:rPr lang="pt-BR" sz="1600" dirty="0">
                  <a:solidFill>
                    <a:schemeClr val="bg1"/>
                  </a:solidFill>
                  <a:latin typeface="Comic Sans MS" pitchFamily="66" charset="0"/>
                </a:rPr>
                <a:t> g C</a:t>
              </a:r>
            </a:p>
            <a:p>
              <a:pPr algn="ctr"/>
              <a:endParaRPr lang="pt-BR" sz="16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260102" name="AutoShape 6"/>
            <p:cNvSpPr>
              <a:spLocks noChangeArrowheads="1"/>
            </p:cNvSpPr>
            <p:nvPr/>
          </p:nvSpPr>
          <p:spPr bwMode="auto">
            <a:xfrm>
              <a:off x="1152" y="2736"/>
              <a:ext cx="768" cy="1104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sz="1600">
                  <a:latin typeface="Comic Sans MS" pitchFamily="66" charset="0"/>
                </a:rPr>
                <a:t>Coloidal</a:t>
              </a:r>
            </a:p>
            <a:p>
              <a:pPr algn="ctr"/>
              <a:r>
                <a:rPr lang="pt-BR" sz="1600">
                  <a:latin typeface="Comic Sans MS" pitchFamily="66" charset="0"/>
                </a:rPr>
                <a:t>10</a:t>
              </a:r>
              <a:r>
                <a:rPr lang="pt-BR" sz="1600" baseline="30000">
                  <a:latin typeface="Comic Sans MS" pitchFamily="66" charset="0"/>
                </a:rPr>
                <a:t>17</a:t>
              </a:r>
              <a:r>
                <a:rPr lang="pt-BR" sz="1600">
                  <a:latin typeface="Comic Sans MS" pitchFamily="66" charset="0"/>
                </a:rPr>
                <a:t> g C</a:t>
              </a:r>
            </a:p>
            <a:p>
              <a:pPr algn="ctr"/>
              <a:endParaRPr lang="pt-BR" sz="1600">
                <a:latin typeface="Comic Sans MS" pitchFamily="66" charset="0"/>
              </a:endParaRPr>
            </a:p>
            <a:p>
              <a:pPr algn="ctr"/>
              <a:endParaRPr lang="pt-BR"/>
            </a:p>
          </p:txBody>
        </p:sp>
        <p:sp>
          <p:nvSpPr>
            <p:cNvPr id="260103" name="AutoShape 7"/>
            <p:cNvSpPr>
              <a:spLocks noChangeArrowheads="1"/>
            </p:cNvSpPr>
            <p:nvPr/>
          </p:nvSpPr>
          <p:spPr bwMode="auto">
            <a:xfrm>
              <a:off x="1728" y="3312"/>
              <a:ext cx="528" cy="52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  <a:latin typeface="Comic Sans MS" pitchFamily="66" charset="0"/>
                </a:rPr>
                <a:t>Detritos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  <a:latin typeface="Comic Sans MS" pitchFamily="66" charset="0"/>
                </a:rPr>
                <a:t>3 x 10</a:t>
              </a:r>
              <a:r>
                <a:rPr lang="pt-BR" sz="1400" baseline="30000">
                  <a:solidFill>
                    <a:schemeClr val="bg1"/>
                  </a:solidFill>
                  <a:latin typeface="Comic Sans MS" pitchFamily="66" charset="0"/>
                </a:rPr>
                <a:t>16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  <a:latin typeface="Comic Sans MS" pitchFamily="66" charset="0"/>
                </a:rPr>
                <a:t>g C</a:t>
              </a:r>
            </a:p>
          </p:txBody>
        </p:sp>
        <p:sp>
          <p:nvSpPr>
            <p:cNvPr id="260104" name="AutoShape 8"/>
            <p:cNvSpPr>
              <a:spLocks noChangeArrowheads="1"/>
            </p:cNvSpPr>
            <p:nvPr/>
          </p:nvSpPr>
          <p:spPr bwMode="auto">
            <a:xfrm>
              <a:off x="2112" y="360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13FB2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0105" name="AutoShape 9"/>
            <p:cNvSpPr>
              <a:spLocks noChangeArrowheads="1"/>
            </p:cNvSpPr>
            <p:nvPr/>
          </p:nvSpPr>
          <p:spPr bwMode="auto">
            <a:xfrm>
              <a:off x="2256" y="3744"/>
              <a:ext cx="144" cy="96"/>
            </a:xfrm>
            <a:prstGeom prst="cube">
              <a:avLst>
                <a:gd name="adj" fmla="val 25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0106" name="AutoShape 10"/>
            <p:cNvSpPr>
              <a:spLocks noChangeArrowheads="1"/>
            </p:cNvSpPr>
            <p:nvPr/>
          </p:nvSpPr>
          <p:spPr bwMode="auto">
            <a:xfrm>
              <a:off x="2352" y="3744"/>
              <a:ext cx="144" cy="96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0107" name="Line 11"/>
            <p:cNvSpPr>
              <a:spLocks noChangeShapeType="1"/>
            </p:cNvSpPr>
            <p:nvPr/>
          </p:nvSpPr>
          <p:spPr bwMode="auto">
            <a:xfrm flipV="1">
              <a:off x="2304" y="3072"/>
              <a:ext cx="38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0108" name="Text Box 12"/>
            <p:cNvSpPr txBox="1">
              <a:spLocks noChangeArrowheads="1"/>
            </p:cNvSpPr>
            <p:nvPr/>
          </p:nvSpPr>
          <p:spPr bwMode="auto">
            <a:xfrm>
              <a:off x="2352" y="2640"/>
              <a:ext cx="912" cy="3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400">
                  <a:solidFill>
                    <a:srgbClr val="13FB24"/>
                  </a:solidFill>
                  <a:latin typeface="Comic Sans MS" pitchFamily="66" charset="0"/>
                </a:rPr>
                <a:t>Fitoplâncton</a:t>
              </a:r>
            </a:p>
            <a:p>
              <a:pPr>
                <a:spcBef>
                  <a:spcPct val="50000"/>
                </a:spcBef>
              </a:pPr>
              <a:r>
                <a:rPr lang="pt-BR" sz="1400">
                  <a:solidFill>
                    <a:srgbClr val="13FB24"/>
                  </a:solidFill>
                  <a:latin typeface="Comic Sans MS" pitchFamily="66" charset="0"/>
                </a:rPr>
                <a:t>3 x 10</a:t>
              </a:r>
              <a:r>
                <a:rPr lang="pt-BR" sz="1400" baseline="30000">
                  <a:solidFill>
                    <a:srgbClr val="13FB24"/>
                  </a:solidFill>
                  <a:latin typeface="Comic Sans MS" pitchFamily="66" charset="0"/>
                </a:rPr>
                <a:t>15</a:t>
              </a:r>
              <a:r>
                <a:rPr lang="pt-BR" sz="1400">
                  <a:solidFill>
                    <a:srgbClr val="13FB24"/>
                  </a:solidFill>
                  <a:latin typeface="Comic Sans MS" pitchFamily="66" charset="0"/>
                </a:rPr>
                <a:t> g C</a:t>
              </a:r>
            </a:p>
          </p:txBody>
        </p:sp>
        <p:sp>
          <p:nvSpPr>
            <p:cNvPr id="260109" name="Text Box 13"/>
            <p:cNvSpPr txBox="1">
              <a:spLocks noChangeArrowheads="1"/>
            </p:cNvSpPr>
            <p:nvPr/>
          </p:nvSpPr>
          <p:spPr bwMode="auto">
            <a:xfrm>
              <a:off x="2736" y="3168"/>
              <a:ext cx="912" cy="3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400">
                  <a:solidFill>
                    <a:srgbClr val="00FFFF"/>
                  </a:solidFill>
                  <a:latin typeface="Comic Sans MS" pitchFamily="66" charset="0"/>
                </a:rPr>
                <a:t>Zooplâncton</a:t>
              </a:r>
            </a:p>
            <a:p>
              <a:pPr>
                <a:spcBef>
                  <a:spcPct val="50000"/>
                </a:spcBef>
              </a:pPr>
              <a:r>
                <a:rPr lang="pt-BR" sz="1400">
                  <a:solidFill>
                    <a:srgbClr val="00FFFF"/>
                  </a:solidFill>
                  <a:latin typeface="Comic Sans MS" pitchFamily="66" charset="0"/>
                </a:rPr>
                <a:t>10</a:t>
              </a:r>
              <a:r>
                <a:rPr lang="pt-BR" sz="1400" baseline="30000">
                  <a:solidFill>
                    <a:srgbClr val="00FFFF"/>
                  </a:solidFill>
                  <a:latin typeface="Comic Sans MS" pitchFamily="66" charset="0"/>
                </a:rPr>
                <a:t>14</a:t>
              </a:r>
              <a:r>
                <a:rPr lang="pt-BR" sz="1400">
                  <a:solidFill>
                    <a:srgbClr val="00FFFF"/>
                  </a:solidFill>
                  <a:latin typeface="Comic Sans MS" pitchFamily="66" charset="0"/>
                </a:rPr>
                <a:t> g C</a:t>
              </a:r>
            </a:p>
          </p:txBody>
        </p:sp>
        <p:sp>
          <p:nvSpPr>
            <p:cNvPr id="260110" name="Line 14"/>
            <p:cNvSpPr>
              <a:spLocks noChangeShapeType="1"/>
            </p:cNvSpPr>
            <p:nvPr/>
          </p:nvSpPr>
          <p:spPr bwMode="auto">
            <a:xfrm flipV="1">
              <a:off x="2352" y="3408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0111" name="Text Box 15"/>
            <p:cNvSpPr txBox="1">
              <a:spLocks noChangeArrowheads="1"/>
            </p:cNvSpPr>
            <p:nvPr/>
          </p:nvSpPr>
          <p:spPr bwMode="auto">
            <a:xfrm>
              <a:off x="2832" y="3648"/>
              <a:ext cx="1056" cy="3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400" dirty="0">
                  <a:solidFill>
                    <a:srgbClr val="FFFF00"/>
                  </a:solidFill>
                  <a:latin typeface="Comic Sans MS" pitchFamily="66" charset="0"/>
                </a:rPr>
                <a:t>Bactéria</a:t>
              </a:r>
            </a:p>
            <a:p>
              <a:pPr>
                <a:spcBef>
                  <a:spcPct val="50000"/>
                </a:spcBef>
              </a:pPr>
              <a:r>
                <a:rPr lang="pt-BR" sz="1400" dirty="0">
                  <a:solidFill>
                    <a:srgbClr val="FFFF00"/>
                  </a:solidFill>
                  <a:latin typeface="Comic Sans MS" pitchFamily="66" charset="0"/>
                </a:rPr>
                <a:t>0,2 – 2 x 10</a:t>
              </a:r>
              <a:r>
                <a:rPr lang="pt-BR" sz="1400" baseline="30000" dirty="0">
                  <a:solidFill>
                    <a:srgbClr val="FFFF00"/>
                  </a:solidFill>
                  <a:latin typeface="Comic Sans MS" pitchFamily="66" charset="0"/>
                </a:rPr>
                <a:t>15</a:t>
              </a:r>
              <a:r>
                <a:rPr lang="pt-BR" sz="1400" dirty="0">
                  <a:solidFill>
                    <a:srgbClr val="FFFF00"/>
                  </a:solidFill>
                  <a:latin typeface="Comic Sans MS" pitchFamily="66" charset="0"/>
                </a:rPr>
                <a:t> g C</a:t>
              </a:r>
            </a:p>
          </p:txBody>
        </p:sp>
        <p:sp>
          <p:nvSpPr>
            <p:cNvPr id="260112" name="Line 16"/>
            <p:cNvSpPr>
              <a:spLocks noChangeShapeType="1"/>
            </p:cNvSpPr>
            <p:nvPr/>
          </p:nvSpPr>
          <p:spPr bwMode="auto">
            <a:xfrm>
              <a:off x="2496" y="37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1944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15189" y="493295"/>
            <a:ext cx="9877927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 err="1" smtClean="0">
                <a:solidFill>
                  <a:srgbClr val="00FF00"/>
                </a:solidFill>
              </a:rPr>
              <a:t>Colóides</a:t>
            </a:r>
            <a:endParaRPr lang="pt-BR" sz="2800" dirty="0">
              <a:solidFill>
                <a:srgbClr val="00FF00"/>
              </a:solidFill>
            </a:endParaRPr>
          </a:p>
          <a:p>
            <a:r>
              <a:rPr lang="pt-BR" dirty="0" smtClean="0"/>
              <a:t>Partículas muito pequenas (</a:t>
            </a:r>
            <a:r>
              <a:rPr lang="en-US" altLang="pt-BR" b="1" i="1" dirty="0" smtClean="0"/>
              <a:t>0,001 </a:t>
            </a:r>
            <a:r>
              <a:rPr lang="en-US" altLang="pt-BR" b="1" i="1" dirty="0"/>
              <a:t>to 1 </a:t>
            </a:r>
            <a:r>
              <a:rPr lang="en-US" altLang="pt-BR" b="1" i="1" dirty="0" smtClean="0"/>
              <a:t>µm) </a:t>
            </a:r>
            <a:r>
              <a:rPr lang="pt-BR" dirty="0" smtClean="0"/>
              <a:t>que permanecem em suspensão em soluções aquosas</a:t>
            </a:r>
          </a:p>
          <a:p>
            <a:r>
              <a:rPr lang="pt-BR" sz="2000" dirty="0" smtClean="0">
                <a:solidFill>
                  <a:srgbClr val="00FF00"/>
                </a:solidFill>
                <a:sym typeface="Symbol" panose="05050102010706020507" pitchFamily="18" charset="2"/>
              </a:rPr>
              <a:t> fluxos fluviais na fase coloidal:</a:t>
            </a:r>
            <a:r>
              <a:rPr lang="pt-BR" sz="2000" dirty="0" smtClean="0">
                <a:solidFill>
                  <a:srgbClr val="00FF00"/>
                </a:solidFill>
              </a:rPr>
              <a:t> </a:t>
            </a:r>
            <a:endParaRPr lang="pt-BR" sz="2000" dirty="0">
              <a:solidFill>
                <a:srgbClr val="00FF00"/>
              </a:solidFill>
            </a:endParaRPr>
          </a:p>
          <a:p>
            <a:r>
              <a:rPr lang="pt-BR" dirty="0" smtClean="0"/>
              <a:t>•</a:t>
            </a:r>
            <a:r>
              <a:rPr lang="pt-BR" dirty="0"/>
              <a:t> </a:t>
            </a:r>
            <a:r>
              <a:rPr lang="pt-BR" dirty="0" err="1" smtClean="0"/>
              <a:t>Argilominerais</a:t>
            </a:r>
            <a:r>
              <a:rPr lang="pt-BR" dirty="0" smtClean="0"/>
              <a:t> (</a:t>
            </a:r>
            <a:r>
              <a:rPr lang="pt-BR" dirty="0" err="1" smtClean="0"/>
              <a:t>caolinita</a:t>
            </a:r>
            <a:r>
              <a:rPr lang="pt-BR" dirty="0" smtClean="0"/>
              <a:t> e </a:t>
            </a:r>
            <a:r>
              <a:rPr lang="pt-BR" dirty="0" err="1" smtClean="0"/>
              <a:t>montmorilonita</a:t>
            </a:r>
            <a:r>
              <a:rPr lang="pt-BR" dirty="0" smtClean="0"/>
              <a:t>) </a:t>
            </a:r>
            <a:endParaRPr lang="pt-BR" dirty="0"/>
          </a:p>
          <a:p>
            <a:r>
              <a:rPr lang="pt-BR" dirty="0"/>
              <a:t>• </a:t>
            </a:r>
            <a:r>
              <a:rPr lang="pt-BR" dirty="0" err="1" smtClean="0"/>
              <a:t>Oxi</a:t>
            </a:r>
            <a:r>
              <a:rPr lang="pt-BR" dirty="0" smtClean="0"/>
              <a:t>-hidróxidos de Ferro (</a:t>
            </a:r>
            <a:r>
              <a:rPr lang="pt-BR" dirty="0" err="1" smtClean="0"/>
              <a:t>goetita</a:t>
            </a:r>
            <a:r>
              <a:rPr lang="pt-BR" dirty="0" smtClean="0"/>
              <a:t>, hematita, </a:t>
            </a:r>
            <a:r>
              <a:rPr lang="pt-BR" dirty="0" err="1" smtClean="0"/>
              <a:t>ferrihidreto</a:t>
            </a:r>
            <a:r>
              <a:rPr lang="pt-BR" dirty="0" smtClean="0"/>
              <a:t>). </a:t>
            </a:r>
            <a:endParaRPr lang="pt-BR" dirty="0"/>
          </a:p>
          <a:p>
            <a:r>
              <a:rPr lang="pt-BR" dirty="0"/>
              <a:t>• </a:t>
            </a:r>
            <a:r>
              <a:rPr lang="pt-BR" dirty="0" smtClean="0"/>
              <a:t>Ácidos Húmicos/</a:t>
            </a:r>
            <a:r>
              <a:rPr lang="pt-BR" dirty="0" err="1" smtClean="0"/>
              <a:t>Fúlvicos</a:t>
            </a:r>
            <a:r>
              <a:rPr lang="pt-BR" dirty="0" smtClean="0"/>
              <a:t> associado com </a:t>
            </a:r>
            <a:r>
              <a:rPr lang="pt-BR" dirty="0" err="1" smtClean="0"/>
              <a:t>FeOOH</a:t>
            </a:r>
            <a:r>
              <a:rPr lang="pt-BR" dirty="0"/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380372" y="3425416"/>
            <a:ext cx="4491039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FF00"/>
                </a:solidFill>
              </a:rPr>
              <a:t>Coloidal</a:t>
            </a:r>
            <a:r>
              <a:rPr lang="en-US" sz="2400" dirty="0">
                <a:solidFill>
                  <a:srgbClr val="00FF00"/>
                </a:solidFill>
              </a:rPr>
              <a:t>, </a:t>
            </a:r>
            <a:r>
              <a:rPr lang="en-US" sz="2400" dirty="0" err="1" smtClean="0">
                <a:solidFill>
                  <a:srgbClr val="00FF00"/>
                </a:solidFill>
              </a:rPr>
              <a:t>particulado</a:t>
            </a:r>
            <a:r>
              <a:rPr lang="en-US" sz="2400" dirty="0" smtClean="0">
                <a:solidFill>
                  <a:srgbClr val="00FF00"/>
                </a:solidFill>
              </a:rPr>
              <a:t>  e </a:t>
            </a:r>
            <a:r>
              <a:rPr lang="en-US" sz="2400" dirty="0" err="1" smtClean="0">
                <a:solidFill>
                  <a:srgbClr val="00FF00"/>
                </a:solidFill>
              </a:rPr>
              <a:t>dissolvido</a:t>
            </a:r>
            <a:endParaRPr lang="en-US" sz="2400" dirty="0">
              <a:solidFill>
                <a:srgbClr val="00FF00"/>
              </a:solidFill>
            </a:endParaRPr>
          </a:p>
          <a:p>
            <a:r>
              <a:rPr lang="en-US" sz="2000" dirty="0" smtClean="0"/>
              <a:t>Na </a:t>
            </a:r>
            <a:r>
              <a:rPr lang="en-US" sz="2000" dirty="0" err="1" smtClean="0"/>
              <a:t>prática</a:t>
            </a:r>
            <a:r>
              <a:rPr lang="en-US" sz="2000" dirty="0" smtClean="0"/>
              <a:t>, </a:t>
            </a:r>
            <a:r>
              <a:rPr lang="en-US" sz="2000" dirty="0" err="1" smtClean="0"/>
              <a:t>tudo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passa</a:t>
            </a:r>
            <a:r>
              <a:rPr lang="en-US" sz="2000" dirty="0" smtClean="0"/>
              <a:t> </a:t>
            </a:r>
            <a:r>
              <a:rPr lang="en-US" sz="2000" dirty="0" err="1" smtClean="0"/>
              <a:t>através</a:t>
            </a:r>
            <a:r>
              <a:rPr lang="en-US" sz="2000" dirty="0" smtClean="0"/>
              <a:t> de um </a:t>
            </a:r>
            <a:r>
              <a:rPr lang="en-US" sz="2000" dirty="0" err="1" smtClean="0"/>
              <a:t>filtro</a:t>
            </a:r>
            <a:r>
              <a:rPr lang="en-US" sz="2000" dirty="0" smtClean="0"/>
              <a:t> com 0,2 µm  </a:t>
            </a:r>
            <a:r>
              <a:rPr lang="en-US" sz="2000" dirty="0" smtClean="0">
                <a:sym typeface="Symbol" panose="05050102010706020507" pitchFamily="18" charset="2"/>
              </a:rPr>
              <a:t> DISSOLVIDO</a:t>
            </a:r>
            <a:endParaRPr lang="en-US" sz="2000" dirty="0"/>
          </a:p>
          <a:p>
            <a:r>
              <a:rPr lang="en-US" sz="2000" dirty="0" smtClean="0"/>
              <a:t>(Mas, </a:t>
            </a:r>
            <a:r>
              <a:rPr lang="en-US" sz="2000" dirty="0" err="1" smtClean="0"/>
              <a:t>inclui</a:t>
            </a:r>
            <a:r>
              <a:rPr lang="en-US" sz="2000" dirty="0" smtClean="0"/>
              <a:t> </a:t>
            </a:r>
            <a:r>
              <a:rPr lang="en-US" sz="2000" dirty="0" err="1" smtClean="0"/>
              <a:t>muito</a:t>
            </a:r>
            <a:r>
              <a:rPr lang="en-US" sz="2000" dirty="0" smtClean="0"/>
              <a:t> da </a:t>
            </a:r>
            <a:r>
              <a:rPr lang="en-US" sz="2000" dirty="0" err="1" smtClean="0"/>
              <a:t>fração</a:t>
            </a:r>
            <a:r>
              <a:rPr lang="en-US" sz="2000" dirty="0" smtClean="0"/>
              <a:t> </a:t>
            </a:r>
            <a:r>
              <a:rPr lang="en-US" sz="2000" dirty="0" err="1" smtClean="0"/>
              <a:t>coloidal</a:t>
            </a:r>
            <a:r>
              <a:rPr lang="en-US" sz="2000" dirty="0" smtClean="0"/>
              <a:t>).</a:t>
            </a: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66" y="2971474"/>
            <a:ext cx="5172075" cy="244792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1814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1911</TotalTime>
  <Words>3137</Words>
  <Application>Microsoft Office PowerPoint</Application>
  <PresentationFormat>Widescreen</PresentationFormat>
  <Paragraphs>492</Paragraphs>
  <Slides>66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6" baseType="lpstr">
      <vt:lpstr>Arial</vt:lpstr>
      <vt:lpstr>Calibri</vt:lpstr>
      <vt:lpstr>Calibri Light</vt:lpstr>
      <vt:lpstr>Comic Sans MS</vt:lpstr>
      <vt:lpstr>Symbol</vt:lpstr>
      <vt:lpstr>Tahoma</vt:lpstr>
      <vt:lpstr>Times New Roman</vt:lpstr>
      <vt:lpstr>Wingdings</vt:lpstr>
      <vt:lpstr>Wingdings 2</vt:lpstr>
      <vt:lpstr>Office Theme</vt:lpstr>
      <vt:lpstr>Processos químicos em estuários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Processos químicos em estuários</dc:title>
  <dc:creator>Eunice Machado</dc:creator>
  <cp:lastModifiedBy>Eunice Machado</cp:lastModifiedBy>
  <cp:revision>153</cp:revision>
  <dcterms:created xsi:type="dcterms:W3CDTF">2015-05-11T15:51:55Z</dcterms:created>
  <dcterms:modified xsi:type="dcterms:W3CDTF">2015-06-02T13:20:25Z</dcterms:modified>
</cp:coreProperties>
</file>