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6" r:id="rId2"/>
    <p:sldId id="337" r:id="rId3"/>
    <p:sldId id="338" r:id="rId4"/>
    <p:sldId id="339" r:id="rId5"/>
    <p:sldId id="340" r:id="rId6"/>
    <p:sldId id="341" r:id="rId7"/>
    <p:sldId id="342" r:id="rId8"/>
    <p:sldId id="343" r:id="rId9"/>
    <p:sldId id="344" r:id="rId10"/>
    <p:sldId id="345" r:id="rId11"/>
    <p:sldId id="346" r:id="rId12"/>
    <p:sldId id="347" r:id="rId13"/>
    <p:sldId id="349" r:id="rId14"/>
    <p:sldId id="350" r:id="rId15"/>
    <p:sldId id="351" r:id="rId16"/>
    <p:sldId id="259" r:id="rId17"/>
    <p:sldId id="318" r:id="rId18"/>
    <p:sldId id="319" r:id="rId19"/>
    <p:sldId id="320" r:id="rId20"/>
    <p:sldId id="294" r:id="rId21"/>
    <p:sldId id="260" r:id="rId22"/>
    <p:sldId id="276" r:id="rId23"/>
    <p:sldId id="274" r:id="rId24"/>
    <p:sldId id="293" r:id="rId25"/>
    <p:sldId id="334" r:id="rId26"/>
    <p:sldId id="336" r:id="rId27"/>
    <p:sldId id="317" r:id="rId28"/>
    <p:sldId id="281" r:id="rId29"/>
    <p:sldId id="282" r:id="rId30"/>
    <p:sldId id="283" r:id="rId31"/>
    <p:sldId id="284" r:id="rId32"/>
    <p:sldId id="359" r:id="rId33"/>
    <p:sldId id="335" r:id="rId34"/>
    <p:sldId id="285" r:id="rId35"/>
    <p:sldId id="286" r:id="rId36"/>
    <p:sldId id="287" r:id="rId37"/>
    <p:sldId id="288" r:id="rId38"/>
    <p:sldId id="289" r:id="rId39"/>
    <p:sldId id="290" r:id="rId40"/>
    <p:sldId id="291" r:id="rId41"/>
    <p:sldId id="292" r:id="rId42"/>
    <p:sldId id="297" r:id="rId43"/>
    <p:sldId id="298" r:id="rId44"/>
    <p:sldId id="302" r:id="rId45"/>
    <p:sldId id="352" r:id="rId46"/>
    <p:sldId id="353" r:id="rId47"/>
    <p:sldId id="354" r:id="rId48"/>
    <p:sldId id="355" r:id="rId49"/>
    <p:sldId id="356" r:id="rId50"/>
    <p:sldId id="357" r:id="rId51"/>
    <p:sldId id="322" r:id="rId52"/>
    <p:sldId id="323" r:id="rId53"/>
    <p:sldId id="324" r:id="rId54"/>
    <p:sldId id="328" r:id="rId55"/>
    <p:sldId id="329" r:id="rId56"/>
    <p:sldId id="330" r:id="rId57"/>
    <p:sldId id="331" r:id="rId58"/>
    <p:sldId id="332" r:id="rId59"/>
    <p:sldId id="333" r:id="rId60"/>
    <p:sldId id="358" r:id="rId61"/>
    <p:sldId id="296" r:id="rId6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CC0099"/>
    <a:srgbClr val="009900"/>
    <a:srgbClr val="00FF00"/>
    <a:srgbClr val="FFCCCC"/>
    <a:srgbClr val="FF99FF"/>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5"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sorterViewPr>
    <p:cViewPr>
      <p:scale>
        <a:sx n="90" d="100"/>
        <a:sy n="90" d="100"/>
      </p:scale>
      <p:origin x="0" y="-89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67536-D38A-4903-8174-A7D05BB8EBB1}" type="datetimeFigureOut">
              <a:rPr lang="pt-BR" smtClean="0"/>
              <a:t>22/06/2015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054D9-D5DE-49D8-8475-72CE323FDEED}" type="slidenum">
              <a:rPr lang="pt-BR" smtClean="0"/>
              <a:t>‹nº›</a:t>
            </a:fld>
            <a:endParaRPr lang="pt-BR"/>
          </a:p>
        </p:txBody>
      </p:sp>
    </p:spTree>
    <p:extLst>
      <p:ext uri="{BB962C8B-B14F-4D97-AF65-F5344CB8AC3E}">
        <p14:creationId xmlns:p14="http://schemas.microsoft.com/office/powerpoint/2010/main" val="277985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pt.wikipedia.org/wiki/For%C3%A7a" TargetMode="External"/><Relationship Id="rId3" Type="http://schemas.openxmlformats.org/officeDocument/2006/relationships/hyperlink" Target="http://pt.wikipedia.org/wiki/Fran%C3%A7a" TargetMode="External"/><Relationship Id="rId7" Type="http://schemas.openxmlformats.org/officeDocument/2006/relationships/hyperlink" Target="http://pt.wikipedia.org/wiki/Referencial_inercia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pt.wikipedia.org/w/index.php?title=For%C3%A7a_inercial&amp;action=edit&amp;redlink=1" TargetMode="External"/><Relationship Id="rId5" Type="http://schemas.openxmlformats.org/officeDocument/2006/relationships/hyperlink" Target="http://pt.wikipedia.org/wiki/For%C3%A7a_centr%C3%ADfuga" TargetMode="External"/><Relationship Id="rId4" Type="http://schemas.openxmlformats.org/officeDocument/2006/relationships/hyperlink" Target="http://pt.wikipedia.org/wiki/Gustave-Gaspard_Corioli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6F699-296E-4345-ABE2-AF1B71878953}" type="slidenum">
              <a:rPr lang="en-US" altLang="pt-BR"/>
              <a:pPr>
                <a:spcBef>
                  <a:spcPct val="0"/>
                </a:spcBef>
              </a:pPr>
              <a:t>17</a:t>
            </a:fld>
            <a:endParaRPr lang="en-US" altLang="pt-B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smtClean="0"/>
              <a:t>O Fenômeno da Ressurgência (um fenômeno de raríssima ocorrência), tão comentado e muitas vezes mal explicado, consiste no afloramento à superfície de águas profundas (350 metros) e frias que por estarem em uma região onde a luz solar não alcança (afótica) são ricas em nutrientes, em maior quantidade que as das camadas superficiais, esgotadas pelo intenso consumo dos organismos presentes (fitoplâncton) que, pelo processo da fotossíntese, transformam a matéria inorgânica em orgânica.</a:t>
            </a:r>
          </a:p>
          <a:p>
            <a:pPr eaLnBrk="1" hangingPunct="1"/>
            <a:r>
              <a:rPr lang="pt-BR" altLang="pt-BR" smtClean="0"/>
              <a:t>Essas micro-algas servem de alimento para os animais microscópicos, que, por sua vez, constituem o alimento dos pequenos peixes, formando a base da cadeia alimentar. Com a deposição, no fundo do mar, dos dejetos dos animais, seus corpos mortos, carapaças, etc., e pela ação das bactérias anaeróbicas tudo é remineralizado, sendo transformado nos chamados sais nutrientes, que através do fenômeno da ressurgência subirão à superfície reiniciando o ciclo.</a:t>
            </a:r>
            <a:endParaRPr lang="en-US" altLang="pt-BR" smtClean="0"/>
          </a:p>
          <a:p>
            <a:pPr eaLnBrk="1" hangingPunct="1"/>
            <a:endParaRPr lang="en-US" altLang="pt-BR" smtClean="0"/>
          </a:p>
        </p:txBody>
      </p:sp>
    </p:spTree>
    <p:extLst>
      <p:ext uri="{BB962C8B-B14F-4D97-AF65-F5344CB8AC3E}">
        <p14:creationId xmlns:p14="http://schemas.microsoft.com/office/powerpoint/2010/main" val="277862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8B2AC1-F4AE-4708-8D94-7F5213282F89}" type="slidenum">
              <a:rPr lang="en-US" altLang="pt-BR"/>
              <a:pPr>
                <a:spcBef>
                  <a:spcPct val="0"/>
                </a:spcBef>
              </a:pPr>
              <a:t>18</a:t>
            </a:fld>
            <a:endParaRPr lang="en-US" altLang="pt-B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t-BR" smtClean="0"/>
              <a:t>Força de Coriolis - força perpendicular à direção do seu movimento </a:t>
            </a:r>
          </a:p>
          <a:p>
            <a:pPr eaLnBrk="1" hangingPunct="1"/>
            <a:r>
              <a:rPr lang="en-US" altLang="pt-BR" b="1" smtClean="0"/>
              <a:t>Origem: Wikipédia, a enciclopédia livre.</a:t>
            </a:r>
          </a:p>
          <a:p>
            <a:pPr eaLnBrk="1" hangingPunct="1"/>
            <a:r>
              <a:rPr lang="en-US" altLang="pt-BR" smtClean="0"/>
              <a:t>Ir para: </a:t>
            </a:r>
            <a:r>
              <a:rPr lang="en-US" altLang="pt-BR" smtClean="0">
                <a:hlinkClick r:id="" action="ppaction://noaction"/>
              </a:rPr>
              <a:t>navegação</a:t>
            </a:r>
            <a:r>
              <a:rPr lang="en-US" altLang="pt-BR" smtClean="0"/>
              <a:t>, </a:t>
            </a:r>
            <a:r>
              <a:rPr lang="en-US" altLang="pt-BR" smtClean="0">
                <a:hlinkClick r:id="" action="ppaction://noaction"/>
              </a:rPr>
              <a:t>pesquisa</a:t>
            </a:r>
            <a:endParaRPr lang="en-US" altLang="pt-BR" b="1" i="1" smtClean="0">
              <a:hlinkClick r:id=""/>
            </a:endParaRPr>
          </a:p>
          <a:p>
            <a:pPr eaLnBrk="1" hangingPunct="1"/>
            <a:r>
              <a:rPr lang="en-US" altLang="pt-BR" b="1" i="1" smtClean="0">
                <a:hlinkClick r:id=""/>
              </a:rPr>
              <a:t> </a:t>
            </a:r>
            <a:r>
              <a:rPr lang="en-US" altLang="pt-BR" smtClean="0"/>
              <a:t>Em um sistema de referência ("referencial") em rotação uniforme, os corpos em movimento, tais que vistos por um observador no mesmo referencial, aparecem sujeitos a uma força perpendicular à direção do seu movimento. Esta força é chamada </a:t>
            </a:r>
            <a:r>
              <a:rPr lang="en-US" altLang="pt-BR" b="1" smtClean="0"/>
              <a:t>Força de Coriolis</a:t>
            </a:r>
            <a:r>
              <a:rPr lang="en-US" altLang="pt-BR" smtClean="0"/>
              <a:t>, em homenagem ao engenheiro </a:t>
            </a:r>
            <a:r>
              <a:rPr lang="en-US" altLang="pt-BR" smtClean="0">
                <a:hlinkClick r:id="rId3" tooltip="França"/>
              </a:rPr>
              <a:t>francês</a:t>
            </a:r>
            <a:r>
              <a:rPr lang="en-US" altLang="pt-BR" smtClean="0"/>
              <a:t> </a:t>
            </a:r>
            <a:r>
              <a:rPr lang="en-US" altLang="pt-BR" smtClean="0">
                <a:hlinkClick r:id="rId4" tooltip="Gustave-Gaspard Coriolis"/>
              </a:rPr>
              <a:t>Gustave-Gaspard Coriolis</a:t>
            </a:r>
            <a:r>
              <a:rPr lang="en-US" altLang="pt-BR" smtClean="0"/>
              <a:t>.</a:t>
            </a:r>
          </a:p>
          <a:p>
            <a:pPr eaLnBrk="1" hangingPunct="1"/>
            <a:r>
              <a:rPr lang="en-US" altLang="pt-BR" smtClean="0"/>
              <a:t>Os corpos em movimento em relação ao referencial em rotação aparecem também sujeitos a uma força radial, perpendicular ao eixo de rotação: a </a:t>
            </a:r>
            <a:r>
              <a:rPr lang="en-US" altLang="pt-BR" smtClean="0">
                <a:hlinkClick r:id="rId5" tooltip="Força centrífuga"/>
              </a:rPr>
              <a:t>força centrífuga</a:t>
            </a:r>
            <a:r>
              <a:rPr lang="en-US" altLang="pt-BR" smtClean="0"/>
              <a:t>.</a:t>
            </a:r>
          </a:p>
          <a:p>
            <a:pPr eaLnBrk="1" hangingPunct="1"/>
            <a:r>
              <a:rPr lang="en-US" altLang="pt-BR" smtClean="0"/>
              <a:t>A força centrífuga e a força de coriolis são, portanto, as duas parcelas da </a:t>
            </a:r>
            <a:r>
              <a:rPr lang="en-US" altLang="pt-BR" b="1" i="1" smtClean="0">
                <a:hlinkClick r:id="rId6" tooltip="Força inercial (página não existe)"/>
              </a:rPr>
              <a:t>força inercial</a:t>
            </a:r>
            <a:r>
              <a:rPr lang="en-US" altLang="pt-BR" smtClean="0"/>
              <a:t> total necessária à correta descriçao dos movimentos dos corpos observados a partir de referenciais não inerciais que giram em relação a um </a:t>
            </a:r>
            <a:r>
              <a:rPr lang="en-US" altLang="pt-BR" smtClean="0">
                <a:hlinkClick r:id="rId7" tooltip="Referencial inercial"/>
              </a:rPr>
              <a:t>referencial inercial</a:t>
            </a:r>
            <a:r>
              <a:rPr lang="en-US" altLang="pt-BR" smtClean="0"/>
              <a:t>. Sendo parcelas de uma força inercial ou pseudo-força, são também forças inerciais, e portanto não são </a:t>
            </a:r>
            <a:r>
              <a:rPr lang="en-US" altLang="pt-BR" smtClean="0">
                <a:hlinkClick r:id="rId8" tooltip="Força"/>
              </a:rPr>
              <a:t>forças</a:t>
            </a:r>
            <a:r>
              <a:rPr lang="en-US" altLang="pt-BR" smtClean="0"/>
              <a:t> na definição formal do termo. Não se consegue estabelecer a reação do par ação-reação para estas forças.</a:t>
            </a:r>
          </a:p>
        </p:txBody>
      </p:sp>
    </p:spTree>
    <p:extLst>
      <p:ext uri="{BB962C8B-B14F-4D97-AF65-F5344CB8AC3E}">
        <p14:creationId xmlns:p14="http://schemas.microsoft.com/office/powerpoint/2010/main" val="343053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69F738-2E44-4179-91C3-D6484BCB4322}" type="slidenum">
              <a:rPr lang="pt-BR" altLang="pt-BR"/>
              <a:pPr>
                <a:spcBef>
                  <a:spcPct val="0"/>
                </a:spcBef>
              </a:pPr>
              <a:t>52</a:t>
            </a:fld>
            <a:endParaRPr lang="pt-BR" altLang="pt-BR"/>
          </a:p>
        </p:txBody>
      </p:sp>
      <p:sp>
        <p:nvSpPr>
          <p:cNvPr id="307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8A0965B-A7DF-4400-8471-E62620375BFE}" type="slidenum">
              <a:rPr lang="en-GB" altLang="pt-BR"/>
              <a:pPr algn="r" eaLnBrk="1" hangingPunct="1">
                <a:spcBef>
                  <a:spcPct val="0"/>
                </a:spcBef>
              </a:pPr>
              <a:t>52</a:t>
            </a:fld>
            <a:endParaRPr lang="en-GB" altLang="pt-B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pt-BR" smtClean="0"/>
              <a:t>En el area de estudio el patron de  zonación es evidente, distribuyendose un bosque monoespecifico de  Rhi en el frente intermareal, en la planicie de inundación alta un bosque monoespecifico de Avi y  en la zona intermedia una franja de mezcla de ambas especies denominado bosque mixto.</a:t>
            </a:r>
          </a:p>
          <a:p>
            <a:r>
              <a:rPr lang="de-DE" altLang="pt-BR" smtClean="0"/>
              <a:t>Para determinar la diferente tolerancia a la inundación como un factor controlador de zonación, fué establecido un transecto de 560 mts perpendicular al rio. En el cual fueron establecidas 3 estaciones de colecta en cada bosque. </a:t>
            </a:r>
          </a:p>
          <a:p>
            <a:r>
              <a:rPr lang="de-DE" altLang="pt-BR" smtClean="0"/>
              <a:t>La campana fué realizada enter octubre/2001 – Abril /2002 durante la época de maior pluviosidad por motivos logisticos relacionados a la inserción de sensores de sedimento. </a:t>
            </a:r>
            <a:endParaRPr lang="en-GB" altLang="pt-BR" smtClean="0"/>
          </a:p>
          <a:p>
            <a:endParaRPr lang="de-DE" altLang="pt-BR" smtClean="0"/>
          </a:p>
        </p:txBody>
      </p:sp>
    </p:spTree>
    <p:extLst>
      <p:ext uri="{BB962C8B-B14F-4D97-AF65-F5344CB8AC3E}">
        <p14:creationId xmlns:p14="http://schemas.microsoft.com/office/powerpoint/2010/main" val="344455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6054E2-64DA-4CFF-B5AC-811B56EB748F}" type="slidenum">
              <a:rPr lang="pt-BR" altLang="pt-BR"/>
              <a:pPr>
                <a:spcBef>
                  <a:spcPct val="0"/>
                </a:spcBef>
              </a:pPr>
              <a:t>53</a:t>
            </a:fld>
            <a:endParaRPr lang="pt-BR" altLang="pt-BR"/>
          </a:p>
        </p:txBody>
      </p:sp>
      <p:sp>
        <p:nvSpPr>
          <p:cNvPr id="327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7A25E1C-260B-4E3F-B546-F5FF82CD12A4}" type="slidenum">
              <a:rPr lang="en-GB" altLang="pt-BR"/>
              <a:pPr algn="r" eaLnBrk="1" hangingPunct="1">
                <a:spcBef>
                  <a:spcPct val="0"/>
                </a:spcBef>
              </a:pPr>
              <a:t>53</a:t>
            </a:fld>
            <a:endParaRPr lang="en-GB" altLang="pt-B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pt-BR" smtClean="0"/>
              <a:t>En el transecto fueron identificadas 3 zonas con diferentes niveles de inundación, situandose el bosque de Rhi en una zona con una inundación entre 160 a 110 dia/ ano, el bosque  mixto entre 110 a 80 dias/ano y el bosque de Avi entre 80 a  40 dias/ano. La diferencia topográfica entre los bosques de Avi y Rhi es de 35 cm.  </a:t>
            </a:r>
            <a:endParaRPr lang="en-GB" altLang="pt-BR" smtClean="0"/>
          </a:p>
        </p:txBody>
      </p:sp>
    </p:spTree>
    <p:extLst>
      <p:ext uri="{BB962C8B-B14F-4D97-AF65-F5344CB8AC3E}">
        <p14:creationId xmlns:p14="http://schemas.microsoft.com/office/powerpoint/2010/main" val="279720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a:ln/>
        </p:spPr>
      </p:sp>
      <p:sp>
        <p:nvSpPr>
          <p:cNvPr id="4096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
        <p:nvSpPr>
          <p:cNvPr id="4096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777773-5FD2-42A1-AB9A-D4EABC8ED725}" type="slidenum">
              <a:rPr lang="en-US" altLang="pt-BR"/>
              <a:pPr>
                <a:spcBef>
                  <a:spcPct val="0"/>
                </a:spcBef>
              </a:pPr>
              <a:t>54</a:t>
            </a:fld>
            <a:endParaRPr lang="en-US" altLang="pt-BR"/>
          </a:p>
        </p:txBody>
      </p:sp>
    </p:spTree>
    <p:extLst>
      <p:ext uri="{BB962C8B-B14F-4D97-AF65-F5344CB8AC3E}">
        <p14:creationId xmlns:p14="http://schemas.microsoft.com/office/powerpoint/2010/main" val="262743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128847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310687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86076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183337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302812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E74598F-D1EC-4B31-AA3E-3AD1470D98A0}" type="datetimeFigureOut">
              <a:rPr lang="pt-BR" smtClean="0"/>
              <a:t>22/06/2015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259660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E74598F-D1EC-4B31-AA3E-3AD1470D98A0}" type="datetimeFigureOut">
              <a:rPr lang="pt-BR" smtClean="0"/>
              <a:t>22/06/2015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112605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E74598F-D1EC-4B31-AA3E-3AD1470D98A0}" type="datetimeFigureOut">
              <a:rPr lang="pt-BR" smtClean="0"/>
              <a:t>22/06/2015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174533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E74598F-D1EC-4B31-AA3E-3AD1470D98A0}" type="datetimeFigureOut">
              <a:rPr lang="pt-BR" smtClean="0"/>
              <a:t>22/06/2015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91984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E74598F-D1EC-4B31-AA3E-3AD1470D98A0}" type="datetimeFigureOut">
              <a:rPr lang="pt-BR" smtClean="0"/>
              <a:t>22/06/2015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232905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E74598F-D1EC-4B31-AA3E-3AD1470D98A0}" type="datetimeFigureOut">
              <a:rPr lang="pt-BR" smtClean="0"/>
              <a:t>22/06/2015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17EBF3B-1ACB-4F83-9B8D-9E4D37024A2A}" type="slidenum">
              <a:rPr lang="pt-BR" smtClean="0"/>
              <a:t>‹nº›</a:t>
            </a:fld>
            <a:endParaRPr lang="pt-BR"/>
          </a:p>
        </p:txBody>
      </p:sp>
    </p:spTree>
    <p:extLst>
      <p:ext uri="{BB962C8B-B14F-4D97-AF65-F5344CB8AC3E}">
        <p14:creationId xmlns:p14="http://schemas.microsoft.com/office/powerpoint/2010/main" val="78997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4598F-D1EC-4B31-AA3E-3AD1470D98A0}" type="datetimeFigureOut">
              <a:rPr lang="pt-BR" smtClean="0"/>
              <a:t>22/06/2015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EBF3B-1ACB-4F83-9B8D-9E4D37024A2A}" type="slidenum">
              <a:rPr lang="pt-BR" smtClean="0"/>
              <a:t>‹nº›</a:t>
            </a:fld>
            <a:endParaRPr lang="pt-BR"/>
          </a:p>
        </p:txBody>
      </p:sp>
    </p:spTree>
    <p:extLst>
      <p:ext uri="{BB962C8B-B14F-4D97-AF65-F5344CB8AC3E}">
        <p14:creationId xmlns:p14="http://schemas.microsoft.com/office/powerpoint/2010/main" val="97481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unicefurg@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eunice.machado@furg.b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Upwelling2.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f/fd/Upwelling_image1.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1.bin"/><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png"/><Relationship Id="rId5" Type="http://schemas.openxmlformats.org/officeDocument/2006/relationships/oleObject" Target="../embeddings/oleObject2.bin"/><Relationship Id="rId4" Type="http://schemas.openxmlformats.org/officeDocument/2006/relationships/image" Target="../media/image59.png"/><Relationship Id="rId9"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707101"/>
            <a:ext cx="9910013" cy="2478505"/>
          </a:xfrm>
          <a:solidFill>
            <a:srgbClr val="FFC000"/>
          </a:solidFill>
          <a:ln>
            <a:solidFill>
              <a:srgbClr val="00FFFF"/>
            </a:solidFill>
          </a:ln>
        </p:spPr>
        <p:txBody>
          <a:bodyPr>
            <a:normAutofit/>
          </a:bodyPr>
          <a:lstStyle/>
          <a:p>
            <a:r>
              <a:rPr lang="pt-BR" sz="5400" dirty="0"/>
              <a:t>Interfaces/Frentes: processos químicos</a:t>
            </a:r>
            <a:br>
              <a:rPr lang="pt-BR" sz="5400" dirty="0"/>
            </a:br>
            <a:r>
              <a:rPr lang="pt-BR" sz="5400" dirty="0" smtClean="0"/>
              <a:t>Ressurgência</a:t>
            </a:r>
            <a:r>
              <a:rPr lang="pt-BR" sz="5400" dirty="0"/>
              <a:t>: processos </a:t>
            </a:r>
            <a:r>
              <a:rPr lang="pt-BR" sz="5400" dirty="0" smtClean="0"/>
              <a:t>químicos</a:t>
            </a:r>
            <a:endParaRPr lang="pt-BR" sz="5400" dirty="0"/>
          </a:p>
        </p:txBody>
      </p:sp>
      <p:pic>
        <p:nvPicPr>
          <p:cNvPr id="1026" name="Picture 2" descr="http://www.furg.br/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522288"/>
            <a:ext cx="1266825"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875547" y="661737"/>
            <a:ext cx="8229600" cy="1384995"/>
          </a:xfrm>
          <a:prstGeom prst="rect">
            <a:avLst/>
          </a:prstGeom>
          <a:noFill/>
        </p:spPr>
        <p:txBody>
          <a:bodyPr wrap="square" rtlCol="0">
            <a:spAutoFit/>
          </a:bodyPr>
          <a:lstStyle/>
          <a:p>
            <a:pPr algn="ctr"/>
            <a:r>
              <a:rPr lang="pt-BR" sz="2800" dirty="0"/>
              <a:t>Programa de Pós-Graduação em </a:t>
            </a:r>
            <a:r>
              <a:rPr lang="pt-BR" sz="2800" dirty="0" smtClean="0"/>
              <a:t>Oceanografia Física</a:t>
            </a:r>
            <a:r>
              <a:rPr lang="pt-BR" sz="2800" dirty="0"/>
              <a:t>, Química e Geológica</a:t>
            </a:r>
          </a:p>
          <a:p>
            <a:pPr algn="ctr"/>
            <a:r>
              <a:rPr lang="pt-BR" sz="2800" dirty="0" smtClean="0"/>
              <a:t>Disciplina: Dinâmica </a:t>
            </a:r>
            <a:r>
              <a:rPr lang="pt-BR" sz="2800" dirty="0"/>
              <a:t>dos Ecossistemas </a:t>
            </a:r>
            <a:r>
              <a:rPr lang="pt-BR" sz="2800" dirty="0" smtClean="0"/>
              <a:t>Marinhos - 2015</a:t>
            </a:r>
            <a:endParaRPr lang="pt-BR" sz="2800" dirty="0"/>
          </a:p>
        </p:txBody>
      </p:sp>
      <p:sp>
        <p:nvSpPr>
          <p:cNvPr id="4" name="CaixaDeTexto 3"/>
          <p:cNvSpPr txBox="1"/>
          <p:nvPr/>
        </p:nvSpPr>
        <p:spPr>
          <a:xfrm>
            <a:off x="6585287" y="5725837"/>
            <a:ext cx="5009147" cy="923330"/>
          </a:xfrm>
          <a:prstGeom prst="rect">
            <a:avLst/>
          </a:prstGeom>
          <a:solidFill>
            <a:schemeClr val="bg1"/>
          </a:solidFill>
          <a:ln>
            <a:solidFill>
              <a:srgbClr val="00FFFF"/>
            </a:solidFill>
          </a:ln>
        </p:spPr>
        <p:txBody>
          <a:bodyPr wrap="square" rtlCol="0">
            <a:spAutoFit/>
          </a:bodyPr>
          <a:lstStyle/>
          <a:p>
            <a:r>
              <a:rPr lang="pt-BR" dirty="0" smtClean="0"/>
              <a:t>Eunice da Costa Machado </a:t>
            </a:r>
          </a:p>
          <a:p>
            <a:r>
              <a:rPr lang="pt-BR" dirty="0" smtClean="0">
                <a:solidFill>
                  <a:srgbClr val="FFFF00"/>
                </a:solidFill>
                <a:hlinkClick r:id="rId3"/>
              </a:rPr>
              <a:t>eunicefurg@gmail.com</a:t>
            </a:r>
            <a:endParaRPr lang="pt-BR" dirty="0" smtClean="0">
              <a:solidFill>
                <a:srgbClr val="FFFF00"/>
              </a:solidFill>
            </a:endParaRPr>
          </a:p>
          <a:p>
            <a:r>
              <a:rPr lang="pt-BR" dirty="0" smtClean="0">
                <a:solidFill>
                  <a:srgbClr val="FFFF00"/>
                </a:solidFill>
                <a:hlinkClick r:id="rId4"/>
              </a:rPr>
              <a:t>eunice.machado@furg.br</a:t>
            </a:r>
            <a:endParaRPr lang="pt-BR" dirty="0" smtClean="0">
              <a:solidFill>
                <a:srgbClr val="FFFF00"/>
              </a:solidFill>
            </a:endParaRPr>
          </a:p>
        </p:txBody>
      </p:sp>
    </p:spTree>
    <p:extLst>
      <p:ext uri="{BB962C8B-B14F-4D97-AF65-F5344CB8AC3E}">
        <p14:creationId xmlns:p14="http://schemas.microsoft.com/office/powerpoint/2010/main" val="14709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760871" y="1034715"/>
            <a:ext cx="7515225" cy="4800600"/>
          </a:xfrm>
          <a:prstGeom prst="rect">
            <a:avLst/>
          </a:prstGeom>
        </p:spPr>
      </p:pic>
      <p:sp>
        <p:nvSpPr>
          <p:cNvPr id="5" name="CaixaDeTexto 4"/>
          <p:cNvSpPr txBox="1"/>
          <p:nvPr/>
        </p:nvSpPr>
        <p:spPr>
          <a:xfrm>
            <a:off x="9372600" y="1925053"/>
            <a:ext cx="2237874" cy="1200329"/>
          </a:xfrm>
          <a:prstGeom prst="rect">
            <a:avLst/>
          </a:prstGeom>
          <a:noFill/>
        </p:spPr>
        <p:txBody>
          <a:bodyPr wrap="square" rtlCol="0">
            <a:spAutoFit/>
          </a:bodyPr>
          <a:lstStyle/>
          <a:p>
            <a:r>
              <a:rPr lang="en-US" dirty="0" err="1" smtClean="0"/>
              <a:t>Estrutura</a:t>
            </a:r>
            <a:r>
              <a:rPr lang="en-US" dirty="0" smtClean="0"/>
              <a:t> de </a:t>
            </a:r>
            <a:r>
              <a:rPr lang="en-US" dirty="0" err="1" smtClean="0"/>
              <a:t>uma</a:t>
            </a:r>
            <a:r>
              <a:rPr lang="en-US" dirty="0" smtClean="0"/>
              <a:t> </a:t>
            </a:r>
            <a:r>
              <a:rPr lang="en-US" dirty="0" err="1" smtClean="0"/>
              <a:t>frente</a:t>
            </a:r>
            <a:r>
              <a:rPr lang="en-US" dirty="0" smtClean="0"/>
              <a:t> no Mar da </a:t>
            </a:r>
            <a:r>
              <a:rPr lang="en-US" dirty="0" err="1" smtClean="0"/>
              <a:t>Irlanda</a:t>
            </a:r>
            <a:r>
              <a:rPr lang="en-US" dirty="0" smtClean="0"/>
              <a:t> </a:t>
            </a:r>
            <a:r>
              <a:rPr lang="en-US" dirty="0"/>
              <a:t>(Mann and Lazier, </a:t>
            </a:r>
            <a:r>
              <a:rPr lang="en-US" dirty="0" smtClean="0"/>
              <a:t>1991)</a:t>
            </a:r>
            <a:endParaRPr lang="pt-BR" dirty="0"/>
          </a:p>
        </p:txBody>
      </p:sp>
    </p:spTree>
    <p:extLst>
      <p:ext uri="{BB962C8B-B14F-4D97-AF65-F5344CB8AC3E}">
        <p14:creationId xmlns:p14="http://schemas.microsoft.com/office/powerpoint/2010/main" val="557650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11441" y="5221204"/>
            <a:ext cx="8638674" cy="1200329"/>
          </a:xfrm>
          <a:prstGeom prst="rect">
            <a:avLst/>
          </a:prstGeom>
        </p:spPr>
        <p:txBody>
          <a:bodyPr wrap="square">
            <a:spAutoFit/>
          </a:bodyPr>
          <a:lstStyle/>
          <a:p>
            <a:pPr algn="just"/>
            <a:r>
              <a:rPr lang="pt-BR" b="1" dirty="0" smtClean="0"/>
              <a:t>Frente de mar raso </a:t>
            </a:r>
            <a:r>
              <a:rPr lang="pt-BR" dirty="0" smtClean="0"/>
              <a:t>(T, </a:t>
            </a:r>
            <a:r>
              <a:rPr lang="pt-BR" dirty="0" err="1" smtClean="0"/>
              <a:t>Clor.-a</a:t>
            </a:r>
            <a:r>
              <a:rPr lang="pt-BR" dirty="0" smtClean="0"/>
              <a:t>, Silicato e Nitrato)</a:t>
            </a:r>
          </a:p>
          <a:p>
            <a:pPr algn="just"/>
            <a:r>
              <a:rPr lang="pt-BR" dirty="0" smtClean="0"/>
              <a:t>O diagrama da direita mostra o logaritmo da profundidade da água (h) dividido pelo cubo da velocidade no pico da maré (u) na superfície: </a:t>
            </a:r>
            <a:r>
              <a:rPr lang="pt-BR" b="1" dirty="0" smtClean="0"/>
              <a:t>log 10 (</a:t>
            </a:r>
            <a:r>
              <a:rPr lang="pt-BR" b="1" dirty="0"/>
              <a:t>h/u³)</a:t>
            </a:r>
            <a:r>
              <a:rPr lang="pt-BR" dirty="0"/>
              <a:t>. </a:t>
            </a:r>
            <a:r>
              <a:rPr lang="pt-BR" b="1" dirty="0" smtClean="0"/>
              <a:t>As frentes de mares rasos </a:t>
            </a:r>
            <a:r>
              <a:rPr lang="pt-BR" dirty="0" smtClean="0"/>
              <a:t>estão situadas onde este valor é de </a:t>
            </a:r>
            <a:r>
              <a:rPr lang="pt-BR" b="1" dirty="0" smtClean="0"/>
              <a:t>~2,5 </a:t>
            </a:r>
            <a:r>
              <a:rPr lang="pt-BR" dirty="0" smtClean="0"/>
              <a:t>(entre os contornos vermelho e lilás).</a:t>
            </a:r>
            <a:endParaRPr lang="pt-BR" dirty="0"/>
          </a:p>
        </p:txBody>
      </p:sp>
      <p:pic>
        <p:nvPicPr>
          <p:cNvPr id="3" name="Imagem 2"/>
          <p:cNvPicPr>
            <a:picLocks noChangeAspect="1"/>
          </p:cNvPicPr>
          <p:nvPr/>
        </p:nvPicPr>
        <p:blipFill>
          <a:blip r:embed="rId2"/>
          <a:stretch>
            <a:fillRect/>
          </a:stretch>
        </p:blipFill>
        <p:spPr>
          <a:xfrm>
            <a:off x="1028199" y="96754"/>
            <a:ext cx="9582150" cy="5124450"/>
          </a:xfrm>
          <a:prstGeom prst="rect">
            <a:avLst/>
          </a:prstGeom>
        </p:spPr>
      </p:pic>
      <p:sp>
        <p:nvSpPr>
          <p:cNvPr id="4" name="CaixaDeTexto 3"/>
          <p:cNvSpPr txBox="1"/>
          <p:nvPr/>
        </p:nvSpPr>
        <p:spPr>
          <a:xfrm>
            <a:off x="10130589" y="5329989"/>
            <a:ext cx="1660358" cy="369332"/>
          </a:xfrm>
          <a:prstGeom prst="rect">
            <a:avLst/>
          </a:prstGeom>
          <a:noFill/>
        </p:spPr>
        <p:txBody>
          <a:bodyPr wrap="square" rtlCol="0">
            <a:spAutoFit/>
          </a:bodyPr>
          <a:lstStyle/>
          <a:p>
            <a:r>
              <a:rPr lang="pt-BR" dirty="0" err="1"/>
              <a:t>Tomzcak</a:t>
            </a:r>
            <a:r>
              <a:rPr lang="pt-BR" dirty="0"/>
              <a:t>, </a:t>
            </a:r>
            <a:r>
              <a:rPr lang="pt-BR" dirty="0" smtClean="0"/>
              <a:t>1996</a:t>
            </a:r>
            <a:endParaRPr lang="pt-BR" dirty="0"/>
          </a:p>
        </p:txBody>
      </p:sp>
    </p:spTree>
    <p:extLst>
      <p:ext uri="{BB962C8B-B14F-4D97-AF65-F5344CB8AC3E}">
        <p14:creationId xmlns:p14="http://schemas.microsoft.com/office/powerpoint/2010/main" val="30923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0789" y="96249"/>
            <a:ext cx="11333748" cy="6340197"/>
            <a:chOff x="300789" y="96249"/>
            <a:chExt cx="11333748" cy="6340197"/>
          </a:xfrm>
        </p:grpSpPr>
        <p:sp>
          <p:nvSpPr>
            <p:cNvPr id="2" name="CaixaDeTexto 1"/>
            <p:cNvSpPr txBox="1"/>
            <p:nvPr/>
          </p:nvSpPr>
          <p:spPr>
            <a:xfrm>
              <a:off x="300789" y="96249"/>
              <a:ext cx="11333748" cy="6340197"/>
            </a:xfrm>
            <a:prstGeom prst="rect">
              <a:avLst/>
            </a:prstGeom>
            <a:noFill/>
          </p:spPr>
          <p:txBody>
            <a:bodyPr wrap="square" rtlCol="0">
              <a:spAutoFit/>
            </a:bodyPr>
            <a:lstStyle/>
            <a:p>
              <a:pPr algn="just"/>
              <a:r>
                <a:rPr lang="en-US" sz="2800" dirty="0"/>
                <a:t> </a:t>
              </a:r>
              <a:r>
                <a:rPr lang="en-US" sz="2800" dirty="0" err="1" smtClean="0"/>
                <a:t>Transporte</a:t>
              </a:r>
              <a:r>
                <a:rPr lang="en-US" sz="2800" dirty="0" smtClean="0"/>
                <a:t> cross frontal:</a:t>
              </a:r>
            </a:p>
            <a:p>
              <a:pPr algn="just"/>
              <a:r>
                <a:rPr lang="en-US" dirty="0" smtClean="0"/>
                <a:t>3 </a:t>
              </a:r>
              <a:r>
                <a:rPr lang="en-US" dirty="0" err="1" smtClean="0"/>
                <a:t>modos</a:t>
              </a:r>
              <a:r>
                <a:rPr lang="en-US" dirty="0" smtClean="0"/>
                <a:t> de </a:t>
              </a:r>
              <a:r>
                <a:rPr lang="en-US" dirty="0" err="1" smtClean="0"/>
                <a:t>transporte</a:t>
              </a:r>
              <a:r>
                <a:rPr lang="en-US" dirty="0" smtClean="0"/>
                <a:t> horizontal de </a:t>
              </a:r>
              <a:r>
                <a:rPr lang="en-US" dirty="0" err="1" smtClean="0"/>
                <a:t>nutrientes</a:t>
              </a:r>
              <a:r>
                <a:rPr lang="en-US" dirty="0" smtClean="0"/>
                <a:t> </a:t>
              </a:r>
              <a:r>
                <a:rPr lang="en-US" dirty="0" err="1" smtClean="0"/>
                <a:t>através</a:t>
              </a:r>
              <a:r>
                <a:rPr lang="en-US" dirty="0" smtClean="0"/>
                <a:t> da </a:t>
              </a:r>
              <a:r>
                <a:rPr lang="en-US" dirty="0" err="1" smtClean="0"/>
                <a:t>frente</a:t>
              </a:r>
              <a:r>
                <a:rPr lang="en-US" dirty="0" smtClean="0"/>
                <a:t> </a:t>
              </a:r>
              <a:r>
                <a:rPr lang="en-US" dirty="0" err="1" smtClean="0"/>
                <a:t>que</a:t>
              </a:r>
              <a:r>
                <a:rPr lang="en-US" dirty="0" smtClean="0"/>
                <a:t> </a:t>
              </a:r>
              <a:r>
                <a:rPr lang="en-US" dirty="0" err="1" smtClean="0"/>
                <a:t>fertilizam</a:t>
              </a:r>
              <a:r>
                <a:rPr lang="en-US" dirty="0" smtClean="0"/>
                <a:t> a </a:t>
              </a:r>
              <a:r>
                <a:rPr lang="en-US" dirty="0" err="1" smtClean="0"/>
                <a:t>água</a:t>
              </a:r>
              <a:r>
                <a:rPr lang="en-US" dirty="0" smtClean="0"/>
                <a:t> </a:t>
              </a:r>
              <a:r>
                <a:rPr lang="en-US" dirty="0" err="1" smtClean="0"/>
                <a:t>estratificada</a:t>
              </a:r>
              <a:r>
                <a:rPr lang="en-US" dirty="0" smtClean="0"/>
                <a:t> </a:t>
              </a:r>
              <a:r>
                <a:rPr lang="en-US" dirty="0" err="1" smtClean="0"/>
                <a:t>pobre</a:t>
              </a:r>
              <a:r>
                <a:rPr lang="en-US" dirty="0" smtClean="0"/>
                <a:t> </a:t>
              </a:r>
              <a:r>
                <a:rPr lang="en-US" dirty="0" err="1" smtClean="0"/>
                <a:t>em</a:t>
              </a:r>
              <a:r>
                <a:rPr lang="en-US" dirty="0" smtClean="0"/>
                <a:t> </a:t>
              </a:r>
              <a:r>
                <a:rPr lang="en-US" dirty="0" err="1" smtClean="0"/>
                <a:t>nutrientes</a:t>
              </a:r>
              <a:r>
                <a:rPr lang="en-US" dirty="0" smtClean="0"/>
                <a:t>:</a:t>
              </a:r>
              <a:endParaRPr lang="en-US" dirty="0"/>
            </a:p>
            <a:p>
              <a:pPr algn="just"/>
              <a:endParaRPr lang="en-US" dirty="0" smtClean="0"/>
            </a:p>
            <a:p>
              <a:pPr algn="just"/>
              <a:r>
                <a:rPr lang="en-US" b="1" dirty="0" smtClean="0"/>
                <a:t>1.  </a:t>
              </a:r>
              <a:r>
                <a:rPr lang="en-US" b="1" dirty="0" err="1" smtClean="0"/>
                <a:t>Ciclo</a:t>
              </a:r>
              <a:r>
                <a:rPr lang="en-US" b="1" dirty="0" smtClean="0"/>
                <a:t> </a:t>
              </a:r>
              <a:r>
                <a:rPr lang="en-US" b="1" dirty="0" err="1" smtClean="0"/>
                <a:t>Sizígia-Quadratura</a:t>
              </a:r>
              <a:endParaRPr lang="en-US" b="1" dirty="0"/>
            </a:p>
            <a:p>
              <a:pPr algn="just"/>
              <a:r>
                <a:rPr lang="en-US" dirty="0" err="1" smtClean="0"/>
                <a:t>Movimento</a:t>
              </a:r>
              <a:r>
                <a:rPr lang="en-US" dirty="0" smtClean="0"/>
                <a:t> da </a:t>
              </a:r>
              <a:r>
                <a:rPr lang="en-US" dirty="0" err="1" smtClean="0"/>
                <a:t>frente</a:t>
              </a:r>
              <a:r>
                <a:rPr lang="en-US" dirty="0" smtClean="0"/>
                <a:t> </a:t>
              </a:r>
              <a:r>
                <a:rPr lang="en-US" dirty="0" err="1" smtClean="0"/>
                <a:t>durante</a:t>
              </a:r>
              <a:r>
                <a:rPr lang="en-US" dirty="0" smtClean="0"/>
                <a:t> o </a:t>
              </a:r>
              <a:r>
                <a:rPr lang="en-US" dirty="0" err="1" smtClean="0"/>
                <a:t>ciclo</a:t>
              </a:r>
              <a:r>
                <a:rPr lang="en-US" dirty="0" smtClean="0"/>
                <a:t> de </a:t>
              </a:r>
              <a:r>
                <a:rPr lang="en-US" dirty="0" err="1" smtClean="0"/>
                <a:t>maré</a:t>
              </a:r>
              <a:r>
                <a:rPr lang="en-US" dirty="0" smtClean="0"/>
                <a:t> quadrature-</a:t>
              </a:r>
              <a:r>
                <a:rPr lang="en-US" dirty="0" err="1" smtClean="0"/>
                <a:t>sizígia</a:t>
              </a:r>
              <a:r>
                <a:rPr lang="en-US" dirty="0" smtClean="0"/>
                <a:t>;</a:t>
              </a:r>
            </a:p>
            <a:p>
              <a:pPr algn="just"/>
              <a:r>
                <a:rPr lang="en-US" dirty="0" err="1" smtClean="0"/>
                <a:t>Sizígia</a:t>
              </a:r>
              <a:r>
                <a:rPr lang="en-US" dirty="0" smtClean="0">
                  <a:sym typeface="Symbol" panose="05050102010706020507" pitchFamily="18" charset="2"/>
                </a:rPr>
                <a:t> </a:t>
              </a:r>
              <a:r>
                <a:rPr lang="en-US" dirty="0" err="1" smtClean="0">
                  <a:sym typeface="Symbol" panose="05050102010706020507" pitchFamily="18" charset="2"/>
                </a:rPr>
                <a:t>mistura</a:t>
              </a:r>
              <a:endParaRPr lang="en-US" dirty="0" smtClean="0">
                <a:sym typeface="Symbol" panose="05050102010706020507" pitchFamily="18" charset="2"/>
              </a:endParaRPr>
            </a:p>
            <a:p>
              <a:pPr algn="just"/>
              <a:r>
                <a:rPr lang="en-US" dirty="0" err="1" smtClean="0">
                  <a:sym typeface="Symbol" panose="05050102010706020507" pitchFamily="18" charset="2"/>
                </a:rPr>
                <a:t>Quadratura</a:t>
              </a:r>
              <a:r>
                <a:rPr lang="en-US" dirty="0" smtClean="0">
                  <a:sym typeface="Symbol" panose="05050102010706020507" pitchFamily="18" charset="2"/>
                </a:rPr>
                <a:t>  </a:t>
              </a:r>
              <a:r>
                <a:rPr lang="en-US" dirty="0" err="1" smtClean="0">
                  <a:sym typeface="Symbol" panose="05050102010706020507" pitchFamily="18" charset="2"/>
                </a:rPr>
                <a:t>estratifica</a:t>
              </a:r>
              <a:r>
                <a:rPr lang="en-US" dirty="0" smtClean="0"/>
                <a:t> </a:t>
              </a:r>
            </a:p>
            <a:p>
              <a:pPr algn="just"/>
              <a:endParaRPr lang="en-US" dirty="0" smtClean="0"/>
            </a:p>
            <a:p>
              <a:pPr algn="just"/>
              <a:r>
                <a:rPr lang="en-US" b="1" dirty="0" smtClean="0"/>
                <a:t>2.  </a:t>
              </a:r>
              <a:r>
                <a:rPr lang="en-US" b="1" dirty="0" err="1" smtClean="0"/>
                <a:t>Vórtices</a:t>
              </a:r>
              <a:r>
                <a:rPr lang="en-US" b="1" dirty="0" smtClean="0"/>
                <a:t> </a:t>
              </a:r>
              <a:r>
                <a:rPr lang="en-US" b="1" dirty="0" err="1" smtClean="0"/>
                <a:t>baroclínicos</a:t>
              </a:r>
              <a:endParaRPr lang="en-US" b="1" dirty="0"/>
            </a:p>
            <a:p>
              <a:pPr algn="just"/>
              <a:r>
                <a:rPr lang="en-US" dirty="0" smtClean="0"/>
                <a:t>Fortes </a:t>
              </a:r>
              <a:r>
                <a:rPr lang="en-US" dirty="0" err="1" smtClean="0"/>
                <a:t>fluxos</a:t>
              </a:r>
              <a:r>
                <a:rPr lang="en-US" dirty="0" smtClean="0"/>
                <a:t> </a:t>
              </a:r>
              <a:r>
                <a:rPr lang="en-US" dirty="0" err="1" smtClean="0"/>
                <a:t>líquidos</a:t>
              </a:r>
              <a:r>
                <a:rPr lang="en-US" dirty="0" smtClean="0"/>
                <a:t> </a:t>
              </a:r>
              <a:r>
                <a:rPr lang="en-US" dirty="0" err="1" smtClean="0"/>
                <a:t>paralelos</a:t>
              </a:r>
              <a:r>
                <a:rPr lang="en-US" dirty="0" smtClean="0"/>
                <a:t> com o mar da </a:t>
              </a:r>
              <a:r>
                <a:rPr lang="en-US" dirty="0" err="1" smtClean="0"/>
                <a:t>plataforma</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Vórtices</a:t>
              </a:r>
              <a:r>
                <a:rPr lang="en-US" dirty="0" smtClean="0">
                  <a:sym typeface="Symbol" panose="05050102010706020507" pitchFamily="18" charset="2"/>
                </a:rPr>
                <a:t> </a:t>
              </a:r>
              <a:r>
                <a:rPr lang="en-US" dirty="0" err="1" smtClean="0">
                  <a:sym typeface="Symbol" panose="05050102010706020507" pitchFamily="18" charset="2"/>
                </a:rPr>
                <a:t>barométricos</a:t>
              </a:r>
              <a:endParaRPr lang="en-US" dirty="0" smtClean="0">
                <a:sym typeface="Symbol" panose="05050102010706020507" pitchFamily="18" charset="2"/>
              </a:endParaRPr>
            </a:p>
            <a:p>
              <a:pPr algn="just"/>
              <a:r>
                <a:rPr lang="en-US" dirty="0" smtClean="0"/>
                <a:t>Estes </a:t>
              </a:r>
              <a:r>
                <a:rPr lang="en-US" dirty="0" err="1" smtClean="0"/>
                <a:t>vórtices</a:t>
              </a:r>
              <a:r>
                <a:rPr lang="en-US" dirty="0" smtClean="0"/>
                <a:t> </a:t>
              </a:r>
              <a:r>
                <a:rPr lang="en-US" dirty="0" err="1" smtClean="0"/>
                <a:t>podem</a:t>
              </a:r>
              <a:r>
                <a:rPr lang="en-US" dirty="0" smtClean="0"/>
                <a:t> </a:t>
              </a:r>
              <a:r>
                <a:rPr lang="en-US" dirty="0" err="1" smtClean="0"/>
                <a:t>irromper</a:t>
              </a:r>
              <a:r>
                <a:rPr lang="en-US" dirty="0" smtClean="0"/>
                <a:t> </a:t>
              </a:r>
              <a:r>
                <a:rPr lang="en-US" dirty="0" err="1" smtClean="0"/>
                <a:t>longe</a:t>
              </a:r>
              <a:r>
                <a:rPr lang="en-US" dirty="0" smtClean="0"/>
                <a:t> da </a:t>
              </a:r>
              <a:r>
                <a:rPr lang="en-US" dirty="0" err="1" smtClean="0"/>
                <a:t>frente</a:t>
              </a:r>
              <a:r>
                <a:rPr lang="en-US" dirty="0" smtClean="0"/>
                <a:t>, </a:t>
              </a:r>
              <a:r>
                <a:rPr lang="en-US" dirty="0" err="1" smtClean="0"/>
                <a:t>transferindo</a:t>
              </a:r>
              <a:r>
                <a:rPr lang="en-US" dirty="0" smtClean="0"/>
                <a:t> </a:t>
              </a:r>
              <a:r>
                <a:rPr lang="en-US" dirty="0" err="1" smtClean="0"/>
                <a:t>água</a:t>
              </a:r>
              <a:r>
                <a:rPr lang="en-US" dirty="0" smtClean="0"/>
                <a:t> entre </a:t>
              </a:r>
              <a:r>
                <a:rPr lang="en-US" dirty="0" err="1" smtClean="0"/>
                <a:t>os</a:t>
              </a:r>
              <a:r>
                <a:rPr lang="en-US" dirty="0" smtClean="0"/>
                <a:t> </a:t>
              </a:r>
              <a:r>
                <a:rPr lang="en-US" dirty="0" err="1" smtClean="0"/>
                <a:t>lados</a:t>
              </a:r>
              <a:r>
                <a:rPr lang="en-US" dirty="0" smtClean="0"/>
                <a:t> </a:t>
              </a:r>
              <a:r>
                <a:rPr lang="en-US" dirty="0" err="1" smtClean="0"/>
                <a:t>misturado</a:t>
              </a:r>
              <a:r>
                <a:rPr lang="en-US" dirty="0" smtClean="0"/>
                <a:t> e </a:t>
              </a:r>
              <a:r>
                <a:rPr lang="en-US" dirty="0" err="1" smtClean="0"/>
                <a:t>estratificado</a:t>
              </a:r>
              <a:r>
                <a:rPr lang="en-US" dirty="0" smtClean="0"/>
                <a:t> da </a:t>
              </a:r>
              <a:r>
                <a:rPr lang="en-US" dirty="0" err="1" smtClean="0"/>
                <a:t>frente</a:t>
              </a:r>
              <a:r>
                <a:rPr lang="en-US" dirty="0" smtClean="0"/>
                <a:t> (a </a:t>
              </a:r>
              <a:r>
                <a:rPr lang="en-US" b="1" dirty="0" err="1" smtClean="0"/>
                <a:t>água</a:t>
              </a:r>
              <a:r>
                <a:rPr lang="en-US" b="1" dirty="0" smtClean="0"/>
                <a:t> </a:t>
              </a:r>
              <a:r>
                <a:rPr lang="en-US" b="1" dirty="0" err="1" smtClean="0"/>
                <a:t>fria</a:t>
              </a:r>
              <a:r>
                <a:rPr lang="en-US" b="1" dirty="0" smtClean="0"/>
                <a:t> </a:t>
              </a:r>
              <a:r>
                <a:rPr lang="en-US" b="1" dirty="0" smtClean="0">
                  <a:solidFill>
                    <a:srgbClr val="FF0000"/>
                  </a:solidFill>
                </a:rPr>
                <a:t>leva </a:t>
              </a:r>
              <a:r>
                <a:rPr lang="en-US" b="1" dirty="0" err="1" smtClean="0">
                  <a:solidFill>
                    <a:srgbClr val="FF0000"/>
                  </a:solidFill>
                </a:rPr>
                <a:t>nutrientes</a:t>
              </a:r>
              <a:r>
                <a:rPr lang="en-US" b="1" dirty="0" smtClean="0">
                  <a:solidFill>
                    <a:srgbClr val="FF0000"/>
                  </a:solidFill>
                </a:rPr>
                <a:t> </a:t>
              </a:r>
              <a:r>
                <a:rPr lang="en-US" dirty="0" smtClean="0"/>
                <a:t>com </a:t>
              </a:r>
              <a:r>
                <a:rPr lang="en-US" dirty="0" err="1" smtClean="0"/>
                <a:t>ela</a:t>
              </a:r>
              <a:r>
                <a:rPr lang="en-US" dirty="0" smtClean="0"/>
                <a:t>). </a:t>
              </a:r>
            </a:p>
            <a:p>
              <a:pPr algn="just"/>
              <a:endParaRPr lang="en-US" dirty="0" smtClean="0"/>
            </a:p>
            <a:p>
              <a:pPr algn="just"/>
              <a:r>
                <a:rPr lang="en-US" b="1" dirty="0" smtClean="0"/>
                <a:t>3.  </a:t>
              </a:r>
              <a:r>
                <a:rPr lang="en-US" b="1" dirty="0" err="1" smtClean="0"/>
                <a:t>Correntes</a:t>
              </a:r>
              <a:r>
                <a:rPr lang="en-US" b="1" dirty="0" smtClean="0"/>
                <a:t> </a:t>
              </a:r>
              <a:r>
                <a:rPr lang="en-US" b="1" dirty="0" err="1" smtClean="0"/>
                <a:t>residuais</a:t>
              </a:r>
              <a:endParaRPr lang="en-US" b="1" dirty="0"/>
            </a:p>
            <a:p>
              <a:pPr algn="just"/>
              <a:r>
                <a:rPr lang="en-US" dirty="0" err="1" smtClean="0"/>
                <a:t>Primariamente</a:t>
              </a:r>
              <a:r>
                <a:rPr lang="en-US" dirty="0" smtClean="0"/>
                <a:t> </a:t>
              </a:r>
              <a:r>
                <a:rPr lang="en-US" dirty="0" err="1" smtClean="0"/>
                <a:t>ao</a:t>
              </a:r>
              <a:r>
                <a:rPr lang="en-US" dirty="0" smtClean="0"/>
                <a:t> </a:t>
              </a:r>
              <a:r>
                <a:rPr lang="en-US" dirty="0" err="1" smtClean="0"/>
                <a:t>longo</a:t>
              </a:r>
              <a:r>
                <a:rPr lang="en-US" dirty="0" smtClean="0"/>
                <a:t> da </a:t>
              </a:r>
              <a:r>
                <a:rPr lang="en-US" dirty="0" err="1" smtClean="0"/>
                <a:t>frente</a:t>
              </a:r>
              <a:r>
                <a:rPr lang="en-US" dirty="0" smtClean="0"/>
                <a:t>, mas </a:t>
              </a:r>
              <a:r>
                <a:rPr lang="en-US" dirty="0" err="1" smtClean="0"/>
                <a:t>uma</a:t>
              </a:r>
              <a:r>
                <a:rPr lang="en-US" dirty="0" smtClean="0"/>
                <a:t> </a:t>
              </a:r>
              <a:r>
                <a:rPr lang="en-US" dirty="0" err="1" smtClean="0"/>
                <a:t>circulação</a:t>
              </a:r>
              <a:r>
                <a:rPr lang="en-US" dirty="0" smtClean="0"/>
                <a:t> cross-frontal </a:t>
              </a:r>
              <a:r>
                <a:rPr lang="en-US" dirty="0" err="1" smtClean="0"/>
                <a:t>fraca</a:t>
              </a:r>
              <a:r>
                <a:rPr lang="en-US" dirty="0" smtClean="0"/>
                <a:t> </a:t>
              </a:r>
              <a:r>
                <a:rPr lang="en-US" dirty="0" err="1" smtClean="0"/>
                <a:t>induzida</a:t>
              </a:r>
              <a:r>
                <a:rPr lang="en-US" dirty="0" smtClean="0"/>
                <a:t> </a:t>
              </a:r>
              <a:r>
                <a:rPr lang="en-US" dirty="0" err="1" smtClean="0"/>
                <a:t>por</a:t>
              </a:r>
              <a:r>
                <a:rPr lang="en-US" dirty="0" smtClean="0"/>
                <a:t> </a:t>
              </a:r>
              <a:r>
                <a:rPr lang="en-US" dirty="0" err="1" smtClean="0"/>
                <a:t>fricção</a:t>
              </a:r>
              <a:r>
                <a:rPr lang="en-US" dirty="0" smtClean="0"/>
                <a:t> </a:t>
              </a:r>
              <a:r>
                <a:rPr lang="en-US" dirty="0" err="1" smtClean="0"/>
                <a:t>interna</a:t>
              </a:r>
              <a:r>
                <a:rPr lang="en-US" dirty="0" smtClean="0"/>
                <a:t> é </a:t>
              </a:r>
              <a:r>
                <a:rPr lang="en-US" dirty="0" err="1" smtClean="0"/>
                <a:t>esperada</a:t>
              </a:r>
              <a:r>
                <a:rPr lang="en-US" dirty="0" smtClean="0"/>
                <a:t>. </a:t>
              </a:r>
              <a:r>
                <a:rPr lang="en-US" dirty="0" smtClean="0">
                  <a:sym typeface="Symbol" panose="05050102010706020507" pitchFamily="18" charset="2"/>
                </a:rPr>
                <a:t> </a:t>
              </a:r>
              <a:r>
                <a:rPr lang="en-US" b="1" dirty="0" err="1" smtClean="0">
                  <a:sym typeface="Symbol" panose="05050102010706020507" pitchFamily="18" charset="2"/>
                </a:rPr>
                <a:t>transporte</a:t>
              </a:r>
              <a:r>
                <a:rPr lang="en-US" b="1" dirty="0" smtClean="0">
                  <a:sym typeface="Symbol" panose="05050102010706020507" pitchFamily="18" charset="2"/>
                </a:rPr>
                <a:t> vertical de </a:t>
              </a:r>
              <a:r>
                <a:rPr lang="en-US" b="1" dirty="0" err="1" smtClean="0">
                  <a:sym typeface="Symbol" panose="05050102010706020507" pitchFamily="18" charset="2"/>
                </a:rPr>
                <a:t>água</a:t>
              </a:r>
              <a:r>
                <a:rPr lang="en-US" dirty="0" smtClean="0">
                  <a:sym typeface="Symbol" panose="05050102010706020507" pitchFamily="18" charset="2"/>
                </a:rPr>
                <a:t>  de </a:t>
              </a:r>
              <a:r>
                <a:rPr lang="en-US" dirty="0" err="1" smtClean="0">
                  <a:sym typeface="Symbol" panose="05050102010706020507" pitchFamily="18" charset="2"/>
                </a:rPr>
                <a:t>abaixo</a:t>
              </a:r>
              <a:r>
                <a:rPr lang="en-US" dirty="0" smtClean="0">
                  <a:sym typeface="Symbol" panose="05050102010706020507" pitchFamily="18" charset="2"/>
                </a:rPr>
                <a:t> da </a:t>
              </a:r>
              <a:r>
                <a:rPr lang="en-US" dirty="0" err="1" smtClean="0">
                  <a:sym typeface="Symbol" panose="05050102010706020507" pitchFamily="18" charset="2"/>
                </a:rPr>
                <a:t>termoclina</a:t>
              </a:r>
              <a:r>
                <a:rPr lang="en-US" dirty="0" smtClean="0">
                  <a:sym typeface="Symbol" panose="05050102010706020507" pitchFamily="18" charset="2"/>
                </a:rPr>
                <a:t>, </a:t>
              </a:r>
              <a:r>
                <a:rPr lang="en-US" b="1" dirty="0" err="1" smtClean="0">
                  <a:solidFill>
                    <a:srgbClr val="FF0000"/>
                  </a:solidFill>
                  <a:sym typeface="Symbol" panose="05050102010706020507" pitchFamily="18" charset="2"/>
                </a:rPr>
                <a:t>rica</a:t>
              </a:r>
              <a:r>
                <a:rPr lang="en-US" b="1" dirty="0" smtClean="0">
                  <a:solidFill>
                    <a:srgbClr val="FF0000"/>
                  </a:solidFill>
                  <a:sym typeface="Symbol" panose="05050102010706020507" pitchFamily="18" charset="2"/>
                </a:rPr>
                <a:t> </a:t>
              </a:r>
              <a:r>
                <a:rPr lang="en-US" b="1" dirty="0" err="1" smtClean="0">
                  <a:solidFill>
                    <a:srgbClr val="FF0000"/>
                  </a:solidFill>
                  <a:sym typeface="Symbol" panose="05050102010706020507" pitchFamily="18" charset="2"/>
                </a:rPr>
                <a:t>em</a:t>
              </a:r>
              <a:r>
                <a:rPr lang="en-US" b="1" dirty="0" smtClean="0">
                  <a:solidFill>
                    <a:srgbClr val="FF0000"/>
                  </a:solidFill>
                  <a:sym typeface="Symbol" panose="05050102010706020507" pitchFamily="18" charset="2"/>
                </a:rPr>
                <a:t> </a:t>
              </a:r>
              <a:r>
                <a:rPr lang="en-US" b="1" dirty="0" err="1" smtClean="0">
                  <a:solidFill>
                    <a:srgbClr val="FF0000"/>
                  </a:solidFill>
                  <a:sym typeface="Symbol" panose="05050102010706020507" pitchFamily="18" charset="2"/>
                </a:rPr>
                <a:t>nutrientes</a:t>
              </a:r>
              <a:r>
                <a:rPr lang="en-US" dirty="0" smtClean="0">
                  <a:sym typeface="Symbol" panose="05050102010706020507" pitchFamily="18" charset="2"/>
                </a:rPr>
                <a:t>, </a:t>
              </a:r>
              <a:r>
                <a:rPr lang="en-US" b="1" dirty="0" smtClean="0">
                  <a:sym typeface="Symbol" panose="05050102010706020507" pitchFamily="18" charset="2"/>
                </a:rPr>
                <a:t>para a </a:t>
              </a:r>
              <a:r>
                <a:rPr lang="en-US" b="1" dirty="0" err="1" smtClean="0">
                  <a:sym typeface="Symbol" panose="05050102010706020507" pitchFamily="18" charset="2"/>
                </a:rPr>
                <a:t>camada</a:t>
              </a:r>
              <a:r>
                <a:rPr lang="en-US" b="1" dirty="0" smtClean="0">
                  <a:sym typeface="Symbol" panose="05050102010706020507" pitchFamily="18" charset="2"/>
                </a:rPr>
                <a:t> </a:t>
              </a:r>
              <a:r>
                <a:rPr lang="en-US" b="1" dirty="0" err="1" smtClean="0">
                  <a:sym typeface="Symbol" panose="05050102010706020507" pitchFamily="18" charset="2"/>
                </a:rPr>
                <a:t>misturada</a:t>
              </a:r>
              <a:r>
                <a:rPr lang="en-US" dirty="0" smtClean="0">
                  <a:sym typeface="Symbol" panose="05050102010706020507" pitchFamily="18" charset="2"/>
                </a:rPr>
                <a:t> </a:t>
              </a:r>
              <a:r>
                <a:rPr lang="en-US" dirty="0" err="1" smtClean="0">
                  <a:sym typeface="Symbol" panose="05050102010706020507" pitchFamily="18" charset="2"/>
                </a:rPr>
                <a:t>acima</a:t>
              </a:r>
              <a:r>
                <a:rPr lang="en-US" dirty="0" smtClean="0">
                  <a:sym typeface="Symbol" panose="05050102010706020507" pitchFamily="18" charset="2"/>
                </a:rPr>
                <a:t>.</a:t>
              </a:r>
              <a:endParaRPr lang="en-US" dirty="0"/>
            </a:p>
            <a:p>
              <a:pPr algn="just"/>
              <a:endParaRPr lang="en-US" dirty="0" smtClean="0"/>
            </a:p>
            <a:p>
              <a:pPr algn="just"/>
              <a:r>
                <a:rPr lang="en-US" dirty="0" smtClean="0"/>
                <a:t>• </a:t>
              </a:r>
              <a:r>
                <a:rPr lang="en-US" b="1" dirty="0" err="1" smtClean="0"/>
                <a:t>Difusão</a:t>
              </a:r>
              <a:r>
                <a:rPr lang="en-US" b="1" dirty="0" smtClean="0"/>
                <a:t> vertical – </a:t>
              </a:r>
              <a:r>
                <a:rPr lang="en-US" b="1" dirty="0" err="1" smtClean="0"/>
                <a:t>Vórtice</a:t>
              </a:r>
              <a:r>
                <a:rPr lang="en-US" dirty="0" smtClean="0"/>
                <a:t>: </a:t>
              </a:r>
              <a:endParaRPr lang="en-US" dirty="0"/>
            </a:p>
            <a:p>
              <a:pPr algn="just"/>
              <a:r>
                <a:rPr lang="en-US" dirty="0" err="1"/>
                <a:t>Fv</a:t>
              </a:r>
              <a:r>
                <a:rPr lang="en-US" dirty="0"/>
                <a:t>=</a:t>
              </a:r>
              <a:r>
                <a:rPr lang="en-US" dirty="0" err="1"/>
                <a:t>Kv</a:t>
              </a:r>
              <a:r>
                <a:rPr lang="en-US" dirty="0"/>
                <a:t>(∆C/∆z)</a:t>
              </a:r>
              <a:r>
                <a:rPr lang="en-US" dirty="0" err="1"/>
                <a:t>Lw</a:t>
              </a:r>
              <a:endParaRPr lang="en-US" dirty="0"/>
            </a:p>
            <a:p>
              <a:pPr algn="just"/>
              <a:r>
                <a:rPr lang="en-US" dirty="0" err="1" smtClean="0"/>
                <a:t>Onde</a:t>
              </a:r>
              <a:r>
                <a:rPr lang="en-US" dirty="0" smtClean="0"/>
                <a:t> </a:t>
              </a:r>
              <a:r>
                <a:rPr lang="en-US" dirty="0" err="1"/>
                <a:t>Kv</a:t>
              </a:r>
              <a:r>
                <a:rPr lang="en-US" dirty="0"/>
                <a:t> is </a:t>
              </a:r>
              <a:r>
                <a:rPr lang="en-US" dirty="0" err="1" smtClean="0"/>
                <a:t>coeficiente</a:t>
              </a:r>
              <a:r>
                <a:rPr lang="en-US" dirty="0" smtClean="0"/>
                <a:t> de </a:t>
              </a:r>
              <a:r>
                <a:rPr lang="en-US" dirty="0" err="1" smtClean="0"/>
                <a:t>Vórtice-difusão</a:t>
              </a:r>
              <a:r>
                <a:rPr lang="en-US" dirty="0" smtClean="0"/>
                <a:t> vertical, </a:t>
              </a:r>
              <a:r>
                <a:rPr lang="en-US" dirty="0" err="1"/>
                <a:t>Lw</a:t>
              </a:r>
              <a:r>
                <a:rPr lang="en-US" dirty="0"/>
                <a:t> </a:t>
              </a:r>
              <a:r>
                <a:rPr lang="en-US" dirty="0" smtClean="0"/>
                <a:t>é a </a:t>
              </a:r>
              <a:r>
                <a:rPr lang="en-US" dirty="0" err="1" smtClean="0"/>
                <a:t>distância</a:t>
              </a:r>
              <a:r>
                <a:rPr lang="en-US" dirty="0" smtClean="0"/>
                <a:t> cross-frontal </a:t>
              </a:r>
              <a:r>
                <a:rPr lang="en-US" dirty="0" err="1" smtClean="0"/>
                <a:t>ao</a:t>
              </a:r>
              <a:r>
                <a:rPr lang="en-US" dirty="0" smtClean="0"/>
                <a:t> </a:t>
              </a:r>
              <a:r>
                <a:rPr lang="en-US" dirty="0" err="1" smtClean="0"/>
                <a:t>longo</a:t>
              </a:r>
              <a:r>
                <a:rPr lang="en-US" dirty="0" smtClean="0"/>
                <a:t> da </a:t>
              </a:r>
              <a:r>
                <a:rPr lang="en-US" dirty="0" err="1" smtClean="0"/>
                <a:t>qual</a:t>
              </a:r>
              <a:r>
                <a:rPr lang="en-US" dirty="0" smtClean="0"/>
                <a:t> </a:t>
              </a:r>
              <a:r>
                <a:rPr lang="en-US" dirty="0" err="1" smtClean="0"/>
                <a:t>há</a:t>
              </a:r>
              <a:r>
                <a:rPr lang="en-US" dirty="0" smtClean="0"/>
                <a:t> </a:t>
              </a:r>
              <a:r>
                <a:rPr lang="en-US" dirty="0" err="1" smtClean="0"/>
                <a:t>uma</a:t>
              </a:r>
              <a:r>
                <a:rPr lang="en-US" dirty="0" smtClean="0"/>
                <a:t> </a:t>
              </a:r>
              <a:r>
                <a:rPr lang="en-US" dirty="0" err="1" smtClean="0"/>
                <a:t>transferência</a:t>
              </a:r>
              <a:r>
                <a:rPr lang="en-US" dirty="0" smtClean="0"/>
                <a:t> vertical </a:t>
              </a:r>
              <a:r>
                <a:rPr lang="en-US" dirty="0" err="1" smtClean="0"/>
                <a:t>significante</a:t>
              </a:r>
              <a:r>
                <a:rPr lang="en-US" dirty="0" smtClean="0"/>
                <a:t>, ∆</a:t>
              </a:r>
              <a:r>
                <a:rPr lang="en-US" dirty="0"/>
                <a:t>C/∆</a:t>
              </a:r>
              <a:r>
                <a:rPr lang="en-US" dirty="0" smtClean="0"/>
                <a:t>z é a </a:t>
              </a:r>
              <a:r>
                <a:rPr lang="en-US" dirty="0" err="1" smtClean="0"/>
                <a:t>variação</a:t>
              </a:r>
              <a:r>
                <a:rPr lang="en-US" dirty="0" smtClean="0"/>
                <a:t> da </a:t>
              </a:r>
              <a:r>
                <a:rPr lang="en-US" dirty="0" err="1" smtClean="0"/>
                <a:t>concentração</a:t>
              </a:r>
              <a:r>
                <a:rPr lang="en-US" dirty="0" smtClean="0"/>
                <a:t> </a:t>
              </a:r>
              <a:r>
                <a:rPr lang="en-US" dirty="0" err="1" smtClean="0"/>
                <a:t>em</a:t>
              </a:r>
              <a:r>
                <a:rPr lang="en-US" dirty="0" smtClean="0"/>
                <a:t> </a:t>
              </a:r>
              <a:r>
                <a:rPr lang="en-US" dirty="0" err="1" smtClean="0"/>
                <a:t>relação</a:t>
              </a:r>
              <a:r>
                <a:rPr lang="en-US" dirty="0" smtClean="0"/>
                <a:t> </a:t>
              </a:r>
              <a:r>
                <a:rPr lang="en-US" dirty="0" err="1" smtClean="0"/>
                <a:t>ao</a:t>
              </a:r>
              <a:r>
                <a:rPr lang="en-US" dirty="0" smtClean="0"/>
                <a:t> </a:t>
              </a:r>
              <a:r>
                <a:rPr lang="en-US" dirty="0" err="1" smtClean="0"/>
                <a:t>intervalo</a:t>
              </a:r>
              <a:r>
                <a:rPr lang="en-US" dirty="0" smtClean="0"/>
                <a:t> de </a:t>
              </a:r>
              <a:r>
                <a:rPr lang="en-US" dirty="0" err="1" smtClean="0"/>
                <a:t>profundidade</a:t>
              </a:r>
              <a:r>
                <a:rPr lang="en-US" dirty="0" smtClean="0"/>
                <a:t>.</a:t>
              </a:r>
              <a:endParaRPr lang="pt-BR" dirty="0"/>
            </a:p>
          </p:txBody>
        </p:sp>
        <p:sp>
          <p:nvSpPr>
            <p:cNvPr id="3" name="Seta para a direita 2"/>
            <p:cNvSpPr/>
            <p:nvPr/>
          </p:nvSpPr>
          <p:spPr>
            <a:xfrm>
              <a:off x="3224463" y="1956958"/>
              <a:ext cx="998621" cy="505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4692314" y="2024955"/>
              <a:ext cx="3838074" cy="369332"/>
            </a:xfrm>
            <a:prstGeom prst="rect">
              <a:avLst/>
            </a:prstGeom>
            <a:noFill/>
          </p:spPr>
          <p:txBody>
            <a:bodyPr wrap="square" rtlCol="0">
              <a:spAutoFit/>
            </a:bodyPr>
            <a:lstStyle/>
            <a:p>
              <a:r>
                <a:rPr lang="pt-BR" b="1" dirty="0" smtClean="0">
                  <a:solidFill>
                    <a:srgbClr val="0000FF"/>
                  </a:solidFill>
                </a:rPr>
                <a:t>Florações </a:t>
              </a:r>
              <a:r>
                <a:rPr lang="pt-BR" b="1" dirty="0" err="1" smtClean="0">
                  <a:solidFill>
                    <a:srgbClr val="0000FF"/>
                  </a:solidFill>
                </a:rPr>
                <a:t>fitoplanctônicas</a:t>
              </a:r>
              <a:r>
                <a:rPr lang="pt-BR" b="1" dirty="0" smtClean="0">
                  <a:solidFill>
                    <a:srgbClr val="0000FF"/>
                  </a:solidFill>
                </a:rPr>
                <a:t> </a:t>
              </a:r>
              <a:r>
                <a:rPr lang="pt-BR" dirty="0" smtClean="0"/>
                <a:t>(quinzenais)</a:t>
              </a:r>
              <a:endParaRPr lang="pt-BR" dirty="0"/>
            </a:p>
          </p:txBody>
        </p:sp>
      </p:grpSp>
    </p:spTree>
    <p:extLst>
      <p:ext uri="{BB962C8B-B14F-4D97-AF65-F5344CB8AC3E}">
        <p14:creationId xmlns:p14="http://schemas.microsoft.com/office/powerpoint/2010/main" val="1337457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1737" y="493295"/>
            <a:ext cx="10106526" cy="1138773"/>
          </a:xfrm>
          <a:prstGeom prst="rect">
            <a:avLst/>
          </a:prstGeom>
          <a:noFill/>
        </p:spPr>
        <p:txBody>
          <a:bodyPr wrap="square" rtlCol="0">
            <a:spAutoFit/>
          </a:bodyPr>
          <a:lstStyle/>
          <a:p>
            <a:pPr algn="just"/>
            <a:r>
              <a:rPr lang="en-US" dirty="0" smtClean="0"/>
              <a:t>• </a:t>
            </a:r>
            <a:r>
              <a:rPr lang="en-US" sz="2800" b="1" dirty="0" err="1" smtClean="0"/>
              <a:t>Frentes</a:t>
            </a:r>
            <a:r>
              <a:rPr lang="en-US" sz="2800" b="1" dirty="0" smtClean="0"/>
              <a:t> de </a:t>
            </a:r>
            <a:r>
              <a:rPr lang="en-US" sz="2800" b="1" dirty="0" err="1" smtClean="0"/>
              <a:t>pluma</a:t>
            </a:r>
            <a:r>
              <a:rPr lang="en-US" sz="2800" b="1" dirty="0" smtClean="0"/>
              <a:t> de </a:t>
            </a:r>
            <a:r>
              <a:rPr lang="en-US" sz="2800" b="1" dirty="0" err="1" smtClean="0"/>
              <a:t>rio</a:t>
            </a:r>
            <a:r>
              <a:rPr lang="en-US" sz="2800" b="1" dirty="0" smtClean="0"/>
              <a:t> e </a:t>
            </a:r>
            <a:r>
              <a:rPr lang="en-US" sz="2800" b="1" dirty="0" err="1" smtClean="0"/>
              <a:t>estuarinas</a:t>
            </a:r>
            <a:r>
              <a:rPr lang="en-US" sz="2800" b="1" dirty="0" smtClean="0"/>
              <a:t> </a:t>
            </a:r>
          </a:p>
          <a:p>
            <a:pPr algn="just"/>
            <a:r>
              <a:rPr lang="en-US" sz="2000" dirty="0"/>
              <a:t>S</a:t>
            </a:r>
            <a:r>
              <a:rPr lang="en-US" sz="2000" dirty="0" smtClean="0"/>
              <a:t>e </a:t>
            </a:r>
            <a:r>
              <a:rPr lang="en-US" sz="2000" dirty="0" err="1" smtClean="0"/>
              <a:t>formam</a:t>
            </a:r>
            <a:r>
              <a:rPr lang="en-US" sz="2000" dirty="0" smtClean="0"/>
              <a:t> </a:t>
            </a:r>
            <a:r>
              <a:rPr lang="en-US" sz="2000" dirty="0" err="1" smtClean="0"/>
              <a:t>onde</a:t>
            </a:r>
            <a:r>
              <a:rPr lang="en-US" sz="2000" dirty="0" smtClean="0"/>
              <a:t> </a:t>
            </a:r>
            <a:r>
              <a:rPr lang="en-US" sz="2000" dirty="0" err="1" smtClean="0"/>
              <a:t>água</a:t>
            </a:r>
            <a:r>
              <a:rPr lang="en-US" sz="2000" dirty="0" smtClean="0"/>
              <a:t> </a:t>
            </a:r>
            <a:r>
              <a:rPr lang="en-US" sz="2000" dirty="0" err="1" smtClean="0"/>
              <a:t>realtivamente</a:t>
            </a:r>
            <a:r>
              <a:rPr lang="en-US" sz="2000" dirty="0" smtClean="0"/>
              <a:t> </a:t>
            </a:r>
            <a:r>
              <a:rPr lang="en-US" sz="2000" dirty="0" err="1" smtClean="0"/>
              <a:t>doce</a:t>
            </a:r>
            <a:r>
              <a:rPr lang="en-US" sz="2000" dirty="0" smtClean="0"/>
              <a:t> </a:t>
            </a:r>
            <a:r>
              <a:rPr lang="en-US" sz="2000" dirty="0" err="1" smtClean="0"/>
              <a:t>atinge</a:t>
            </a:r>
            <a:r>
              <a:rPr lang="en-US" sz="2000" dirty="0" smtClean="0"/>
              <a:t> a </a:t>
            </a:r>
            <a:r>
              <a:rPr lang="en-US" sz="2000" dirty="0" err="1" smtClean="0"/>
              <a:t>região</a:t>
            </a:r>
            <a:r>
              <a:rPr lang="en-US" sz="2000" dirty="0" smtClean="0"/>
              <a:t> da </a:t>
            </a:r>
            <a:r>
              <a:rPr lang="en-US" sz="2000" dirty="0" err="1" smtClean="0"/>
              <a:t>boca</a:t>
            </a:r>
            <a:r>
              <a:rPr lang="en-US" sz="2000" dirty="0" smtClean="0"/>
              <a:t> do </a:t>
            </a:r>
            <a:r>
              <a:rPr lang="en-US" sz="2000" dirty="0" err="1" smtClean="0"/>
              <a:t>estuário</a:t>
            </a:r>
            <a:r>
              <a:rPr lang="en-US" sz="2000" dirty="0" smtClean="0"/>
              <a:t> e </a:t>
            </a:r>
            <a:r>
              <a:rPr lang="en-US" sz="2000" dirty="0" err="1" smtClean="0"/>
              <a:t>descarrega</a:t>
            </a:r>
            <a:r>
              <a:rPr lang="en-US" sz="2000" dirty="0" smtClean="0"/>
              <a:t> no </a:t>
            </a:r>
            <a:r>
              <a:rPr lang="en-US" sz="2000" dirty="0" err="1" smtClean="0"/>
              <a:t>ambiente</a:t>
            </a:r>
            <a:r>
              <a:rPr lang="en-US" sz="2000" dirty="0" smtClean="0"/>
              <a:t> </a:t>
            </a:r>
            <a:r>
              <a:rPr lang="en-US" sz="2000" dirty="0" err="1" smtClean="0"/>
              <a:t>oceânico</a:t>
            </a:r>
            <a:r>
              <a:rPr lang="en-US" sz="2000" dirty="0" smtClean="0"/>
              <a:t>.</a:t>
            </a:r>
            <a:endParaRPr lang="pt-BR" sz="2000" dirty="0"/>
          </a:p>
        </p:txBody>
      </p:sp>
      <p:pic>
        <p:nvPicPr>
          <p:cNvPr id="3" name="Imagem 2"/>
          <p:cNvPicPr>
            <a:picLocks noChangeAspect="1"/>
          </p:cNvPicPr>
          <p:nvPr/>
        </p:nvPicPr>
        <p:blipFill>
          <a:blip r:embed="rId2"/>
          <a:stretch>
            <a:fillRect/>
          </a:stretch>
        </p:blipFill>
        <p:spPr>
          <a:xfrm>
            <a:off x="831182" y="1911517"/>
            <a:ext cx="4152900" cy="2914650"/>
          </a:xfrm>
          <a:prstGeom prst="rect">
            <a:avLst/>
          </a:prstGeom>
        </p:spPr>
      </p:pic>
      <p:sp>
        <p:nvSpPr>
          <p:cNvPr id="4" name="CaixaDeTexto 3"/>
          <p:cNvSpPr txBox="1"/>
          <p:nvPr/>
        </p:nvSpPr>
        <p:spPr>
          <a:xfrm>
            <a:off x="5606715" y="1911517"/>
            <a:ext cx="6124074" cy="4185761"/>
          </a:xfrm>
          <a:prstGeom prst="rect">
            <a:avLst/>
          </a:prstGeom>
          <a:noFill/>
        </p:spPr>
        <p:txBody>
          <a:bodyPr wrap="square" rtlCol="0">
            <a:spAutoFit/>
          </a:bodyPr>
          <a:lstStyle/>
          <a:p>
            <a:pPr algn="just"/>
            <a:r>
              <a:rPr lang="pt-PT" sz="2800" b="1" dirty="0" smtClean="0"/>
              <a:t>Frente de pluma de rio</a:t>
            </a:r>
          </a:p>
          <a:p>
            <a:pPr marL="342900" indent="-342900" algn="just">
              <a:buClr>
                <a:srgbClr val="FF0000"/>
              </a:buClr>
              <a:buFont typeface="Wingdings" panose="05000000000000000000" pitchFamily="2" charset="2"/>
              <a:buChar char="Ø"/>
            </a:pPr>
            <a:r>
              <a:rPr lang="pt-PT" sz="2000" dirty="0" smtClean="0"/>
              <a:t>Se </a:t>
            </a:r>
            <a:r>
              <a:rPr lang="pt-PT" sz="2000" dirty="0"/>
              <a:t>estende para além da foz do </a:t>
            </a:r>
            <a:r>
              <a:rPr lang="pt-PT" sz="2000" dirty="0" smtClean="0"/>
              <a:t>estuário. </a:t>
            </a:r>
          </a:p>
          <a:p>
            <a:pPr marL="342900" indent="-342900" algn="just">
              <a:buClr>
                <a:srgbClr val="FF0000"/>
              </a:buClr>
              <a:buFont typeface="Wingdings" panose="05000000000000000000" pitchFamily="2" charset="2"/>
              <a:buChar char="Ø"/>
            </a:pPr>
            <a:r>
              <a:rPr lang="pt-PT" sz="2000" dirty="0" smtClean="0"/>
              <a:t>A </a:t>
            </a:r>
            <a:r>
              <a:rPr lang="pt-PT" sz="2000" dirty="0"/>
              <a:t>frente em torno da pluma é fortemente convergente e </a:t>
            </a:r>
            <a:r>
              <a:rPr lang="pt-PT" sz="2000" dirty="0" smtClean="0"/>
              <a:t>turbulenta. </a:t>
            </a:r>
          </a:p>
          <a:p>
            <a:pPr marL="342900" indent="-342900" algn="just">
              <a:buClr>
                <a:srgbClr val="FF0000"/>
              </a:buClr>
              <a:buFont typeface="Wingdings" panose="05000000000000000000" pitchFamily="2" charset="2"/>
              <a:buChar char="Ø"/>
            </a:pPr>
            <a:r>
              <a:rPr lang="pt-PT" sz="2000" dirty="0" smtClean="0"/>
              <a:t>A </a:t>
            </a:r>
            <a:r>
              <a:rPr lang="pt-PT" sz="2000" dirty="0"/>
              <a:t>água </a:t>
            </a:r>
            <a:r>
              <a:rPr lang="pt-PT" sz="2000" dirty="0" smtClean="0"/>
              <a:t>“doce” </a:t>
            </a:r>
            <a:r>
              <a:rPr lang="pt-PT" sz="2000" dirty="0"/>
              <a:t>é absorvida pelo </a:t>
            </a:r>
            <a:r>
              <a:rPr lang="pt-PT" sz="2000" dirty="0" smtClean="0"/>
              <a:t>sistema oceânico. </a:t>
            </a:r>
          </a:p>
          <a:p>
            <a:pPr marL="342900" indent="-342900" algn="just">
              <a:buClr>
                <a:srgbClr val="FF0000"/>
              </a:buClr>
              <a:buFont typeface="Wingdings" panose="05000000000000000000" pitchFamily="2" charset="2"/>
              <a:buChar char="Ø"/>
            </a:pPr>
            <a:r>
              <a:rPr lang="pt-PT" sz="2000" dirty="0" smtClean="0"/>
              <a:t>Frentes de pluma </a:t>
            </a:r>
            <a:r>
              <a:rPr lang="pt-PT" sz="2000" dirty="0"/>
              <a:t>são frequentemente </a:t>
            </a:r>
            <a:r>
              <a:rPr lang="pt-PT" sz="2000" dirty="0" smtClean="0"/>
              <a:t>indicadas </a:t>
            </a:r>
            <a:r>
              <a:rPr lang="pt-PT" sz="2000" dirty="0"/>
              <a:t>por uma </a:t>
            </a:r>
            <a:r>
              <a:rPr lang="pt-PT" sz="2000" b="1" dirty="0">
                <a:solidFill>
                  <a:srgbClr val="FF0000"/>
                </a:solidFill>
              </a:rPr>
              <a:t>acumulação de material à </a:t>
            </a:r>
            <a:r>
              <a:rPr lang="pt-PT" sz="2000" b="1" dirty="0" smtClean="0">
                <a:solidFill>
                  <a:srgbClr val="FF0000"/>
                </a:solidFill>
              </a:rPr>
              <a:t>deriva, </a:t>
            </a:r>
            <a:r>
              <a:rPr lang="pt-PT" sz="2000" b="1" dirty="0">
                <a:solidFill>
                  <a:srgbClr val="FF0000"/>
                </a:solidFill>
              </a:rPr>
              <a:t>tais como </a:t>
            </a:r>
            <a:r>
              <a:rPr lang="pt-PT" sz="2000" b="1" dirty="0" smtClean="0">
                <a:solidFill>
                  <a:srgbClr val="FF0000"/>
                </a:solidFill>
              </a:rPr>
              <a:t>detritos (folhas) </a:t>
            </a:r>
            <a:r>
              <a:rPr lang="pt-PT" sz="2000" b="1" dirty="0">
                <a:solidFill>
                  <a:srgbClr val="FF0000"/>
                </a:solidFill>
              </a:rPr>
              <a:t>ou </a:t>
            </a:r>
            <a:r>
              <a:rPr lang="pt-PT" sz="2000" b="1" dirty="0" smtClean="0">
                <a:solidFill>
                  <a:srgbClr val="FF0000"/>
                </a:solidFill>
              </a:rPr>
              <a:t>espuma</a:t>
            </a:r>
            <a:r>
              <a:rPr lang="pt-PT" sz="2000" dirty="0" smtClean="0"/>
              <a:t>. </a:t>
            </a:r>
          </a:p>
          <a:p>
            <a:pPr marL="342900" indent="-342900" algn="just">
              <a:buClr>
                <a:srgbClr val="FF0000"/>
              </a:buClr>
              <a:buFont typeface="Wingdings" panose="05000000000000000000" pitchFamily="2" charset="2"/>
              <a:buChar char="Ø"/>
            </a:pPr>
            <a:r>
              <a:rPr lang="pt-PT" sz="2000" dirty="0" smtClean="0"/>
              <a:t>A </a:t>
            </a:r>
            <a:r>
              <a:rPr lang="pt-PT" sz="2000" dirty="0"/>
              <a:t>combinação de aumento </a:t>
            </a:r>
            <a:r>
              <a:rPr lang="pt-PT" sz="2000" dirty="0" smtClean="0"/>
              <a:t>da </a:t>
            </a:r>
            <a:r>
              <a:rPr lang="pt-PT" sz="2000" dirty="0"/>
              <a:t>turbulência e das </a:t>
            </a:r>
            <a:r>
              <a:rPr lang="pt-PT" sz="2000" dirty="0" smtClean="0"/>
              <a:t>ondas pelo vento ou marolas vindas do mar aberto pode torná-los bastante desconfortável para pequenas embarcações. </a:t>
            </a:r>
          </a:p>
          <a:p>
            <a:pPr marL="285750" indent="-285750" algn="just">
              <a:buFont typeface="Wingdings" panose="05000000000000000000" pitchFamily="2" charset="2"/>
              <a:buChar char="Ø"/>
            </a:pPr>
            <a:endParaRPr lang="en-US" dirty="0" smtClean="0"/>
          </a:p>
        </p:txBody>
      </p:sp>
      <p:sp>
        <p:nvSpPr>
          <p:cNvPr id="5" name="CaixaDeTexto 4"/>
          <p:cNvSpPr txBox="1"/>
          <p:nvPr/>
        </p:nvSpPr>
        <p:spPr>
          <a:xfrm>
            <a:off x="831182" y="4826167"/>
            <a:ext cx="2188744" cy="369332"/>
          </a:xfrm>
          <a:prstGeom prst="rect">
            <a:avLst/>
          </a:prstGeom>
          <a:noFill/>
        </p:spPr>
        <p:txBody>
          <a:bodyPr wrap="square" rtlCol="0">
            <a:spAutoFit/>
          </a:bodyPr>
          <a:lstStyle/>
          <a:p>
            <a:r>
              <a:rPr lang="en-US" dirty="0" err="1"/>
              <a:t>Tomzcak</a:t>
            </a:r>
            <a:r>
              <a:rPr lang="en-US" dirty="0"/>
              <a:t>, </a:t>
            </a:r>
            <a:r>
              <a:rPr lang="en-US" dirty="0" smtClean="0"/>
              <a:t>1996</a:t>
            </a:r>
            <a:endParaRPr lang="en-US" dirty="0"/>
          </a:p>
        </p:txBody>
      </p:sp>
      <p:pic>
        <p:nvPicPr>
          <p:cNvPr id="6" name="Imagem 5"/>
          <p:cNvPicPr>
            <a:picLocks noChangeAspect="1"/>
          </p:cNvPicPr>
          <p:nvPr/>
        </p:nvPicPr>
        <p:blipFill>
          <a:blip r:embed="rId3"/>
          <a:stretch>
            <a:fillRect/>
          </a:stretch>
        </p:blipFill>
        <p:spPr>
          <a:xfrm>
            <a:off x="3094120" y="4690310"/>
            <a:ext cx="2438400" cy="1905000"/>
          </a:xfrm>
          <a:prstGeom prst="rect">
            <a:avLst/>
          </a:prstGeom>
        </p:spPr>
      </p:pic>
    </p:spTree>
    <p:extLst>
      <p:ext uri="{BB962C8B-B14F-4D97-AF65-F5344CB8AC3E}">
        <p14:creationId xmlns:p14="http://schemas.microsoft.com/office/powerpoint/2010/main" val="128587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85011" y="4865628"/>
            <a:ext cx="11514220" cy="1754326"/>
          </a:xfrm>
          <a:prstGeom prst="rect">
            <a:avLst/>
          </a:prstGeom>
          <a:noFill/>
        </p:spPr>
        <p:txBody>
          <a:bodyPr wrap="square" rtlCol="0">
            <a:spAutoFit/>
          </a:bodyPr>
          <a:lstStyle/>
          <a:p>
            <a:pPr algn="just"/>
            <a:r>
              <a:rPr lang="en-US" dirty="0"/>
              <a:t>•</a:t>
            </a:r>
            <a:r>
              <a:rPr lang="en-US" dirty="0" err="1"/>
              <a:t>Não</a:t>
            </a:r>
            <a:r>
              <a:rPr lang="en-US" dirty="0"/>
              <a:t> </a:t>
            </a:r>
            <a:r>
              <a:rPr lang="en-US" dirty="0" err="1"/>
              <a:t>são</a:t>
            </a:r>
            <a:r>
              <a:rPr lang="en-US" dirty="0"/>
              <a:t> </a:t>
            </a:r>
            <a:r>
              <a:rPr lang="en-US" dirty="0" err="1"/>
              <a:t>restritas</a:t>
            </a:r>
            <a:r>
              <a:rPr lang="en-US" dirty="0"/>
              <a:t> à </a:t>
            </a:r>
            <a:r>
              <a:rPr lang="en-US" dirty="0" err="1"/>
              <a:t>boca</a:t>
            </a:r>
            <a:r>
              <a:rPr lang="en-US" dirty="0"/>
              <a:t> do </a:t>
            </a:r>
            <a:r>
              <a:rPr lang="en-US" dirty="0" err="1"/>
              <a:t>estuários</a:t>
            </a:r>
            <a:r>
              <a:rPr lang="en-US" dirty="0"/>
              <a:t>. </a:t>
            </a:r>
            <a:r>
              <a:rPr lang="en-US" dirty="0" err="1"/>
              <a:t>Podem</a:t>
            </a:r>
            <a:r>
              <a:rPr lang="en-US" dirty="0"/>
              <a:t> </a:t>
            </a:r>
            <a:r>
              <a:rPr lang="en-US" dirty="0" err="1"/>
              <a:t>correr</a:t>
            </a:r>
            <a:r>
              <a:rPr lang="en-US" dirty="0"/>
              <a:t> </a:t>
            </a:r>
            <a:r>
              <a:rPr lang="en-US" dirty="0" err="1"/>
              <a:t>paralelas</a:t>
            </a:r>
            <a:r>
              <a:rPr lang="en-US" dirty="0"/>
              <a:t> </a:t>
            </a:r>
            <a:r>
              <a:rPr lang="en-US" dirty="0" err="1"/>
              <a:t>aos</a:t>
            </a:r>
            <a:r>
              <a:rPr lang="en-US" dirty="0"/>
              <a:t> </a:t>
            </a:r>
            <a:r>
              <a:rPr lang="en-US" dirty="0" err="1"/>
              <a:t>bancos</a:t>
            </a:r>
            <a:r>
              <a:rPr lang="en-US" dirty="0"/>
              <a:t> do </a:t>
            </a:r>
            <a:r>
              <a:rPr lang="en-US" dirty="0" err="1"/>
              <a:t>estuário</a:t>
            </a:r>
            <a:r>
              <a:rPr lang="en-US" dirty="0"/>
              <a:t>. </a:t>
            </a:r>
            <a:endParaRPr lang="en-US" dirty="0" smtClean="0"/>
          </a:p>
          <a:p>
            <a:pPr algn="just"/>
            <a:r>
              <a:rPr lang="en-US" dirty="0" err="1" smtClean="0"/>
              <a:t>Dinamicamente</a:t>
            </a:r>
            <a:r>
              <a:rPr lang="en-US" dirty="0" smtClean="0"/>
              <a:t> </a:t>
            </a:r>
            <a:r>
              <a:rPr lang="en-US" dirty="0">
                <a:sym typeface="Symbol" panose="05050102010706020507" pitchFamily="18" charset="2"/>
              </a:rPr>
              <a:t> </a:t>
            </a:r>
            <a:r>
              <a:rPr lang="en-US" dirty="0" err="1">
                <a:sym typeface="Symbol" panose="05050102010706020507" pitchFamily="18" charset="2"/>
              </a:rPr>
              <a:t>são</a:t>
            </a:r>
            <a:r>
              <a:rPr lang="en-US" dirty="0">
                <a:sym typeface="Symbol" panose="05050102010706020507" pitchFamily="18" charset="2"/>
              </a:rPr>
              <a:t> </a:t>
            </a:r>
            <a:r>
              <a:rPr lang="en-US" dirty="0" err="1">
                <a:sym typeface="Symbol" panose="05050102010706020507" pitchFamily="18" charset="2"/>
              </a:rPr>
              <a:t>uma</a:t>
            </a:r>
            <a:r>
              <a:rPr lang="en-US" dirty="0">
                <a:sym typeface="Symbol" panose="05050102010706020507" pitchFamily="18" charset="2"/>
              </a:rPr>
              <a:t> </a:t>
            </a:r>
            <a:r>
              <a:rPr lang="en-US" b="1" dirty="0" err="1">
                <a:sym typeface="Symbol" panose="05050102010706020507" pitchFamily="18" charset="2"/>
              </a:rPr>
              <a:t>versão</a:t>
            </a:r>
            <a:r>
              <a:rPr lang="en-US" b="1" dirty="0">
                <a:sym typeface="Symbol" panose="05050102010706020507" pitchFamily="18" charset="2"/>
              </a:rPr>
              <a:t> </a:t>
            </a:r>
            <a:r>
              <a:rPr lang="en-US" b="1" dirty="0" err="1">
                <a:sym typeface="Symbol" panose="05050102010706020507" pitchFamily="18" charset="2"/>
              </a:rPr>
              <a:t>em</a:t>
            </a:r>
            <a:r>
              <a:rPr lang="en-US" b="1" dirty="0">
                <a:sym typeface="Symbol" panose="05050102010706020507" pitchFamily="18" charset="2"/>
              </a:rPr>
              <a:t> </a:t>
            </a:r>
            <a:r>
              <a:rPr lang="en-US" b="1" dirty="0" err="1">
                <a:sym typeface="Symbol" panose="05050102010706020507" pitchFamily="18" charset="2"/>
              </a:rPr>
              <a:t>miniatura</a:t>
            </a:r>
            <a:r>
              <a:rPr lang="en-US" b="1" dirty="0">
                <a:sym typeface="Symbol" panose="05050102010706020507" pitchFamily="18" charset="2"/>
              </a:rPr>
              <a:t> das </a:t>
            </a:r>
            <a:r>
              <a:rPr lang="en-US" b="1" dirty="0" err="1">
                <a:sym typeface="Symbol" panose="05050102010706020507" pitchFamily="18" charset="2"/>
              </a:rPr>
              <a:t>frentes</a:t>
            </a:r>
            <a:r>
              <a:rPr lang="en-US" b="1" dirty="0">
                <a:sym typeface="Symbol" panose="05050102010706020507" pitchFamily="18" charset="2"/>
              </a:rPr>
              <a:t> de mares </a:t>
            </a:r>
            <a:r>
              <a:rPr lang="en-US" b="1" dirty="0" err="1">
                <a:sym typeface="Symbol" panose="05050102010706020507" pitchFamily="18" charset="2"/>
              </a:rPr>
              <a:t>rasos</a:t>
            </a:r>
            <a:r>
              <a:rPr lang="en-US" dirty="0">
                <a:sym typeface="Symbol" panose="05050102010706020507" pitchFamily="18" charset="2"/>
              </a:rPr>
              <a:t> no </a:t>
            </a:r>
            <a:r>
              <a:rPr lang="en-US" dirty="0" err="1">
                <a:sym typeface="Symbol" panose="05050102010706020507" pitchFamily="18" charset="2"/>
              </a:rPr>
              <a:t>sentido</a:t>
            </a:r>
            <a:r>
              <a:rPr lang="en-US" dirty="0">
                <a:sym typeface="Symbol" panose="05050102010706020507" pitchFamily="18" charset="2"/>
              </a:rPr>
              <a:t> de </a:t>
            </a:r>
            <a:r>
              <a:rPr lang="en-US" dirty="0" err="1">
                <a:sym typeface="Symbol" panose="05050102010706020507" pitchFamily="18" charset="2"/>
              </a:rPr>
              <a:t>que</a:t>
            </a:r>
            <a:r>
              <a:rPr lang="en-US" dirty="0">
                <a:sym typeface="Symbol" panose="05050102010706020507" pitchFamily="18" charset="2"/>
              </a:rPr>
              <a:t> a </a:t>
            </a:r>
            <a:r>
              <a:rPr lang="en-US" dirty="0" err="1">
                <a:sym typeface="Symbol" panose="05050102010706020507" pitchFamily="18" charset="2"/>
              </a:rPr>
              <a:t>mistura</a:t>
            </a:r>
            <a:r>
              <a:rPr lang="en-US" dirty="0">
                <a:sym typeface="Symbol" panose="05050102010706020507" pitchFamily="18" charset="2"/>
              </a:rPr>
              <a:t> de </a:t>
            </a:r>
            <a:r>
              <a:rPr lang="en-US" dirty="0" err="1">
                <a:sym typeface="Symbol" panose="05050102010706020507" pitchFamily="18" charset="2"/>
              </a:rPr>
              <a:t>maré</a:t>
            </a:r>
            <a:r>
              <a:rPr lang="en-US" dirty="0">
                <a:sym typeface="Symbol" panose="05050102010706020507" pitchFamily="18" charset="2"/>
              </a:rPr>
              <a:t> compete  com a </a:t>
            </a:r>
            <a:r>
              <a:rPr lang="en-US" dirty="0" err="1">
                <a:sym typeface="Symbol" panose="05050102010706020507" pitchFamily="18" charset="2"/>
              </a:rPr>
              <a:t>estabilidade</a:t>
            </a:r>
            <a:r>
              <a:rPr lang="en-US" dirty="0">
                <a:sym typeface="Symbol" panose="05050102010706020507" pitchFamily="18" charset="2"/>
              </a:rPr>
              <a:t> da </a:t>
            </a:r>
            <a:r>
              <a:rPr lang="en-US" dirty="0" err="1">
                <a:sym typeface="Symbol" panose="05050102010706020507" pitchFamily="18" charset="2"/>
              </a:rPr>
              <a:t>coluna</a:t>
            </a:r>
            <a:r>
              <a:rPr lang="en-US" dirty="0">
                <a:sym typeface="Symbol" panose="05050102010706020507" pitchFamily="18" charset="2"/>
              </a:rPr>
              <a:t> </a:t>
            </a:r>
            <a:r>
              <a:rPr lang="en-US" dirty="0" err="1">
                <a:sym typeface="Symbol" panose="05050102010706020507" pitchFamily="18" charset="2"/>
              </a:rPr>
              <a:t>d’água</a:t>
            </a:r>
            <a:r>
              <a:rPr lang="en-US" dirty="0">
                <a:sym typeface="Symbol" panose="05050102010706020507" pitchFamily="18" charset="2"/>
              </a:rPr>
              <a:t>, com a </a:t>
            </a:r>
            <a:r>
              <a:rPr lang="en-US" dirty="0" err="1">
                <a:sym typeface="Symbol" panose="05050102010706020507" pitchFamily="18" charset="2"/>
              </a:rPr>
              <a:t>diferença</a:t>
            </a:r>
            <a:r>
              <a:rPr lang="en-US" dirty="0">
                <a:sym typeface="Symbol" panose="05050102010706020507" pitchFamily="18" charset="2"/>
              </a:rPr>
              <a:t> de </a:t>
            </a:r>
            <a:r>
              <a:rPr lang="en-US" dirty="0" err="1">
                <a:sym typeface="Symbol" panose="05050102010706020507" pitchFamily="18" charset="2"/>
              </a:rPr>
              <a:t>que</a:t>
            </a:r>
            <a:r>
              <a:rPr lang="en-US" dirty="0">
                <a:sym typeface="Symbol" panose="05050102010706020507" pitchFamily="18" charset="2"/>
              </a:rPr>
              <a:t> no </a:t>
            </a:r>
            <a:r>
              <a:rPr lang="en-US" dirty="0" err="1">
                <a:sym typeface="Symbol" panose="05050102010706020507" pitchFamily="18" charset="2"/>
              </a:rPr>
              <a:t>estuário</a:t>
            </a:r>
            <a:r>
              <a:rPr lang="en-US" dirty="0">
                <a:sym typeface="Symbol" panose="05050102010706020507" pitchFamily="18" charset="2"/>
              </a:rPr>
              <a:t> a </a:t>
            </a:r>
            <a:r>
              <a:rPr lang="en-US" dirty="0" err="1">
                <a:sym typeface="Symbol" panose="05050102010706020507" pitchFamily="18" charset="2"/>
              </a:rPr>
              <a:t>estabilidade</a:t>
            </a:r>
            <a:r>
              <a:rPr lang="en-US" dirty="0">
                <a:sym typeface="Symbol" panose="05050102010706020507" pitchFamily="18" charset="2"/>
              </a:rPr>
              <a:t> é </a:t>
            </a:r>
            <a:r>
              <a:rPr lang="en-US" dirty="0" err="1">
                <a:sym typeface="Symbol" panose="05050102010706020507" pitchFamily="18" charset="2"/>
              </a:rPr>
              <a:t>mantida</a:t>
            </a:r>
            <a:r>
              <a:rPr lang="en-US" dirty="0">
                <a:sym typeface="Symbol" panose="05050102010706020507" pitchFamily="18" charset="2"/>
              </a:rPr>
              <a:t> pela </a:t>
            </a:r>
            <a:r>
              <a:rPr lang="en-US" dirty="0" err="1">
                <a:sym typeface="Symbol" panose="05050102010706020507" pitchFamily="18" charset="2"/>
              </a:rPr>
              <a:t>salinidade</a:t>
            </a:r>
            <a:r>
              <a:rPr lang="en-US" dirty="0">
                <a:sym typeface="Symbol" panose="05050102010706020507" pitchFamily="18" charset="2"/>
              </a:rPr>
              <a:t> </a:t>
            </a:r>
            <a:r>
              <a:rPr lang="en-US" dirty="0" err="1">
                <a:sym typeface="Symbol" panose="05050102010706020507" pitchFamily="18" charset="2"/>
              </a:rPr>
              <a:t>mais</a:t>
            </a:r>
            <a:r>
              <a:rPr lang="en-US" dirty="0">
                <a:sym typeface="Symbol" panose="05050102010706020507" pitchFamily="18" charset="2"/>
              </a:rPr>
              <a:t> do </a:t>
            </a:r>
            <a:r>
              <a:rPr lang="en-US" dirty="0" err="1">
                <a:sym typeface="Symbol" panose="05050102010706020507" pitchFamily="18" charset="2"/>
              </a:rPr>
              <a:t>que</a:t>
            </a:r>
            <a:r>
              <a:rPr lang="en-US" dirty="0">
                <a:sym typeface="Symbol" panose="05050102010706020507" pitchFamily="18" charset="2"/>
              </a:rPr>
              <a:t> pela </a:t>
            </a:r>
            <a:r>
              <a:rPr lang="en-US" dirty="0" err="1">
                <a:sym typeface="Symbol" panose="05050102010706020507" pitchFamily="18" charset="2"/>
              </a:rPr>
              <a:t>temperatura</a:t>
            </a:r>
            <a:r>
              <a:rPr lang="en-US" dirty="0"/>
              <a:t>.</a:t>
            </a:r>
            <a:endParaRPr lang="pt-BR" dirty="0"/>
          </a:p>
          <a:p>
            <a:pPr algn="just"/>
            <a:r>
              <a:rPr lang="en-US" dirty="0" smtClean="0"/>
              <a:t> </a:t>
            </a:r>
          </a:p>
          <a:p>
            <a:pPr algn="just"/>
            <a:r>
              <a:rPr lang="en-US" dirty="0" err="1" smtClean="0"/>
              <a:t>Relativamente</a:t>
            </a:r>
            <a:r>
              <a:rPr lang="en-US" dirty="0" smtClean="0"/>
              <a:t> </a:t>
            </a:r>
            <a:r>
              <a:rPr lang="en-US" b="1" dirty="0" smtClean="0">
                <a:solidFill>
                  <a:srgbClr val="FF0000"/>
                </a:solidFill>
                <a:sym typeface="Symbol" panose="05050102010706020507" pitchFamily="18" charset="2"/>
              </a:rPr>
              <a:t></a:t>
            </a:r>
            <a:r>
              <a:rPr lang="en-US" b="1" dirty="0" smtClean="0">
                <a:solidFill>
                  <a:srgbClr val="FF0000"/>
                </a:solidFill>
              </a:rPr>
              <a:t>c</a:t>
            </a:r>
            <a:r>
              <a:rPr lang="pt-PT" b="1" dirty="0" smtClean="0">
                <a:solidFill>
                  <a:srgbClr val="FF0000"/>
                </a:solidFill>
              </a:rPr>
              <a:t>argas </a:t>
            </a:r>
            <a:r>
              <a:rPr lang="pt-PT" b="1" dirty="0">
                <a:solidFill>
                  <a:srgbClr val="FF0000"/>
                </a:solidFill>
              </a:rPr>
              <a:t>de nutrientes</a:t>
            </a:r>
            <a:r>
              <a:rPr lang="pt-PT" dirty="0"/>
              <a:t>, profundidades </a:t>
            </a:r>
            <a:r>
              <a:rPr lang="pt-PT" dirty="0" smtClean="0"/>
              <a:t>rasas, </a:t>
            </a:r>
            <a:r>
              <a:rPr lang="pt-PT" dirty="0"/>
              <a:t>mistura de maré </a:t>
            </a:r>
            <a:r>
              <a:rPr lang="pt-PT" dirty="0" smtClean="0"/>
              <a:t>eficiente </a:t>
            </a:r>
            <a:r>
              <a:rPr lang="pt-PT" dirty="0" smtClean="0">
                <a:sym typeface="Symbol" panose="05050102010706020507" pitchFamily="18" charset="2"/>
              </a:rPr>
              <a:t></a:t>
            </a:r>
            <a:r>
              <a:rPr lang="pt-PT" dirty="0" smtClean="0"/>
              <a:t> </a:t>
            </a:r>
            <a:r>
              <a:rPr lang="pt-PT" b="1" dirty="0" smtClean="0">
                <a:solidFill>
                  <a:srgbClr val="FF0000"/>
                </a:solidFill>
                <a:sym typeface="Symbol" panose="05050102010706020507" pitchFamily="18" charset="2"/>
              </a:rPr>
              <a:t>PP  produção pesqueira</a:t>
            </a:r>
            <a:r>
              <a:rPr lang="en-US" dirty="0" smtClean="0"/>
              <a:t>. </a:t>
            </a:r>
          </a:p>
        </p:txBody>
      </p:sp>
      <p:sp>
        <p:nvSpPr>
          <p:cNvPr id="3" name="CaixaDeTexto 2"/>
          <p:cNvSpPr txBox="1"/>
          <p:nvPr/>
        </p:nvSpPr>
        <p:spPr>
          <a:xfrm>
            <a:off x="252663" y="437466"/>
            <a:ext cx="11261559" cy="3016210"/>
          </a:xfrm>
          <a:prstGeom prst="rect">
            <a:avLst/>
          </a:prstGeom>
          <a:noFill/>
        </p:spPr>
        <p:txBody>
          <a:bodyPr wrap="square" rtlCol="0">
            <a:spAutoFit/>
          </a:bodyPr>
          <a:lstStyle/>
          <a:p>
            <a:pPr algn="just"/>
            <a:r>
              <a:rPr lang="en-US" sz="2800" b="1" dirty="0" err="1"/>
              <a:t>Frentes</a:t>
            </a:r>
            <a:r>
              <a:rPr lang="en-US" sz="2800" b="1" dirty="0"/>
              <a:t> </a:t>
            </a:r>
            <a:r>
              <a:rPr lang="en-US" sz="2800" b="1" dirty="0" err="1"/>
              <a:t>Estuarinas</a:t>
            </a:r>
            <a:endParaRPr lang="en-US" sz="2800" b="1" dirty="0"/>
          </a:p>
          <a:p>
            <a:pPr algn="just"/>
            <a:endParaRPr lang="pt-PT" dirty="0" smtClean="0"/>
          </a:p>
          <a:p>
            <a:pPr algn="just"/>
            <a:r>
              <a:rPr lang="pt-PT" dirty="0" smtClean="0"/>
              <a:t>O influxo </a:t>
            </a:r>
            <a:r>
              <a:rPr lang="pt-PT" dirty="0"/>
              <a:t>de água do rio na cabeceira do estuário mantém uma estratificação de salinidade bem </a:t>
            </a:r>
            <a:r>
              <a:rPr lang="pt-PT" dirty="0" smtClean="0"/>
              <a:t>desenvolvida. </a:t>
            </a:r>
            <a:r>
              <a:rPr lang="pt-PT" dirty="0"/>
              <a:t>Em muitos estuários </a:t>
            </a:r>
            <a:r>
              <a:rPr lang="pt-PT" dirty="0" smtClean="0"/>
              <a:t>esta </a:t>
            </a:r>
            <a:r>
              <a:rPr lang="pt-PT" dirty="0"/>
              <a:t>produz uma camada superior relativamente </a:t>
            </a:r>
            <a:r>
              <a:rPr lang="pt-PT" dirty="0" smtClean="0"/>
              <a:t>“doce” </a:t>
            </a:r>
            <a:r>
              <a:rPr lang="pt-PT" dirty="0"/>
              <a:t>sobre uma camada inferior </a:t>
            </a:r>
            <a:r>
              <a:rPr lang="pt-PT" dirty="0" smtClean="0"/>
              <a:t>com salinidade próxima da oceânica. </a:t>
            </a:r>
          </a:p>
          <a:p>
            <a:pPr algn="just"/>
            <a:r>
              <a:rPr lang="pt-PT" dirty="0" smtClean="0"/>
              <a:t>As </a:t>
            </a:r>
            <a:r>
              <a:rPr lang="pt-PT" dirty="0"/>
              <a:t>duas camadas são separadas por </a:t>
            </a:r>
            <a:r>
              <a:rPr lang="pt-PT" dirty="0" smtClean="0"/>
              <a:t>uma forte haloclina. Na parte central profunda </a:t>
            </a:r>
            <a:r>
              <a:rPr lang="pt-PT" dirty="0"/>
              <a:t>do estuário </a:t>
            </a:r>
            <a:r>
              <a:rPr lang="pt-PT" dirty="0" smtClean="0"/>
              <a:t>a </a:t>
            </a:r>
            <a:r>
              <a:rPr lang="pt-PT" dirty="0"/>
              <a:t>corrente de maré não é forte o suficiente para </a:t>
            </a:r>
            <a:r>
              <a:rPr lang="pt-PT" dirty="0" smtClean="0"/>
              <a:t>quebrar </a:t>
            </a:r>
            <a:r>
              <a:rPr lang="pt-PT" dirty="0"/>
              <a:t>a </a:t>
            </a:r>
            <a:r>
              <a:rPr lang="pt-PT" dirty="0" smtClean="0"/>
              <a:t>estratificação, </a:t>
            </a:r>
            <a:r>
              <a:rPr lang="pt-PT" dirty="0"/>
              <a:t>mas em áreas rasas </a:t>
            </a:r>
            <a:r>
              <a:rPr lang="pt-PT" dirty="0" smtClean="0"/>
              <a:t>a </a:t>
            </a:r>
            <a:r>
              <a:rPr lang="pt-PT" dirty="0"/>
              <a:t>turbulência produzida pelas correntes de maré </a:t>
            </a:r>
            <a:r>
              <a:rPr lang="pt-PT" dirty="0" smtClean="0"/>
              <a:t>resulta </a:t>
            </a:r>
            <a:r>
              <a:rPr lang="pt-PT" dirty="0"/>
              <a:t>em </a:t>
            </a:r>
            <a:r>
              <a:rPr lang="pt-PT" dirty="0" smtClean="0"/>
              <a:t>uma mistura </a:t>
            </a:r>
            <a:r>
              <a:rPr lang="pt-PT" dirty="0"/>
              <a:t>vertical completa. </a:t>
            </a:r>
            <a:endParaRPr lang="pt-PT" dirty="0" smtClean="0"/>
          </a:p>
          <a:p>
            <a:pPr algn="just"/>
            <a:r>
              <a:rPr lang="pt-PT" dirty="0" smtClean="0"/>
              <a:t>A frente estuarina se forma no local onde a haloclina superior</a:t>
            </a:r>
          </a:p>
          <a:p>
            <a:pPr algn="just"/>
            <a:r>
              <a:rPr lang="pt-PT" dirty="0" smtClean="0"/>
              <a:t> atinge a superfície. </a:t>
            </a:r>
            <a:endParaRPr lang="pt-BR" dirty="0"/>
          </a:p>
        </p:txBody>
      </p:sp>
      <p:pic>
        <p:nvPicPr>
          <p:cNvPr id="4" name="Imagem 3"/>
          <p:cNvPicPr>
            <a:picLocks noChangeAspect="1"/>
          </p:cNvPicPr>
          <p:nvPr/>
        </p:nvPicPr>
        <p:blipFill>
          <a:blip r:embed="rId2"/>
          <a:stretch>
            <a:fillRect/>
          </a:stretch>
        </p:blipFill>
        <p:spPr>
          <a:xfrm>
            <a:off x="6142121" y="2579628"/>
            <a:ext cx="5686425" cy="2286000"/>
          </a:xfrm>
          <a:prstGeom prst="rect">
            <a:avLst/>
          </a:prstGeom>
        </p:spPr>
      </p:pic>
    </p:spTree>
    <p:extLst>
      <p:ext uri="{BB962C8B-B14F-4D97-AF65-F5344CB8AC3E}">
        <p14:creationId xmlns:p14="http://schemas.microsoft.com/office/powerpoint/2010/main" val="31442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92216" y="2875858"/>
            <a:ext cx="9401175" cy="3857625"/>
          </a:xfrm>
          <a:prstGeom prst="rect">
            <a:avLst/>
          </a:prstGeom>
        </p:spPr>
      </p:pic>
      <p:pic>
        <p:nvPicPr>
          <p:cNvPr id="3" name="Imagem 2"/>
          <p:cNvPicPr>
            <a:picLocks noChangeAspect="1"/>
          </p:cNvPicPr>
          <p:nvPr/>
        </p:nvPicPr>
        <p:blipFill>
          <a:blip r:embed="rId3"/>
          <a:stretch>
            <a:fillRect/>
          </a:stretch>
        </p:blipFill>
        <p:spPr>
          <a:xfrm>
            <a:off x="0" y="118059"/>
            <a:ext cx="3257550" cy="3228975"/>
          </a:xfrm>
          <a:prstGeom prst="rect">
            <a:avLst/>
          </a:prstGeom>
        </p:spPr>
      </p:pic>
      <p:grpSp>
        <p:nvGrpSpPr>
          <p:cNvPr id="8" name="Grupo 7"/>
          <p:cNvGrpSpPr/>
          <p:nvPr/>
        </p:nvGrpSpPr>
        <p:grpSpPr>
          <a:xfrm>
            <a:off x="7330747" y="288310"/>
            <a:ext cx="4852988" cy="2816281"/>
            <a:chOff x="6440403" y="246882"/>
            <a:chExt cx="4852988" cy="2816281"/>
          </a:xfrm>
        </p:grpSpPr>
        <p:pic>
          <p:nvPicPr>
            <p:cNvPr id="5" name="Imagem 4"/>
            <p:cNvPicPr>
              <a:picLocks noChangeAspect="1"/>
            </p:cNvPicPr>
            <p:nvPr/>
          </p:nvPicPr>
          <p:blipFill>
            <a:blip r:embed="rId4"/>
            <a:stretch>
              <a:fillRect/>
            </a:stretch>
          </p:blipFill>
          <p:spPr>
            <a:xfrm>
              <a:off x="6460926" y="401928"/>
              <a:ext cx="4832465" cy="2661235"/>
            </a:xfrm>
            <a:prstGeom prst="rect">
              <a:avLst/>
            </a:prstGeom>
          </p:spPr>
        </p:pic>
        <p:pic>
          <p:nvPicPr>
            <p:cNvPr id="7" name="Imagem 6"/>
            <p:cNvPicPr>
              <a:picLocks noChangeAspect="1"/>
            </p:cNvPicPr>
            <p:nvPr/>
          </p:nvPicPr>
          <p:blipFill>
            <a:blip r:embed="rId5"/>
            <a:stretch>
              <a:fillRect/>
            </a:stretch>
          </p:blipFill>
          <p:spPr>
            <a:xfrm>
              <a:off x="6440403" y="246882"/>
              <a:ext cx="4852988" cy="310092"/>
            </a:xfrm>
            <a:prstGeom prst="rect">
              <a:avLst/>
            </a:prstGeom>
          </p:spPr>
        </p:pic>
      </p:grpSp>
      <p:sp>
        <p:nvSpPr>
          <p:cNvPr id="9" name="Retângulo 8"/>
          <p:cNvSpPr/>
          <p:nvPr/>
        </p:nvSpPr>
        <p:spPr>
          <a:xfrm>
            <a:off x="7519744" y="1761937"/>
            <a:ext cx="4547937" cy="1161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6"/>
          <a:stretch>
            <a:fillRect/>
          </a:stretch>
        </p:blipFill>
        <p:spPr>
          <a:xfrm>
            <a:off x="2950212" y="575538"/>
            <a:ext cx="4524375" cy="1638300"/>
          </a:xfrm>
          <a:prstGeom prst="rect">
            <a:avLst/>
          </a:prstGeom>
        </p:spPr>
      </p:pic>
    </p:spTree>
    <p:extLst>
      <p:ext uri="{BB962C8B-B14F-4D97-AF65-F5344CB8AC3E}">
        <p14:creationId xmlns:p14="http://schemas.microsoft.com/office/powerpoint/2010/main" val="42063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541"/>
            <a:ext cx="12192000" cy="4782918"/>
          </a:xfrm>
          <a:prstGeom prst="rect">
            <a:avLst/>
          </a:prstGeom>
        </p:spPr>
      </p:pic>
      <p:sp>
        <p:nvSpPr>
          <p:cNvPr id="3" name="CaixaDeTexto 2"/>
          <p:cNvSpPr txBox="1"/>
          <p:nvPr/>
        </p:nvSpPr>
        <p:spPr>
          <a:xfrm>
            <a:off x="2358189" y="216568"/>
            <a:ext cx="7002379" cy="584775"/>
          </a:xfrm>
          <a:prstGeom prst="rect">
            <a:avLst/>
          </a:prstGeom>
          <a:solidFill>
            <a:srgbClr val="99CCFF"/>
          </a:solidFill>
          <a:ln>
            <a:solidFill>
              <a:srgbClr val="002060"/>
            </a:solidFill>
          </a:ln>
        </p:spPr>
        <p:txBody>
          <a:bodyPr wrap="square" rtlCol="0">
            <a:spAutoFit/>
          </a:bodyPr>
          <a:lstStyle/>
          <a:p>
            <a:pPr algn="ctr"/>
            <a:r>
              <a:rPr lang="pt-BR" sz="3200" dirty="0" smtClean="0"/>
              <a:t>2. Ressurgência</a:t>
            </a:r>
            <a:endParaRPr lang="pt-BR" sz="3200" dirty="0"/>
          </a:p>
        </p:txBody>
      </p:sp>
    </p:spTree>
    <p:extLst>
      <p:ext uri="{BB962C8B-B14F-4D97-AF65-F5344CB8AC3E}">
        <p14:creationId xmlns:p14="http://schemas.microsoft.com/office/powerpoint/2010/main" val="314893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19288" y="260351"/>
            <a:ext cx="7772400" cy="1470025"/>
          </a:xfrm>
        </p:spPr>
        <p:txBody>
          <a:bodyPr/>
          <a:lstStyle/>
          <a:p>
            <a:pPr eaLnBrk="1" hangingPunct="1"/>
            <a:r>
              <a:rPr lang="pt-BR" altLang="pt-BR" sz="3200" b="1" dirty="0" smtClean="0">
                <a:latin typeface="+mn-lt"/>
              </a:rPr>
              <a:t>1. O </a:t>
            </a:r>
            <a:r>
              <a:rPr lang="pt-BR" altLang="pt-BR" sz="3200" b="1" dirty="0">
                <a:latin typeface="+mn-lt"/>
              </a:rPr>
              <a:t>FENÔMENO DA </a:t>
            </a:r>
            <a:r>
              <a:rPr lang="pt-BR" altLang="pt-BR" sz="3200" b="1" dirty="0" smtClean="0">
                <a:latin typeface="+mn-lt"/>
              </a:rPr>
              <a:t>RESSURGÊNCIA</a:t>
            </a:r>
            <a:r>
              <a:rPr lang="en-US" altLang="pt-BR" sz="3200" dirty="0" smtClean="0">
                <a:latin typeface="+mn-lt"/>
              </a:rPr>
              <a:t> </a:t>
            </a:r>
            <a:endParaRPr lang="en-US" altLang="pt-BR" sz="3200" dirty="0">
              <a:latin typeface="+mn-lt"/>
            </a:endParaRPr>
          </a:p>
        </p:txBody>
      </p:sp>
      <p:sp>
        <p:nvSpPr>
          <p:cNvPr id="4099" name="Rectangle 5"/>
          <p:cNvSpPr>
            <a:spLocks noChangeArrowheads="1"/>
          </p:cNvSpPr>
          <p:nvPr/>
        </p:nvSpPr>
        <p:spPr bwMode="auto">
          <a:xfrm>
            <a:off x="1672389" y="2570283"/>
            <a:ext cx="9144000" cy="33239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pt-PT" altLang="pt-BR" sz="2400" dirty="0">
                <a:latin typeface="+mn-lt"/>
              </a:rPr>
              <a:t>O </a:t>
            </a:r>
            <a:r>
              <a:rPr lang="pt-PT" altLang="pt-BR" sz="2400" b="1" dirty="0">
                <a:latin typeface="+mn-lt"/>
              </a:rPr>
              <a:t>afloramento</a:t>
            </a:r>
            <a:r>
              <a:rPr lang="pt-PT" altLang="pt-BR" sz="2400" dirty="0">
                <a:latin typeface="+mn-lt"/>
              </a:rPr>
              <a:t> ou </a:t>
            </a:r>
            <a:r>
              <a:rPr lang="pt-PT" altLang="pt-BR" sz="2400" b="1" dirty="0">
                <a:latin typeface="+mn-lt"/>
              </a:rPr>
              <a:t>ressurgência</a:t>
            </a:r>
            <a:r>
              <a:rPr lang="pt-PT" altLang="pt-BR" sz="2400" dirty="0">
                <a:latin typeface="+mn-lt"/>
              </a:rPr>
              <a:t> (ou </a:t>
            </a:r>
            <a:r>
              <a:rPr lang="pt-PT" altLang="pt-BR" sz="2400" i="1" dirty="0">
                <a:latin typeface="+mn-lt"/>
              </a:rPr>
              <a:t>exsurgência</a:t>
            </a:r>
            <a:r>
              <a:rPr lang="pt-PT" altLang="pt-BR" sz="2400" dirty="0">
                <a:latin typeface="+mn-lt"/>
              </a:rPr>
              <a:t> ou </a:t>
            </a:r>
            <a:r>
              <a:rPr lang="pt-PT" altLang="pt-BR" sz="2400" i="1" dirty="0">
                <a:latin typeface="+mn-lt"/>
              </a:rPr>
              <a:t>surgência</a:t>
            </a:r>
            <a:r>
              <a:rPr lang="pt-PT" altLang="pt-BR" sz="2400" dirty="0">
                <a:latin typeface="+mn-lt"/>
              </a:rPr>
              <a:t>) é um </a:t>
            </a:r>
            <a:r>
              <a:rPr lang="pt-PT" altLang="pt-BR" sz="2400" b="1" dirty="0" smtClean="0">
                <a:solidFill>
                  <a:srgbClr val="FF0000"/>
                </a:solidFill>
                <a:latin typeface="+mn-lt"/>
              </a:rPr>
              <a:t>fenômeno oceanográfico</a:t>
            </a:r>
            <a:r>
              <a:rPr lang="pt-PT" altLang="pt-BR" sz="2400" dirty="0" smtClean="0">
                <a:latin typeface="+mn-lt"/>
              </a:rPr>
              <a:t> </a:t>
            </a:r>
            <a:r>
              <a:rPr lang="pt-PT" altLang="pt-BR" sz="2400" dirty="0">
                <a:latin typeface="+mn-lt"/>
              </a:rPr>
              <a:t>que consiste na subida de águas profundas (350 m) ricas </a:t>
            </a:r>
            <a:r>
              <a:rPr lang="pt-PT" altLang="pt-BR" sz="2400" dirty="0" smtClean="0">
                <a:latin typeface="+mn-lt"/>
              </a:rPr>
              <a:t>em </a:t>
            </a:r>
            <a:r>
              <a:rPr lang="pt-PT" altLang="pt-BR" sz="2400" b="1" dirty="0" smtClean="0">
                <a:solidFill>
                  <a:srgbClr val="FF0000"/>
                </a:solidFill>
                <a:latin typeface="+mn-lt"/>
              </a:rPr>
              <a:t>nutrientes</a:t>
            </a:r>
            <a:r>
              <a:rPr lang="pt-PT" altLang="pt-BR" sz="2400" dirty="0" smtClean="0">
                <a:latin typeface="+mn-lt"/>
              </a:rPr>
              <a:t>, </a:t>
            </a:r>
            <a:r>
              <a:rPr lang="pt-PT" altLang="pt-BR" sz="2400" dirty="0">
                <a:latin typeface="+mn-lt"/>
              </a:rPr>
              <a:t>para regiões menos profundas </a:t>
            </a:r>
            <a:r>
              <a:rPr lang="pt-PT" altLang="pt-BR" sz="2400" dirty="0" smtClean="0">
                <a:latin typeface="+mn-lt"/>
              </a:rPr>
              <a:t>do </a:t>
            </a:r>
            <a:r>
              <a:rPr lang="pt-PT" altLang="pt-BR" sz="2400" b="1" dirty="0" smtClean="0">
                <a:solidFill>
                  <a:srgbClr val="FF0000"/>
                </a:solidFill>
                <a:latin typeface="+mn-lt"/>
              </a:rPr>
              <a:t>oceano</a:t>
            </a:r>
            <a:r>
              <a:rPr lang="pt-PT" altLang="pt-BR" sz="2400" dirty="0" smtClean="0">
                <a:latin typeface="+mn-lt"/>
              </a:rPr>
              <a:t> </a:t>
            </a:r>
            <a:r>
              <a:rPr lang="en-US" altLang="pt-BR" sz="2400" dirty="0" smtClean="0">
                <a:latin typeface="+mn-lt"/>
              </a:rPr>
              <a:t> </a:t>
            </a:r>
            <a:r>
              <a:rPr lang="pt-BR" altLang="pt-BR" sz="2400" dirty="0">
                <a:latin typeface="+mn-lt"/>
              </a:rPr>
              <a:t>próximas as camadas superficiais.</a:t>
            </a:r>
          </a:p>
          <a:p>
            <a:pPr algn="just" eaLnBrk="1" hangingPunct="1">
              <a:spcBef>
                <a:spcPct val="0"/>
              </a:spcBef>
              <a:buFontTx/>
              <a:buNone/>
            </a:pPr>
            <a:endParaRPr lang="pt-BR" altLang="pt-BR" sz="2400" dirty="0">
              <a:latin typeface="+mn-lt"/>
            </a:endParaRPr>
          </a:p>
          <a:p>
            <a:pPr algn="just" eaLnBrk="1" hangingPunct="1">
              <a:spcBef>
                <a:spcPct val="0"/>
              </a:spcBef>
              <a:buFontTx/>
              <a:buNone/>
            </a:pPr>
            <a:endParaRPr lang="pt-BR" altLang="pt-BR" sz="2400" dirty="0">
              <a:latin typeface="+mn-lt"/>
            </a:endParaRPr>
          </a:p>
          <a:p>
            <a:pPr algn="just" eaLnBrk="1" hangingPunct="1">
              <a:spcBef>
                <a:spcPct val="0"/>
              </a:spcBef>
              <a:buFontTx/>
              <a:buNone/>
            </a:pPr>
            <a:endParaRPr lang="pt-BR" altLang="pt-BR" sz="2400" dirty="0">
              <a:latin typeface="+mn-lt"/>
            </a:endParaRPr>
          </a:p>
          <a:p>
            <a:pPr algn="just" eaLnBrk="1" hangingPunct="1">
              <a:spcBef>
                <a:spcPct val="0"/>
              </a:spcBef>
              <a:buFontTx/>
              <a:buNone/>
            </a:pPr>
            <a:r>
              <a:rPr lang="pt-BR" altLang="pt-BR" sz="1400" b="1" dirty="0">
                <a:latin typeface="+mn-lt"/>
              </a:rPr>
              <a:t>Origem da palavra:</a:t>
            </a:r>
            <a:endParaRPr lang="pt-BR" altLang="pt-BR" sz="1400" dirty="0">
              <a:latin typeface="+mn-lt"/>
            </a:endParaRPr>
          </a:p>
          <a:p>
            <a:pPr algn="just" eaLnBrk="1" hangingPunct="1">
              <a:spcBef>
                <a:spcPct val="0"/>
              </a:spcBef>
              <a:buFontTx/>
              <a:buNone/>
            </a:pPr>
            <a:r>
              <a:rPr lang="pt-BR" altLang="pt-BR" sz="1400" dirty="0">
                <a:latin typeface="+mn-lt"/>
              </a:rPr>
              <a:t>Dentro da etimologia da palavra o termo "ressurgência" é proveniente da língua Inglesa, </a:t>
            </a:r>
            <a:r>
              <a:rPr lang="pt-BR" altLang="pt-BR" sz="1400" i="1" dirty="0">
                <a:solidFill>
                  <a:srgbClr val="C00000"/>
                </a:solidFill>
                <a:latin typeface="+mn-lt"/>
              </a:rPr>
              <a:t>"</a:t>
            </a:r>
            <a:r>
              <a:rPr lang="pt-BR" altLang="pt-BR" sz="1400" i="1" dirty="0" err="1">
                <a:solidFill>
                  <a:srgbClr val="C00000"/>
                </a:solidFill>
                <a:latin typeface="+mn-lt"/>
              </a:rPr>
              <a:t>upwelling</a:t>
            </a:r>
            <a:r>
              <a:rPr lang="pt-BR" altLang="pt-BR" sz="1400" i="1" dirty="0">
                <a:solidFill>
                  <a:srgbClr val="C00000"/>
                </a:solidFill>
                <a:latin typeface="+mn-lt"/>
              </a:rPr>
              <a:t>", </a:t>
            </a:r>
            <a:r>
              <a:rPr lang="pt-BR" altLang="pt-BR" sz="1400" dirty="0">
                <a:latin typeface="+mn-lt"/>
              </a:rPr>
              <a:t>que significa </a:t>
            </a:r>
            <a:r>
              <a:rPr lang="pt-BR" altLang="pt-BR" sz="1400" u="sng" dirty="0">
                <a:solidFill>
                  <a:srgbClr val="C00000"/>
                </a:solidFill>
                <a:latin typeface="+mn-lt"/>
              </a:rPr>
              <a:t>vir à superfície</a:t>
            </a:r>
            <a:r>
              <a:rPr lang="pt-BR" altLang="pt-BR" sz="1400" dirty="0">
                <a:latin typeface="+mn-lt"/>
              </a:rPr>
              <a:t>. </a:t>
            </a:r>
            <a:r>
              <a:rPr lang="pt-BR" altLang="pt-BR" sz="1400" i="1" dirty="0">
                <a:latin typeface="+mn-lt"/>
              </a:rPr>
              <a:t>Desta forma o termo ressurgência passou a significar, aflorar, chegar à superfície, ressurgir</a:t>
            </a:r>
            <a:r>
              <a:rPr lang="pt-BR" altLang="pt-BR" sz="1400" dirty="0">
                <a:latin typeface="+mn-lt"/>
              </a:rPr>
              <a:t>.</a:t>
            </a:r>
            <a:endParaRPr lang="en-US" altLang="pt-BR" sz="1400" dirty="0">
              <a:latin typeface="+mn-lt"/>
            </a:endParaRPr>
          </a:p>
        </p:txBody>
      </p:sp>
    </p:spTree>
    <p:extLst>
      <p:ext uri="{BB962C8B-B14F-4D97-AF65-F5344CB8AC3E}">
        <p14:creationId xmlns:p14="http://schemas.microsoft.com/office/powerpoint/2010/main" val="609735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anim calcmode="lin" valueType="num">
                                      <p:cBhvr additive="base">
                                        <p:cTn id="1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 calcmode="lin" valueType="num">
                                      <p:cBhvr additive="base">
                                        <p:cTn id="15"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022475" y="620714"/>
            <a:ext cx="8147050" cy="2549525"/>
          </a:xfrm>
        </p:spPr>
        <p:txBody>
          <a:bodyPr/>
          <a:lstStyle/>
          <a:p>
            <a:pPr eaLnBrk="1" hangingPunct="1"/>
            <a:r>
              <a:rPr lang="pt-PT" altLang="pt-BR" sz="2400" dirty="0"/>
              <a:t>A forma mais espetacular de afloramentos ocorre quando </a:t>
            </a:r>
            <a:r>
              <a:rPr lang="pt-PT" altLang="pt-BR" sz="2400" dirty="0" smtClean="0"/>
              <a:t>ventos </a:t>
            </a:r>
            <a:r>
              <a:rPr lang="pt-PT" altLang="pt-BR" sz="2400" dirty="0"/>
              <a:t>persistentes ao longo da </a:t>
            </a:r>
            <a:r>
              <a:rPr lang="pt-PT" altLang="pt-BR" sz="2400" dirty="0" smtClean="0"/>
              <a:t>costa </a:t>
            </a:r>
            <a:r>
              <a:rPr lang="pt-PT" altLang="pt-BR" sz="2400" dirty="0"/>
              <a:t>deslocam a água superficial em direção ao oceano, isso ocorre devido </a:t>
            </a:r>
            <a:r>
              <a:rPr lang="pt-PT" altLang="pt-BR" sz="2400" dirty="0">
                <a:solidFill>
                  <a:srgbClr val="FF0000"/>
                </a:solidFill>
              </a:rPr>
              <a:t>a rotação da Terra </a:t>
            </a:r>
            <a:r>
              <a:rPr lang="pt-PT" altLang="pt-BR" sz="2400" dirty="0" smtClean="0">
                <a:solidFill>
                  <a:srgbClr val="FF0000"/>
                </a:solidFill>
              </a:rPr>
              <a:t>(</a:t>
            </a:r>
            <a:r>
              <a:rPr lang="pt-PT" altLang="pt-BR" sz="2400" b="1" dirty="0" smtClean="0">
                <a:solidFill>
                  <a:srgbClr val="FF0000"/>
                </a:solidFill>
              </a:rPr>
              <a:t>Força de Coriolis</a:t>
            </a:r>
            <a:r>
              <a:rPr lang="pt-PT" altLang="pt-BR" sz="2400" dirty="0" smtClean="0">
                <a:solidFill>
                  <a:srgbClr val="FF0000"/>
                </a:solidFill>
              </a:rPr>
              <a:t>).</a:t>
            </a:r>
            <a:endParaRPr lang="en-US" altLang="pt-BR" sz="2400" dirty="0">
              <a:solidFill>
                <a:srgbClr val="FF0000"/>
              </a:solidFill>
            </a:endParaRPr>
          </a:p>
        </p:txBody>
      </p:sp>
      <p:pic>
        <p:nvPicPr>
          <p:cNvPr id="6147" name="Picture 4" descr="250px-Upwelling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258" y="2484439"/>
            <a:ext cx="45720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ChangeArrowheads="1"/>
          </p:cNvSpPr>
          <p:nvPr/>
        </p:nvSpPr>
        <p:spPr bwMode="auto">
          <a:xfrm>
            <a:off x="1992313" y="4858048"/>
            <a:ext cx="3516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dirty="0">
                <a:latin typeface="+mn-lt"/>
              </a:rPr>
              <a:t>A ressurgência próximo a costa </a:t>
            </a:r>
            <a:r>
              <a:rPr lang="pt-BR" altLang="pt-BR" sz="1800" dirty="0" smtClean="0">
                <a:latin typeface="+mn-lt"/>
              </a:rPr>
              <a:t>se deve </a:t>
            </a:r>
            <a:r>
              <a:rPr lang="pt-BR" altLang="pt-BR" sz="1800" dirty="0">
                <a:latin typeface="+mn-lt"/>
              </a:rPr>
              <a:t>ao  </a:t>
            </a:r>
            <a:r>
              <a:rPr lang="pt-BR" altLang="pt-BR" sz="1800" b="1" dirty="0">
                <a:solidFill>
                  <a:srgbClr val="FF0000"/>
                </a:solidFill>
                <a:latin typeface="+mn-lt"/>
              </a:rPr>
              <a:t>transporte de </a:t>
            </a:r>
            <a:r>
              <a:rPr lang="pt-BR" altLang="pt-BR" sz="1800" b="1" dirty="0" err="1" smtClean="0">
                <a:solidFill>
                  <a:srgbClr val="FF0000"/>
                </a:solidFill>
                <a:latin typeface="+mn-lt"/>
              </a:rPr>
              <a:t>Ekman</a:t>
            </a:r>
            <a:r>
              <a:rPr lang="pt-BR" altLang="pt-BR" sz="1800" dirty="0" smtClean="0">
                <a:solidFill>
                  <a:srgbClr val="FF0000"/>
                </a:solidFill>
                <a:latin typeface="+mn-lt"/>
              </a:rPr>
              <a:t> </a:t>
            </a:r>
            <a:r>
              <a:rPr lang="pt-BR" altLang="pt-BR" sz="1800" dirty="0" smtClean="0">
                <a:latin typeface="+mn-lt"/>
              </a:rPr>
              <a:t>que </a:t>
            </a:r>
            <a:r>
              <a:rPr lang="pt-BR" altLang="pt-BR" sz="1800" dirty="0">
                <a:latin typeface="+mn-lt"/>
              </a:rPr>
              <a:t>ocorre perpendicular  a costa</a:t>
            </a:r>
            <a:r>
              <a:rPr lang="en-US" altLang="pt-BR" sz="1800" dirty="0">
                <a:latin typeface="+mn-lt"/>
              </a:rPr>
              <a:t>. </a:t>
            </a:r>
            <a:endParaRPr lang="pt-BR" altLang="pt-BR" sz="1800" dirty="0">
              <a:latin typeface="+mn-lt"/>
            </a:endParaRPr>
          </a:p>
        </p:txBody>
      </p:sp>
    </p:spTree>
    <p:extLst>
      <p:ext uri="{BB962C8B-B14F-4D97-AF65-F5344CB8AC3E}">
        <p14:creationId xmlns:p14="http://schemas.microsoft.com/office/powerpoint/2010/main" val="522355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barn(inVertical)">
                                      <p:cBhvr>
                                        <p:cTn id="1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ile:Upwelling ima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2" y="716298"/>
            <a:ext cx="6840537"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p:cNvSpPr txBox="1">
            <a:spLocks noChangeArrowheads="1"/>
          </p:cNvSpPr>
          <p:nvPr/>
        </p:nvSpPr>
        <p:spPr bwMode="auto">
          <a:xfrm>
            <a:off x="3071814" y="5589588"/>
            <a:ext cx="453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Áreas de ressurgência em vermelho.</a:t>
            </a:r>
          </a:p>
        </p:txBody>
      </p:sp>
      <p:sp>
        <p:nvSpPr>
          <p:cNvPr id="4" name="Rectangle 5"/>
          <p:cNvSpPr txBox="1">
            <a:spLocks noChangeArrowheads="1"/>
          </p:cNvSpPr>
          <p:nvPr/>
        </p:nvSpPr>
        <p:spPr>
          <a:xfrm>
            <a:off x="7856620" y="272967"/>
            <a:ext cx="3970422" cy="3011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endParaRPr lang="pt-PT" altLang="pt-BR" sz="2000" dirty="0" smtClean="0"/>
          </a:p>
          <a:p>
            <a:pPr algn="just">
              <a:lnSpc>
                <a:spcPct val="80000"/>
              </a:lnSpc>
            </a:pPr>
            <a:r>
              <a:rPr lang="pt-PT" altLang="pt-BR" sz="2000" dirty="0" smtClean="0"/>
              <a:t>As regiões de afloramento mais importantes do mundo situam-se tipicamente nas costas ocidentais dos continentes: ao largo da </a:t>
            </a:r>
            <a:r>
              <a:rPr lang="pt-PT" altLang="pt-BR" sz="2000" b="1" dirty="0" smtClean="0">
                <a:solidFill>
                  <a:srgbClr val="FF0000"/>
                </a:solidFill>
              </a:rPr>
              <a:t>Mauritânia </a:t>
            </a:r>
            <a:r>
              <a:rPr lang="pt-PT" altLang="pt-BR" sz="2000" dirty="0" smtClean="0"/>
              <a:t>(Canárias) e da </a:t>
            </a:r>
            <a:r>
              <a:rPr lang="pt-PT" altLang="pt-BR" sz="2000" b="1" dirty="0" smtClean="0">
                <a:solidFill>
                  <a:srgbClr val="FF0000"/>
                </a:solidFill>
              </a:rPr>
              <a:t>Namíbia</a:t>
            </a:r>
            <a:r>
              <a:rPr lang="pt-PT" altLang="pt-BR" sz="2000" dirty="0" smtClean="0"/>
              <a:t>  (Bengala) no </a:t>
            </a:r>
            <a:r>
              <a:rPr lang="pt-PT" altLang="pt-BR" sz="2000" b="1" dirty="0" smtClean="0">
                <a:solidFill>
                  <a:srgbClr val="0070C0"/>
                </a:solidFill>
              </a:rPr>
              <a:t>Oceano Atlântico </a:t>
            </a:r>
            <a:r>
              <a:rPr lang="pt-PT" altLang="pt-BR" sz="2000" dirty="0" smtClean="0"/>
              <a:t>e ao largo do </a:t>
            </a:r>
            <a:r>
              <a:rPr lang="pt-PT" altLang="pt-BR" sz="2000" b="1" dirty="0" smtClean="0">
                <a:solidFill>
                  <a:srgbClr val="FF0000"/>
                </a:solidFill>
              </a:rPr>
              <a:t>Chile e Peru </a:t>
            </a:r>
            <a:r>
              <a:rPr lang="pt-PT" altLang="pt-BR" sz="2000" dirty="0" smtClean="0"/>
              <a:t>no </a:t>
            </a:r>
            <a:r>
              <a:rPr lang="pt-PT" altLang="pt-BR" sz="2000" b="1" dirty="0" smtClean="0">
                <a:solidFill>
                  <a:srgbClr val="0070C0"/>
                </a:solidFill>
              </a:rPr>
              <a:t>Oceano Pacífico</a:t>
            </a:r>
            <a:r>
              <a:rPr lang="pt-PT" altLang="pt-BR" sz="2000" dirty="0" smtClean="0"/>
              <a:t>, Também ocorre no sudeste brasileiro (</a:t>
            </a:r>
            <a:r>
              <a:rPr lang="pt-PT" altLang="pt-BR" sz="2000" b="1" dirty="0" smtClean="0">
                <a:solidFill>
                  <a:srgbClr val="FF0000"/>
                </a:solidFill>
              </a:rPr>
              <a:t>Arraial do Cabo</a:t>
            </a:r>
            <a:r>
              <a:rPr lang="pt-PT" altLang="pt-BR" sz="2000" dirty="0" smtClean="0"/>
              <a:t>).</a:t>
            </a:r>
          </a:p>
          <a:p>
            <a:pPr algn="just">
              <a:lnSpc>
                <a:spcPct val="80000"/>
              </a:lnSpc>
            </a:pPr>
            <a:endParaRPr lang="pt-PT" altLang="pt-BR" sz="2000" dirty="0" smtClean="0"/>
          </a:p>
          <a:p>
            <a:pPr algn="just">
              <a:lnSpc>
                <a:spcPct val="80000"/>
              </a:lnSpc>
            </a:pPr>
            <a:r>
              <a:rPr lang="pt-PT" altLang="pt-BR" sz="2000" dirty="0" smtClean="0"/>
              <a:t>Outros afloramentos, mas de menor magnitude, de importância local, ocorrem em regiões de </a:t>
            </a:r>
            <a:r>
              <a:rPr lang="pt-PT" altLang="pt-BR" sz="2000" b="1" dirty="0" smtClean="0">
                <a:solidFill>
                  <a:srgbClr val="FF0000"/>
                </a:solidFill>
              </a:rPr>
              <a:t>divergência</a:t>
            </a:r>
            <a:r>
              <a:rPr lang="pt-PT" altLang="pt-BR" sz="2000" dirty="0" smtClean="0"/>
              <a:t> de </a:t>
            </a:r>
            <a:r>
              <a:rPr lang="pt-PT" altLang="pt-BR" sz="2000" b="1" dirty="0" smtClean="0">
                <a:solidFill>
                  <a:srgbClr val="FF0000"/>
                </a:solidFill>
              </a:rPr>
              <a:t>correntes marinhas</a:t>
            </a:r>
            <a:r>
              <a:rPr lang="pt-PT" altLang="pt-BR" sz="2000" dirty="0" smtClean="0"/>
              <a:t>, ou devido à existência de </a:t>
            </a:r>
            <a:r>
              <a:rPr lang="pt-PT" altLang="pt-BR" sz="2000" b="1" dirty="0" smtClean="0">
                <a:solidFill>
                  <a:srgbClr val="FF0000"/>
                </a:solidFill>
              </a:rPr>
              <a:t>vórtices</a:t>
            </a:r>
            <a:r>
              <a:rPr lang="pt-PT" altLang="pt-BR" sz="2000" dirty="0" smtClean="0"/>
              <a:t> e de </a:t>
            </a:r>
            <a:r>
              <a:rPr lang="pt-PT" altLang="pt-BR" sz="2000" b="1" dirty="0" smtClean="0">
                <a:solidFill>
                  <a:srgbClr val="FF0000"/>
                </a:solidFill>
              </a:rPr>
              <a:t>montes submarinos</a:t>
            </a:r>
            <a:r>
              <a:rPr lang="pt-PT" altLang="pt-BR" sz="2000" dirty="0" smtClean="0"/>
              <a:t>. </a:t>
            </a:r>
            <a:endParaRPr lang="pt-PT" altLang="pt-BR" sz="2000" dirty="0"/>
          </a:p>
        </p:txBody>
      </p:sp>
    </p:spTree>
    <p:extLst>
      <p:ext uri="{BB962C8B-B14F-4D97-AF65-F5344CB8AC3E}">
        <p14:creationId xmlns:p14="http://schemas.microsoft.com/office/powerpoint/2010/main" val="2197505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82880" y="917912"/>
            <a:ext cx="5972802" cy="5940088"/>
          </a:xfrm>
          <a:prstGeom prst="rect">
            <a:avLst/>
          </a:prstGeom>
          <a:noFill/>
        </p:spPr>
        <p:txBody>
          <a:bodyPr wrap="square" rtlCol="0">
            <a:spAutoFit/>
          </a:bodyPr>
          <a:lstStyle/>
          <a:p>
            <a:r>
              <a:rPr lang="en-US" sz="2000" b="1" dirty="0" err="1">
                <a:sym typeface="Symbol" panose="05050102010706020507" pitchFamily="18" charset="2"/>
              </a:rPr>
              <a:t>Regiões</a:t>
            </a:r>
            <a:r>
              <a:rPr lang="en-US" sz="2000" b="1" dirty="0">
                <a:sym typeface="Symbol" panose="05050102010706020507" pitchFamily="18" charset="2"/>
              </a:rPr>
              <a:t> com </a:t>
            </a:r>
            <a:r>
              <a:rPr lang="en-US" sz="2000" b="1" dirty="0" err="1">
                <a:sym typeface="Symbol" panose="05050102010706020507" pitchFamily="18" charset="2"/>
              </a:rPr>
              <a:t>acentuados</a:t>
            </a:r>
            <a:r>
              <a:rPr lang="en-US" sz="2000" b="1" dirty="0">
                <a:sym typeface="Symbol" panose="05050102010706020507" pitchFamily="18" charset="2"/>
              </a:rPr>
              <a:t> </a:t>
            </a:r>
            <a:r>
              <a:rPr lang="en-US" sz="2000" b="1" dirty="0" err="1">
                <a:sym typeface="Symbol" panose="05050102010706020507" pitchFamily="18" charset="2"/>
              </a:rPr>
              <a:t>gradientes</a:t>
            </a:r>
            <a:r>
              <a:rPr lang="en-US" sz="2000" b="1" dirty="0">
                <a:sym typeface="Symbol" panose="05050102010706020507" pitchFamily="18" charset="2"/>
              </a:rPr>
              <a:t> </a:t>
            </a:r>
            <a:r>
              <a:rPr lang="en-US" sz="2000" b="1" dirty="0" err="1">
                <a:sym typeface="Symbol" panose="05050102010706020507" pitchFamily="18" charset="2"/>
              </a:rPr>
              <a:t>horizontais</a:t>
            </a:r>
            <a:r>
              <a:rPr lang="en-US" sz="2000" b="1" dirty="0">
                <a:sym typeface="Symbol" panose="05050102010706020507" pitchFamily="18" charset="2"/>
              </a:rPr>
              <a:t> das </a:t>
            </a:r>
            <a:r>
              <a:rPr lang="en-US" sz="2000" b="1" dirty="0" err="1">
                <a:sym typeface="Symbol" panose="05050102010706020507" pitchFamily="18" charset="2"/>
              </a:rPr>
              <a:t>propriedades</a:t>
            </a:r>
            <a:r>
              <a:rPr lang="en-US" sz="2000" b="1" dirty="0">
                <a:sym typeface="Symbol" panose="05050102010706020507" pitchFamily="18" charset="2"/>
              </a:rPr>
              <a:t> </a:t>
            </a:r>
            <a:r>
              <a:rPr lang="en-US" sz="2000" b="1" dirty="0" err="1">
                <a:sym typeface="Symbol" panose="05050102010706020507" pitchFamily="18" charset="2"/>
              </a:rPr>
              <a:t>hidrográficas</a:t>
            </a:r>
            <a:r>
              <a:rPr lang="en-US" sz="2000" b="1" dirty="0">
                <a:sym typeface="Symbol" panose="05050102010706020507" pitchFamily="18" charset="2"/>
              </a:rPr>
              <a:t> </a:t>
            </a:r>
          </a:p>
          <a:p>
            <a:endParaRPr lang="en-US" sz="2000" dirty="0">
              <a:sym typeface="Symbol" panose="05050102010706020507" pitchFamily="18" charset="2"/>
            </a:endParaRPr>
          </a:p>
          <a:p>
            <a:r>
              <a:rPr lang="en-US" sz="2000" dirty="0" err="1">
                <a:sym typeface="Symbol" panose="05050102010706020507" pitchFamily="18" charset="2"/>
              </a:rPr>
              <a:t>Frentes</a:t>
            </a:r>
            <a:r>
              <a:rPr lang="en-US" sz="2000" dirty="0">
                <a:sym typeface="Symbol" panose="05050102010706020507" pitchFamily="18" charset="2"/>
              </a:rPr>
              <a:t> no </a:t>
            </a:r>
            <a:r>
              <a:rPr lang="en-US" sz="2000" dirty="0" err="1">
                <a:sym typeface="Symbol" panose="05050102010706020507" pitchFamily="18" charset="2"/>
              </a:rPr>
              <a:t>oceano</a:t>
            </a:r>
            <a:r>
              <a:rPr lang="en-US" sz="2000" dirty="0">
                <a:sym typeface="Symbol" panose="05050102010706020507" pitchFamily="18" charset="2"/>
              </a:rPr>
              <a:t> </a:t>
            </a:r>
            <a:r>
              <a:rPr lang="en-US" sz="2000" dirty="0" err="1">
                <a:sym typeface="Symbol" panose="05050102010706020507" pitchFamily="18" charset="2"/>
              </a:rPr>
              <a:t>ou</a:t>
            </a:r>
            <a:r>
              <a:rPr lang="en-US" sz="2000" dirty="0">
                <a:sym typeface="Symbol" panose="05050102010706020507" pitchFamily="18" charset="2"/>
              </a:rPr>
              <a:t> </a:t>
            </a:r>
            <a:r>
              <a:rPr lang="en-US" sz="2000" dirty="0" err="1">
                <a:sym typeface="Symbol" panose="05050102010706020507" pitchFamily="18" charset="2"/>
              </a:rPr>
              <a:t>na</a:t>
            </a:r>
            <a:r>
              <a:rPr lang="en-US" sz="2000" dirty="0">
                <a:sym typeface="Symbol" panose="05050102010706020507" pitchFamily="18" charset="2"/>
              </a:rPr>
              <a:t> </a:t>
            </a:r>
            <a:r>
              <a:rPr lang="en-US" sz="2000" dirty="0" err="1">
                <a:sym typeface="Symbol" panose="05050102010706020507" pitchFamily="18" charset="2"/>
              </a:rPr>
              <a:t>atmosfera</a:t>
            </a:r>
            <a:r>
              <a:rPr lang="en-US" sz="2000" dirty="0">
                <a:sym typeface="Symbol" panose="05050102010706020507" pitchFamily="18" charset="2"/>
              </a:rPr>
              <a:t>  </a:t>
            </a:r>
            <a:r>
              <a:rPr lang="en-US" sz="2000" dirty="0" err="1">
                <a:sym typeface="Symbol" panose="05050102010706020507" pitchFamily="18" charset="2"/>
              </a:rPr>
              <a:t>definidas</a:t>
            </a:r>
            <a:r>
              <a:rPr lang="en-US" sz="2000" dirty="0">
                <a:sym typeface="Symbol" panose="05050102010706020507" pitchFamily="18" charset="2"/>
              </a:rPr>
              <a:t> </a:t>
            </a:r>
            <a:r>
              <a:rPr lang="en-US" sz="2000" dirty="0" err="1">
                <a:sym typeface="Symbol" panose="05050102010706020507" pitchFamily="18" charset="2"/>
              </a:rPr>
              <a:t>como</a:t>
            </a:r>
            <a:r>
              <a:rPr lang="en-US" sz="2000" dirty="0">
                <a:sym typeface="Symbol" panose="05050102010706020507" pitchFamily="18" charset="2"/>
              </a:rPr>
              <a:t> </a:t>
            </a:r>
            <a:r>
              <a:rPr lang="en-US" sz="2000" dirty="0" err="1">
                <a:sym typeface="Symbol" panose="05050102010706020507" pitchFamily="18" charset="2"/>
              </a:rPr>
              <a:t>regiões</a:t>
            </a:r>
            <a:r>
              <a:rPr lang="en-US" sz="2000" dirty="0">
                <a:sym typeface="Symbol" panose="05050102010706020507" pitchFamily="18" charset="2"/>
              </a:rPr>
              <a:t> </a:t>
            </a:r>
            <a:r>
              <a:rPr lang="en-US" sz="2000" dirty="0" err="1">
                <a:sym typeface="Symbol" panose="05050102010706020507" pitchFamily="18" charset="2"/>
              </a:rPr>
              <a:t>onde</a:t>
            </a:r>
            <a:r>
              <a:rPr lang="en-US" sz="2000" dirty="0">
                <a:sym typeface="Symbol" panose="05050102010706020507" pitchFamily="18" charset="2"/>
              </a:rPr>
              <a:t> as </a:t>
            </a:r>
            <a:r>
              <a:rPr lang="en-US" sz="2000" dirty="0" err="1">
                <a:sym typeface="Symbol" panose="05050102010706020507" pitchFamily="18" charset="2"/>
              </a:rPr>
              <a:t>propriedades</a:t>
            </a:r>
            <a:r>
              <a:rPr lang="en-US" sz="2000" dirty="0">
                <a:sym typeface="Symbol" panose="05050102010706020507" pitchFamily="18" charset="2"/>
              </a:rPr>
              <a:t> </a:t>
            </a:r>
            <a:r>
              <a:rPr lang="en-US" sz="2000" b="1" dirty="0" err="1">
                <a:sym typeface="Symbol" panose="05050102010706020507" pitchFamily="18" charset="2"/>
              </a:rPr>
              <a:t>sofrem</a:t>
            </a:r>
            <a:r>
              <a:rPr lang="en-US" sz="2000" b="1" dirty="0">
                <a:sym typeface="Symbol" panose="05050102010706020507" pitchFamily="18" charset="2"/>
              </a:rPr>
              <a:t> </a:t>
            </a:r>
            <a:r>
              <a:rPr lang="en-US" sz="2000" b="1" dirty="0" err="1">
                <a:sym typeface="Symbol" panose="05050102010706020507" pitchFamily="18" charset="2"/>
              </a:rPr>
              <a:t>mudanças</a:t>
            </a:r>
            <a:r>
              <a:rPr lang="en-US" sz="2000" b="1" dirty="0">
                <a:sym typeface="Symbol" panose="05050102010706020507" pitchFamily="18" charset="2"/>
              </a:rPr>
              <a:t> </a:t>
            </a:r>
            <a:r>
              <a:rPr lang="en-US" sz="2000" b="1" dirty="0" err="1">
                <a:sym typeface="Symbol" panose="05050102010706020507" pitchFamily="18" charset="2"/>
              </a:rPr>
              <a:t>acentuadas</a:t>
            </a:r>
            <a:r>
              <a:rPr lang="en-US" sz="2000" b="1" dirty="0">
                <a:sym typeface="Symbol" panose="05050102010706020507" pitchFamily="18" charset="2"/>
              </a:rPr>
              <a:t> </a:t>
            </a:r>
            <a:r>
              <a:rPr lang="en-US" sz="2000" b="1" dirty="0" err="1">
                <a:sym typeface="Symbol" panose="05050102010706020507" pitchFamily="18" charset="2"/>
              </a:rPr>
              <a:t>em</a:t>
            </a:r>
            <a:r>
              <a:rPr lang="en-US" sz="2000" b="1" dirty="0">
                <a:sym typeface="Symbol" panose="05050102010706020507" pitchFamily="18" charset="2"/>
              </a:rPr>
              <a:t> </a:t>
            </a:r>
            <a:r>
              <a:rPr lang="en-US" sz="2000" b="1" dirty="0" err="1">
                <a:sym typeface="Symbol" panose="05050102010706020507" pitchFamily="18" charset="2"/>
              </a:rPr>
              <a:t>uma</a:t>
            </a:r>
            <a:r>
              <a:rPr lang="en-US" sz="2000" b="1" dirty="0">
                <a:sym typeface="Symbol" panose="05050102010706020507" pitchFamily="18" charset="2"/>
              </a:rPr>
              <a:t> </a:t>
            </a:r>
            <a:r>
              <a:rPr lang="en-US" sz="2000" b="1" dirty="0" err="1">
                <a:sym typeface="Symbol" panose="05050102010706020507" pitchFamily="18" charset="2"/>
              </a:rPr>
              <a:t>distância</a:t>
            </a:r>
            <a:r>
              <a:rPr lang="en-US" sz="2000" b="1" dirty="0">
                <a:sym typeface="Symbol" panose="05050102010706020507" pitchFamily="18" charset="2"/>
              </a:rPr>
              <a:t> </a:t>
            </a:r>
            <a:r>
              <a:rPr lang="en-US" sz="2000" b="1" dirty="0" err="1">
                <a:sym typeface="Symbol" panose="05050102010706020507" pitchFamily="18" charset="2"/>
              </a:rPr>
              <a:t>relativamente</a:t>
            </a:r>
            <a:r>
              <a:rPr lang="en-US" sz="2000" b="1" dirty="0">
                <a:sym typeface="Symbol" panose="05050102010706020507" pitchFamily="18" charset="2"/>
              </a:rPr>
              <a:t> </a:t>
            </a:r>
            <a:r>
              <a:rPr lang="en-US" sz="2000" b="1" dirty="0" err="1">
                <a:sym typeface="Symbol" panose="05050102010706020507" pitchFamily="18" charset="2"/>
              </a:rPr>
              <a:t>curta</a:t>
            </a:r>
            <a:r>
              <a:rPr lang="en-US" sz="2000" b="1" dirty="0">
                <a:sym typeface="Symbol" panose="05050102010706020507" pitchFamily="18" charset="2"/>
              </a:rPr>
              <a:t> </a:t>
            </a:r>
            <a:r>
              <a:rPr lang="en-US" sz="2000" dirty="0">
                <a:sym typeface="Symbol" panose="05050102010706020507" pitchFamily="18" charset="2"/>
              </a:rPr>
              <a:t>(o </a:t>
            </a:r>
            <a:r>
              <a:rPr lang="en-US" sz="2000" dirty="0" err="1">
                <a:sym typeface="Symbol" panose="05050102010706020507" pitchFamily="18" charset="2"/>
              </a:rPr>
              <a:t>que</a:t>
            </a:r>
            <a:r>
              <a:rPr lang="en-US" sz="2000" dirty="0">
                <a:sym typeface="Symbol" panose="05050102010706020507" pitchFamily="18" charset="2"/>
              </a:rPr>
              <a:t> </a:t>
            </a:r>
            <a:r>
              <a:rPr lang="en-US" sz="2000" dirty="0" err="1">
                <a:sym typeface="Symbol" panose="05050102010706020507" pitchFamily="18" charset="2"/>
              </a:rPr>
              <a:t>depende</a:t>
            </a:r>
            <a:r>
              <a:rPr lang="en-US" sz="2000" dirty="0">
                <a:sym typeface="Symbol" panose="05050102010706020507" pitchFamily="18" charset="2"/>
              </a:rPr>
              <a:t> da </a:t>
            </a:r>
            <a:r>
              <a:rPr lang="en-US" sz="2000" dirty="0" err="1">
                <a:sym typeface="Symbol" panose="05050102010706020507" pitchFamily="18" charset="2"/>
              </a:rPr>
              <a:t>escala</a:t>
            </a:r>
            <a:r>
              <a:rPr lang="en-US" sz="2000" dirty="0">
                <a:sym typeface="Symbol" panose="05050102010706020507" pitchFamily="18" charset="2"/>
              </a:rPr>
              <a:t> do </a:t>
            </a:r>
            <a:r>
              <a:rPr lang="en-US" sz="2000" dirty="0" err="1">
                <a:sym typeface="Symbol" panose="05050102010706020507" pitchFamily="18" charset="2"/>
              </a:rPr>
              <a:t>processo</a:t>
            </a:r>
            <a:r>
              <a:rPr lang="en-US" sz="2000" dirty="0">
                <a:sym typeface="Symbol" panose="05050102010706020507" pitchFamily="18" charset="2"/>
              </a:rPr>
              <a:t> </a:t>
            </a:r>
            <a:r>
              <a:rPr lang="en-US" sz="2000" dirty="0" err="1">
                <a:sym typeface="Symbol" panose="05050102010706020507" pitchFamily="18" charset="2"/>
              </a:rPr>
              <a:t>responsável</a:t>
            </a:r>
            <a:r>
              <a:rPr lang="en-US" sz="2000" dirty="0">
                <a:sym typeface="Symbol" panose="05050102010706020507" pitchFamily="18" charset="2"/>
              </a:rPr>
              <a:t> pela </a:t>
            </a:r>
            <a:r>
              <a:rPr lang="en-US" sz="2000" dirty="0" err="1">
                <a:sym typeface="Symbol" panose="05050102010706020507" pitchFamily="18" charset="2"/>
              </a:rPr>
              <a:t>existência</a:t>
            </a:r>
            <a:r>
              <a:rPr lang="en-US" sz="2000" dirty="0">
                <a:sym typeface="Symbol" panose="05050102010706020507" pitchFamily="18" charset="2"/>
              </a:rPr>
              <a:t> da </a:t>
            </a:r>
            <a:r>
              <a:rPr lang="en-US" sz="2000" dirty="0" err="1">
                <a:sym typeface="Symbol" panose="05050102010706020507" pitchFamily="18" charset="2"/>
              </a:rPr>
              <a:t>frente</a:t>
            </a:r>
            <a:r>
              <a:rPr lang="en-US" sz="2000" dirty="0">
                <a:sym typeface="Symbol" panose="05050102010706020507" pitchFamily="18" charset="2"/>
              </a:rPr>
              <a:t>).</a:t>
            </a:r>
          </a:p>
          <a:p>
            <a:r>
              <a:rPr lang="en-US" sz="2000" b="1" dirty="0" err="1">
                <a:sym typeface="Symbol" panose="05050102010706020507" pitchFamily="18" charset="2"/>
              </a:rPr>
              <a:t>Frentes</a:t>
            </a:r>
            <a:r>
              <a:rPr lang="en-US" sz="2000" b="1" dirty="0">
                <a:sym typeface="Symbol" panose="05050102010706020507" pitchFamily="18" charset="2"/>
              </a:rPr>
              <a:t> </a:t>
            </a:r>
            <a:r>
              <a:rPr lang="en-US" sz="2000" b="1" dirty="0" err="1">
                <a:sym typeface="Symbol" panose="05050102010706020507" pitchFamily="18" charset="2"/>
              </a:rPr>
              <a:t>Oceânicas</a:t>
            </a:r>
            <a:r>
              <a:rPr lang="en-US" sz="2000" b="1" dirty="0">
                <a:sym typeface="Symbol" panose="05050102010706020507" pitchFamily="18" charset="2"/>
              </a:rPr>
              <a:t> </a:t>
            </a:r>
            <a:r>
              <a:rPr lang="en-US" sz="2000" dirty="0">
                <a:sym typeface="Symbol" panose="05050102010706020507" pitchFamily="18" charset="2"/>
              </a:rPr>
              <a:t> 100 km de </a:t>
            </a:r>
            <a:r>
              <a:rPr lang="en-US" sz="2000" dirty="0" err="1" smtClean="0">
                <a:sym typeface="Symbol" panose="05050102010706020507" pitchFamily="18" charset="2"/>
              </a:rPr>
              <a:t>largura</a:t>
            </a:r>
            <a:r>
              <a:rPr lang="en-US" sz="2000" dirty="0" smtClean="0">
                <a:sym typeface="Symbol" panose="05050102010706020507" pitchFamily="18" charset="2"/>
              </a:rPr>
              <a:t> (C. do </a:t>
            </a:r>
            <a:r>
              <a:rPr lang="en-US" sz="2000" dirty="0" err="1" smtClean="0">
                <a:sym typeface="Symbol" panose="05050102010706020507" pitchFamily="18" charset="2"/>
              </a:rPr>
              <a:t>Golfo</a:t>
            </a:r>
            <a:r>
              <a:rPr lang="en-US" sz="2000" dirty="0" smtClean="0">
                <a:sym typeface="Symbol" panose="05050102010706020507" pitchFamily="18" charset="2"/>
              </a:rPr>
              <a:t>)</a:t>
            </a:r>
            <a:endParaRPr lang="en-US" sz="2000" dirty="0">
              <a:sym typeface="Symbol" panose="05050102010706020507" pitchFamily="18" charset="2"/>
            </a:endParaRPr>
          </a:p>
          <a:p>
            <a:r>
              <a:rPr lang="en-US" sz="2000" b="1" dirty="0" err="1">
                <a:sym typeface="Symbol" panose="05050102010706020507" pitchFamily="18" charset="2"/>
              </a:rPr>
              <a:t>Frentes</a:t>
            </a:r>
            <a:r>
              <a:rPr lang="en-US" sz="2000" b="1" dirty="0">
                <a:sym typeface="Symbol" panose="05050102010706020507" pitchFamily="18" charset="2"/>
              </a:rPr>
              <a:t> </a:t>
            </a:r>
            <a:r>
              <a:rPr lang="en-US" sz="2000" b="1" dirty="0" err="1">
                <a:sym typeface="Symbol" panose="05050102010706020507" pitchFamily="18" charset="2"/>
              </a:rPr>
              <a:t>Estuarinas</a:t>
            </a:r>
            <a:r>
              <a:rPr lang="en-US" sz="2000" b="1" dirty="0">
                <a:sym typeface="Symbol" panose="05050102010706020507" pitchFamily="18" charset="2"/>
              </a:rPr>
              <a:t> </a:t>
            </a:r>
            <a:r>
              <a:rPr lang="en-US" sz="2000" dirty="0">
                <a:sym typeface="Symbol" panose="05050102010706020507" pitchFamily="18" charset="2"/>
              </a:rPr>
              <a:t> </a:t>
            </a:r>
            <a:r>
              <a:rPr lang="en-US" sz="2000" dirty="0" err="1">
                <a:sym typeface="Symbol" panose="05050102010706020507" pitchFamily="18" charset="2"/>
              </a:rPr>
              <a:t>poucos</a:t>
            </a:r>
            <a:r>
              <a:rPr lang="en-US" sz="2000" dirty="0">
                <a:sym typeface="Symbol" panose="05050102010706020507" pitchFamily="18" charset="2"/>
              </a:rPr>
              <a:t> metros de </a:t>
            </a:r>
            <a:r>
              <a:rPr lang="en-US" sz="2000" dirty="0" err="1">
                <a:sym typeface="Symbol" panose="05050102010706020507" pitchFamily="18" charset="2"/>
              </a:rPr>
              <a:t>largura</a:t>
            </a:r>
            <a:r>
              <a:rPr lang="en-US" sz="2000" dirty="0">
                <a:sym typeface="Symbol" panose="05050102010706020507" pitchFamily="18" charset="2"/>
              </a:rPr>
              <a:t> </a:t>
            </a:r>
          </a:p>
          <a:p>
            <a:endParaRPr lang="en-US" sz="2000" b="1" dirty="0" smtClean="0"/>
          </a:p>
          <a:p>
            <a:r>
              <a:rPr lang="en-US" sz="2000" b="1" dirty="0" err="1" smtClean="0"/>
              <a:t>Em</a:t>
            </a:r>
            <a:r>
              <a:rPr lang="en-US" sz="2000" b="1" dirty="0" smtClean="0"/>
              <a:t> </a:t>
            </a:r>
            <a:r>
              <a:rPr lang="en-US" sz="2000" b="1" dirty="0" err="1"/>
              <a:t>comum</a:t>
            </a:r>
            <a:r>
              <a:rPr lang="en-US" sz="2000" dirty="0"/>
              <a:t>: </a:t>
            </a:r>
            <a:r>
              <a:rPr lang="en-US" sz="2000" dirty="0" err="1"/>
              <a:t>variação</a:t>
            </a:r>
            <a:r>
              <a:rPr lang="en-US" sz="2000" dirty="0"/>
              <a:t> de </a:t>
            </a:r>
            <a:r>
              <a:rPr lang="en-US" sz="2000" dirty="0" err="1"/>
              <a:t>alguma</a:t>
            </a:r>
            <a:r>
              <a:rPr lang="en-US" sz="2000" dirty="0"/>
              <a:t> </a:t>
            </a:r>
            <a:r>
              <a:rPr lang="en-US" sz="2000" dirty="0" err="1"/>
              <a:t>propriedade</a:t>
            </a:r>
            <a:r>
              <a:rPr lang="en-US" sz="2000" dirty="0"/>
              <a:t> </a:t>
            </a:r>
            <a:r>
              <a:rPr lang="en-US" sz="2000" dirty="0" err="1"/>
              <a:t>hidrográfica</a:t>
            </a:r>
            <a:r>
              <a:rPr lang="en-US" sz="2000" dirty="0"/>
              <a:t> – </a:t>
            </a:r>
            <a:r>
              <a:rPr lang="en-US" sz="2000" dirty="0" err="1"/>
              <a:t>temperatura</a:t>
            </a:r>
            <a:r>
              <a:rPr lang="en-US" sz="2000" dirty="0"/>
              <a:t>, </a:t>
            </a:r>
            <a:r>
              <a:rPr lang="en-US" sz="2000" dirty="0" err="1"/>
              <a:t>salinidade</a:t>
            </a:r>
            <a:r>
              <a:rPr lang="en-US" sz="2000" dirty="0"/>
              <a:t> </a:t>
            </a:r>
            <a:r>
              <a:rPr lang="en-US" sz="2000" dirty="0" err="1"/>
              <a:t>ou</a:t>
            </a:r>
            <a:r>
              <a:rPr lang="en-US" sz="2000" dirty="0"/>
              <a:t> </a:t>
            </a:r>
            <a:r>
              <a:rPr lang="en-US" sz="2000" dirty="0" err="1"/>
              <a:t>ambas</a:t>
            </a:r>
            <a:r>
              <a:rPr lang="en-US" sz="2000" dirty="0"/>
              <a:t> – </a:t>
            </a:r>
            <a:r>
              <a:rPr lang="en-US" sz="2000" dirty="0" err="1"/>
              <a:t>através</a:t>
            </a:r>
            <a:r>
              <a:rPr lang="en-US" sz="2000" dirty="0"/>
              <a:t> </a:t>
            </a:r>
            <a:r>
              <a:rPr lang="en-US" sz="2000" dirty="0">
                <a:sym typeface="Symbol" panose="05050102010706020507" pitchFamily="18" charset="2"/>
              </a:rPr>
              <a:t>da </a:t>
            </a:r>
            <a:r>
              <a:rPr lang="en-US" sz="2000" dirty="0" err="1">
                <a:sym typeface="Symbol" panose="05050102010706020507" pitchFamily="18" charset="2"/>
              </a:rPr>
              <a:t>largura</a:t>
            </a:r>
            <a:r>
              <a:rPr lang="en-US" sz="2000" dirty="0">
                <a:sym typeface="Symbol" panose="05050102010706020507" pitchFamily="18" charset="2"/>
              </a:rPr>
              <a:t> da </a:t>
            </a:r>
            <a:r>
              <a:rPr lang="en-US" sz="2000" dirty="0" err="1">
                <a:sym typeface="Symbol" panose="05050102010706020507" pitchFamily="18" charset="2"/>
              </a:rPr>
              <a:t>frente</a:t>
            </a:r>
            <a:r>
              <a:rPr lang="en-US" sz="2000" dirty="0">
                <a:sym typeface="Symbol" panose="05050102010706020507" pitchFamily="18" charset="2"/>
              </a:rPr>
              <a:t> é </a:t>
            </a:r>
            <a:r>
              <a:rPr lang="en-US" sz="2000" dirty="0" err="1">
                <a:sym typeface="Symbol" panose="05050102010706020507" pitchFamily="18" charset="2"/>
              </a:rPr>
              <a:t>uma</a:t>
            </a:r>
            <a:r>
              <a:rPr lang="en-US" sz="2000" dirty="0">
                <a:sym typeface="Symbol" panose="05050102010706020507" pitchFamily="18" charset="2"/>
              </a:rPr>
              <a:t> </a:t>
            </a:r>
            <a:r>
              <a:rPr lang="en-US" sz="2000" dirty="0" err="1">
                <a:sym typeface="Symbol" panose="05050102010706020507" pitchFamily="18" charset="2"/>
              </a:rPr>
              <a:t>ordem</a:t>
            </a:r>
            <a:r>
              <a:rPr lang="en-US" sz="2000" dirty="0">
                <a:sym typeface="Symbol" panose="05050102010706020507" pitchFamily="18" charset="2"/>
              </a:rPr>
              <a:t> de magnitude </a:t>
            </a:r>
            <a:r>
              <a:rPr lang="en-US" sz="2000" dirty="0" err="1">
                <a:sym typeface="Symbol" panose="05050102010706020507" pitchFamily="18" charset="2"/>
              </a:rPr>
              <a:t>maior</a:t>
            </a:r>
            <a:r>
              <a:rPr lang="en-US" sz="2000" dirty="0">
                <a:sym typeface="Symbol" panose="05050102010706020507" pitchFamily="18" charset="2"/>
              </a:rPr>
              <a:t> do </a:t>
            </a:r>
            <a:r>
              <a:rPr lang="en-US" sz="2000" dirty="0" err="1">
                <a:sym typeface="Symbol" panose="05050102010706020507" pitchFamily="18" charset="2"/>
              </a:rPr>
              <a:t>que</a:t>
            </a:r>
            <a:r>
              <a:rPr lang="en-US" sz="2000" dirty="0">
                <a:sym typeface="Symbol" panose="05050102010706020507" pitchFamily="18" charset="2"/>
              </a:rPr>
              <a:t> as </a:t>
            </a:r>
            <a:r>
              <a:rPr lang="en-US" sz="2000" dirty="0" err="1">
                <a:sym typeface="Symbol" panose="05050102010706020507" pitchFamily="18" charset="2"/>
              </a:rPr>
              <a:t>variações</a:t>
            </a:r>
            <a:r>
              <a:rPr lang="en-US" sz="2000" dirty="0">
                <a:sym typeface="Symbol" panose="05050102010706020507" pitchFamily="18" charset="2"/>
              </a:rPr>
              <a:t> da </a:t>
            </a:r>
            <a:r>
              <a:rPr lang="en-US" sz="2000" dirty="0" err="1">
                <a:sym typeface="Symbol" panose="05050102010706020507" pitchFamily="18" charset="2"/>
              </a:rPr>
              <a:t>mesma</a:t>
            </a:r>
            <a:r>
              <a:rPr lang="en-US" sz="2000" dirty="0">
                <a:sym typeface="Symbol" panose="05050102010706020507" pitchFamily="18" charset="2"/>
              </a:rPr>
              <a:t> </a:t>
            </a:r>
            <a:r>
              <a:rPr lang="en-US" sz="2000" dirty="0" err="1">
                <a:sym typeface="Symbol" panose="05050102010706020507" pitchFamily="18" charset="2"/>
              </a:rPr>
              <a:t>propriedade</a:t>
            </a:r>
            <a:r>
              <a:rPr lang="en-US" sz="2000" dirty="0">
                <a:sym typeface="Symbol" panose="05050102010706020507" pitchFamily="18" charset="2"/>
              </a:rPr>
              <a:t> </a:t>
            </a:r>
            <a:r>
              <a:rPr lang="en-US" sz="2000" dirty="0" err="1">
                <a:sym typeface="Symbol" panose="05050102010706020507" pitchFamily="18" charset="2"/>
              </a:rPr>
              <a:t>sobre</a:t>
            </a:r>
            <a:r>
              <a:rPr lang="en-US" sz="2000" dirty="0">
                <a:sym typeface="Symbol" panose="05050102010706020507" pitchFamily="18" charset="2"/>
              </a:rPr>
              <a:t> a </a:t>
            </a:r>
            <a:r>
              <a:rPr lang="en-US" sz="2000" dirty="0" err="1">
                <a:sym typeface="Symbol" panose="05050102010706020507" pitchFamily="18" charset="2"/>
              </a:rPr>
              <a:t>mesma</a:t>
            </a:r>
            <a:r>
              <a:rPr lang="en-US" sz="2000" dirty="0">
                <a:sym typeface="Symbol" panose="05050102010706020507" pitchFamily="18" charset="2"/>
              </a:rPr>
              <a:t> </a:t>
            </a:r>
            <a:r>
              <a:rPr lang="en-US" sz="2000" dirty="0" err="1">
                <a:sym typeface="Symbol" panose="05050102010706020507" pitchFamily="18" charset="2"/>
              </a:rPr>
              <a:t>distância</a:t>
            </a:r>
            <a:r>
              <a:rPr lang="en-US" sz="2000" dirty="0">
                <a:sym typeface="Symbol" panose="05050102010706020507" pitchFamily="18" charset="2"/>
              </a:rPr>
              <a:t> </a:t>
            </a:r>
            <a:r>
              <a:rPr lang="en-US" sz="2000" dirty="0" err="1">
                <a:sym typeface="Symbol" panose="05050102010706020507" pitchFamily="18" charset="2"/>
              </a:rPr>
              <a:t>em</a:t>
            </a:r>
            <a:r>
              <a:rPr lang="en-US" sz="2000" dirty="0">
                <a:sym typeface="Symbol" panose="05050102010706020507" pitchFamily="18" charset="2"/>
              </a:rPr>
              <a:t> </a:t>
            </a:r>
            <a:r>
              <a:rPr lang="en-US" sz="2000" dirty="0" err="1">
                <a:sym typeface="Symbol" panose="05050102010706020507" pitchFamily="18" charset="2"/>
              </a:rPr>
              <a:t>qualquer</a:t>
            </a:r>
            <a:r>
              <a:rPr lang="en-US" sz="2000" dirty="0">
                <a:sym typeface="Symbol" panose="05050102010706020507" pitchFamily="18" charset="2"/>
              </a:rPr>
              <a:t> </a:t>
            </a:r>
            <a:r>
              <a:rPr lang="en-US" sz="2000" dirty="0" err="1">
                <a:sym typeface="Symbol" panose="05050102010706020507" pitchFamily="18" charset="2"/>
              </a:rPr>
              <a:t>lado</a:t>
            </a:r>
            <a:r>
              <a:rPr lang="en-US" sz="2000" dirty="0">
                <a:sym typeface="Symbol" panose="05050102010706020507" pitchFamily="18" charset="2"/>
              </a:rPr>
              <a:t> da </a:t>
            </a:r>
            <a:r>
              <a:rPr lang="en-US" sz="2000" dirty="0" err="1" smtClean="0">
                <a:sym typeface="Symbol" panose="05050102010706020507" pitchFamily="18" charset="2"/>
              </a:rPr>
              <a:t>frente</a:t>
            </a:r>
            <a:r>
              <a:rPr lang="en-US" sz="2000" dirty="0" smtClean="0">
                <a:sym typeface="Symbol" panose="05050102010706020507" pitchFamily="18" charset="2"/>
              </a:rPr>
              <a:t>.</a:t>
            </a:r>
            <a:endParaRPr lang="en-US" sz="2000" dirty="0">
              <a:sym typeface="Symbol" panose="05050102010706020507" pitchFamily="18" charset="2"/>
            </a:endParaRPr>
          </a:p>
          <a:p>
            <a:endParaRPr lang="en-US" sz="2000" dirty="0" smtClean="0"/>
          </a:p>
          <a:p>
            <a:r>
              <a:rPr lang="en-US" sz="2000" dirty="0" err="1" smtClean="0"/>
              <a:t>Frentes</a:t>
            </a:r>
            <a:r>
              <a:rPr lang="en-US" sz="2000" dirty="0" smtClean="0"/>
              <a:t> </a:t>
            </a:r>
            <a:r>
              <a:rPr lang="en-US" sz="2000" dirty="0" err="1"/>
              <a:t>são</a:t>
            </a:r>
            <a:r>
              <a:rPr lang="en-US" sz="2000" dirty="0"/>
              <a:t> </a:t>
            </a:r>
            <a:r>
              <a:rPr lang="en-US" sz="2000" dirty="0" err="1"/>
              <a:t>regiões</a:t>
            </a:r>
            <a:r>
              <a:rPr lang="en-US" sz="2000" dirty="0"/>
              <a:t> </a:t>
            </a:r>
            <a:r>
              <a:rPr lang="en-US" sz="2000" dirty="0" err="1"/>
              <a:t>onde</a:t>
            </a:r>
            <a:r>
              <a:rPr lang="en-US" sz="2000" dirty="0"/>
              <a:t> o </a:t>
            </a:r>
            <a:r>
              <a:rPr lang="en-US" sz="2000" dirty="0" err="1"/>
              <a:t>gradiente</a:t>
            </a:r>
            <a:r>
              <a:rPr lang="en-US" sz="2000" dirty="0"/>
              <a:t> horizontal de </a:t>
            </a:r>
            <a:r>
              <a:rPr lang="en-US" sz="2000" dirty="0" err="1"/>
              <a:t>uma</a:t>
            </a:r>
            <a:r>
              <a:rPr lang="en-US" sz="2000" dirty="0"/>
              <a:t> </a:t>
            </a:r>
            <a:r>
              <a:rPr lang="en-US" sz="2000" dirty="0" err="1"/>
              <a:t>propriedade</a:t>
            </a:r>
            <a:r>
              <a:rPr lang="en-US" sz="2000" dirty="0"/>
              <a:t> </a:t>
            </a:r>
            <a:r>
              <a:rPr lang="en-US" sz="2000" dirty="0" err="1"/>
              <a:t>atinge</a:t>
            </a:r>
            <a:r>
              <a:rPr lang="en-US" sz="2000" dirty="0"/>
              <a:t> o </a:t>
            </a:r>
            <a:r>
              <a:rPr lang="en-US" sz="2000" dirty="0" err="1"/>
              <a:t>seu</a:t>
            </a:r>
            <a:r>
              <a:rPr lang="en-US" sz="2000" dirty="0"/>
              <a:t> </a:t>
            </a:r>
            <a:r>
              <a:rPr lang="en-US" sz="2000" dirty="0" err="1"/>
              <a:t>máximo</a:t>
            </a:r>
            <a:r>
              <a:rPr lang="en-US" sz="2000" dirty="0" smtClean="0"/>
              <a:t>. </a:t>
            </a:r>
            <a:endParaRPr lang="pt-BR" sz="2000" dirty="0"/>
          </a:p>
        </p:txBody>
      </p:sp>
      <p:pic>
        <p:nvPicPr>
          <p:cNvPr id="2" name="Imagem 1"/>
          <p:cNvPicPr>
            <a:picLocks noChangeAspect="1"/>
          </p:cNvPicPr>
          <p:nvPr/>
        </p:nvPicPr>
        <p:blipFill>
          <a:blip r:embed="rId2"/>
          <a:stretch>
            <a:fillRect/>
          </a:stretch>
        </p:blipFill>
        <p:spPr>
          <a:xfrm>
            <a:off x="6355682" y="41726"/>
            <a:ext cx="5667375" cy="3733800"/>
          </a:xfrm>
          <a:prstGeom prst="rect">
            <a:avLst/>
          </a:prstGeom>
        </p:spPr>
      </p:pic>
      <p:sp>
        <p:nvSpPr>
          <p:cNvPr id="3" name="CaixaDeTexto 2"/>
          <p:cNvSpPr txBox="1"/>
          <p:nvPr/>
        </p:nvSpPr>
        <p:spPr>
          <a:xfrm>
            <a:off x="902368" y="296596"/>
            <a:ext cx="2334127" cy="584775"/>
          </a:xfrm>
          <a:prstGeom prst="rect">
            <a:avLst/>
          </a:prstGeom>
          <a:solidFill>
            <a:srgbClr val="00B0F0"/>
          </a:solidFill>
          <a:ln>
            <a:solidFill>
              <a:schemeClr val="tx1"/>
            </a:solidFill>
          </a:ln>
        </p:spPr>
        <p:txBody>
          <a:bodyPr wrap="square" rtlCol="0">
            <a:spAutoFit/>
          </a:bodyPr>
          <a:lstStyle/>
          <a:p>
            <a:r>
              <a:rPr lang="pt-BR" sz="3200" dirty="0"/>
              <a:t>1</a:t>
            </a:r>
            <a:r>
              <a:rPr lang="pt-BR" sz="3200" dirty="0" smtClean="0"/>
              <a:t>. Frentes</a:t>
            </a:r>
            <a:endParaRPr lang="pt-BR" sz="3200" dirty="0"/>
          </a:p>
        </p:txBody>
      </p:sp>
      <p:pic>
        <p:nvPicPr>
          <p:cNvPr id="4" name="Imagem 3"/>
          <p:cNvPicPr>
            <a:picLocks noChangeAspect="1"/>
          </p:cNvPicPr>
          <p:nvPr/>
        </p:nvPicPr>
        <p:blipFill>
          <a:blip r:embed="rId3"/>
          <a:stretch>
            <a:fillRect/>
          </a:stretch>
        </p:blipFill>
        <p:spPr>
          <a:xfrm>
            <a:off x="7965407" y="3775526"/>
            <a:ext cx="4057650" cy="2962275"/>
          </a:xfrm>
          <a:prstGeom prst="rect">
            <a:avLst/>
          </a:prstGeom>
        </p:spPr>
      </p:pic>
    </p:spTree>
    <p:extLst>
      <p:ext uri="{BB962C8B-B14F-4D97-AF65-F5344CB8AC3E}">
        <p14:creationId xmlns:p14="http://schemas.microsoft.com/office/powerpoint/2010/main" val="330451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03158" y="86579"/>
            <a:ext cx="8895377" cy="6771421"/>
          </a:xfrm>
          <a:prstGeom prst="rect">
            <a:avLst/>
          </a:prstGeom>
        </p:spPr>
      </p:pic>
    </p:spTree>
    <p:extLst>
      <p:ext uri="{BB962C8B-B14F-4D97-AF65-F5344CB8AC3E}">
        <p14:creationId xmlns:p14="http://schemas.microsoft.com/office/powerpoint/2010/main" val="515509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83632" y="649705"/>
            <a:ext cx="9553074" cy="5570756"/>
          </a:xfrm>
          <a:prstGeom prst="rect">
            <a:avLst/>
          </a:prstGeom>
          <a:blipFill>
            <a:blip r:embed="rId2"/>
            <a:tile tx="0" ty="0" sx="100000" sy="100000" flip="none" algn="tl"/>
          </a:blipFill>
          <a:ln>
            <a:solidFill>
              <a:srgbClr val="002060"/>
            </a:solidFill>
          </a:ln>
        </p:spPr>
        <p:txBody>
          <a:bodyPr wrap="square" rtlCol="0">
            <a:spAutoFit/>
          </a:bodyPr>
          <a:lstStyle/>
          <a:p>
            <a:r>
              <a:rPr lang="en-US" sz="3200" dirty="0" err="1" smtClean="0"/>
              <a:t>Ressurgência</a:t>
            </a:r>
            <a:r>
              <a:rPr lang="en-US" sz="3200" dirty="0" smtClean="0"/>
              <a:t> </a:t>
            </a:r>
            <a:r>
              <a:rPr lang="en-US" sz="3200" dirty="0" smtClean="0"/>
              <a:t>(Upwelling)</a:t>
            </a:r>
          </a:p>
          <a:p>
            <a:endParaRPr lang="en-US" dirty="0" smtClean="0"/>
          </a:p>
          <a:p>
            <a:pPr marL="285750" indent="-285750">
              <a:buFont typeface="Wingdings" panose="05000000000000000000" pitchFamily="2" charset="2"/>
              <a:buChar char="Ø"/>
            </a:pPr>
            <a:r>
              <a:rPr lang="en-US" dirty="0" smtClean="0"/>
              <a:t>Na </a:t>
            </a:r>
            <a:r>
              <a:rPr lang="en-US" dirty="0" err="1" smtClean="0"/>
              <a:t>maioria</a:t>
            </a:r>
            <a:r>
              <a:rPr lang="en-US" dirty="0" smtClean="0"/>
              <a:t> dos </a:t>
            </a:r>
            <a:r>
              <a:rPr lang="en-US" dirty="0" err="1" smtClean="0"/>
              <a:t>casos</a:t>
            </a:r>
            <a:r>
              <a:rPr lang="en-US" dirty="0" smtClean="0"/>
              <a:t> a </a:t>
            </a:r>
            <a:r>
              <a:rPr lang="en-US" dirty="0" err="1" smtClean="0"/>
              <a:t>ressurgência</a:t>
            </a:r>
            <a:r>
              <a:rPr lang="en-US" dirty="0" smtClean="0"/>
              <a:t> é </a:t>
            </a:r>
            <a:r>
              <a:rPr lang="en-US" b="1" dirty="0" err="1" smtClean="0"/>
              <a:t>dirigida</a:t>
            </a:r>
            <a:r>
              <a:rPr lang="en-US" b="1" dirty="0" smtClean="0"/>
              <a:t> </a:t>
            </a:r>
            <a:r>
              <a:rPr lang="en-US" b="1" dirty="0" err="1" smtClean="0"/>
              <a:t>pelo</a:t>
            </a:r>
            <a:r>
              <a:rPr lang="en-US" b="1" dirty="0" smtClean="0"/>
              <a:t> </a:t>
            </a:r>
            <a:r>
              <a:rPr lang="en-US" b="1" dirty="0" err="1" smtClean="0"/>
              <a:t>vento</a:t>
            </a:r>
            <a:r>
              <a:rPr lang="en-US" b="1" dirty="0" smtClean="0"/>
              <a:t> </a:t>
            </a:r>
            <a:r>
              <a:rPr lang="en-US" dirty="0" smtClean="0"/>
              <a:t>e </a:t>
            </a:r>
            <a:r>
              <a:rPr lang="en-US" dirty="0" err="1" smtClean="0"/>
              <a:t>os</a:t>
            </a:r>
            <a:r>
              <a:rPr lang="en-US" dirty="0" smtClean="0"/>
              <a:t> </a:t>
            </a:r>
            <a:r>
              <a:rPr lang="en-US" dirty="0" err="1" smtClean="0"/>
              <a:t>seus</a:t>
            </a:r>
            <a:r>
              <a:rPr lang="en-US" dirty="0" smtClean="0"/>
              <a:t> </a:t>
            </a:r>
            <a:r>
              <a:rPr lang="en-US" dirty="0" err="1" smtClean="0"/>
              <a:t>efeitos</a:t>
            </a:r>
            <a:r>
              <a:rPr lang="en-US" dirty="0" smtClean="0"/>
              <a:t> </a:t>
            </a:r>
            <a:r>
              <a:rPr lang="en-US" dirty="0" err="1" smtClean="0"/>
              <a:t>nas</a:t>
            </a:r>
            <a:r>
              <a:rPr lang="en-US" dirty="0" smtClean="0"/>
              <a:t> </a:t>
            </a:r>
            <a:r>
              <a:rPr lang="en-US" dirty="0" err="1" smtClean="0"/>
              <a:t>correntes</a:t>
            </a:r>
            <a:r>
              <a:rPr lang="en-US" dirty="0" smtClean="0"/>
              <a:t>, </a:t>
            </a:r>
            <a:r>
              <a:rPr lang="en-US" dirty="0" err="1" smtClean="0"/>
              <a:t>na</a:t>
            </a:r>
            <a:r>
              <a:rPr lang="en-US" dirty="0" smtClean="0"/>
              <a:t> </a:t>
            </a:r>
            <a:r>
              <a:rPr lang="en-US" dirty="0" err="1" smtClean="0"/>
              <a:t>estratificação</a:t>
            </a:r>
            <a:r>
              <a:rPr lang="en-US" dirty="0" smtClean="0"/>
              <a:t> e </a:t>
            </a:r>
            <a:r>
              <a:rPr lang="en-US" dirty="0" err="1" smtClean="0"/>
              <a:t>suprimento</a:t>
            </a:r>
            <a:r>
              <a:rPr lang="en-US" dirty="0" smtClean="0"/>
              <a:t> de </a:t>
            </a:r>
            <a:r>
              <a:rPr lang="en-US" dirty="0" err="1" smtClean="0"/>
              <a:t>nutrientes</a:t>
            </a:r>
            <a:r>
              <a:rPr lang="en-US" dirty="0" smtClean="0"/>
              <a:t> </a:t>
            </a:r>
            <a:r>
              <a:rPr lang="en-US" dirty="0" err="1" smtClean="0"/>
              <a:t>são</a:t>
            </a:r>
            <a:r>
              <a:rPr lang="en-US" dirty="0" smtClean="0"/>
              <a:t> </a:t>
            </a:r>
            <a:r>
              <a:rPr lang="en-US" dirty="0" err="1" smtClean="0"/>
              <a:t>determinados</a:t>
            </a:r>
            <a:r>
              <a:rPr lang="en-US" dirty="0" smtClean="0"/>
              <a:t> </a:t>
            </a:r>
            <a:r>
              <a:rPr lang="en-US" dirty="0" err="1" smtClean="0"/>
              <a:t>por</a:t>
            </a:r>
            <a:r>
              <a:rPr lang="en-US" dirty="0" smtClean="0"/>
              <a:t> </a:t>
            </a:r>
            <a:r>
              <a:rPr lang="en-US" b="1" dirty="0" err="1" smtClean="0"/>
              <a:t>características</a:t>
            </a:r>
            <a:r>
              <a:rPr lang="en-US" b="1" dirty="0" smtClean="0"/>
              <a:t> </a:t>
            </a:r>
            <a:r>
              <a:rPr lang="en-US" b="1" dirty="0" err="1" smtClean="0"/>
              <a:t>topográficas</a:t>
            </a:r>
            <a:r>
              <a:rPr lang="en-US" b="1" dirty="0" smtClean="0"/>
              <a:t> </a:t>
            </a:r>
            <a:r>
              <a:rPr lang="en-US" dirty="0" smtClean="0"/>
              <a:t>(</a:t>
            </a:r>
            <a:r>
              <a:rPr lang="en-US" dirty="0" err="1" smtClean="0"/>
              <a:t>profundidade</a:t>
            </a:r>
            <a:r>
              <a:rPr lang="en-US" dirty="0" smtClean="0"/>
              <a:t> da </a:t>
            </a:r>
            <a:r>
              <a:rPr lang="en-US" dirty="0" err="1" smtClean="0"/>
              <a:t>água</a:t>
            </a:r>
            <a:r>
              <a:rPr lang="en-US" dirty="0" smtClean="0"/>
              <a:t> e a forma da </a:t>
            </a:r>
            <a:r>
              <a:rPr lang="en-US" dirty="0" err="1" smtClean="0"/>
              <a:t>linha</a:t>
            </a:r>
            <a:r>
              <a:rPr lang="en-US" dirty="0" smtClean="0"/>
              <a:t> de costa).</a:t>
            </a:r>
          </a:p>
          <a:p>
            <a:r>
              <a:rPr lang="en-US" dirty="0" smtClean="0"/>
              <a:t> </a:t>
            </a:r>
          </a:p>
          <a:p>
            <a:pPr marL="285750" indent="-285750">
              <a:buFont typeface="Wingdings" panose="05000000000000000000" pitchFamily="2" charset="2"/>
              <a:buChar char="Ø"/>
            </a:pPr>
            <a:r>
              <a:rPr lang="en-US" dirty="0" err="1" smtClean="0"/>
              <a:t>Os</a:t>
            </a:r>
            <a:r>
              <a:rPr lang="en-US" dirty="0" smtClean="0"/>
              <a:t> </a:t>
            </a:r>
            <a:r>
              <a:rPr lang="en-US" dirty="0" err="1"/>
              <a:t>ventos</a:t>
            </a:r>
            <a:r>
              <a:rPr lang="en-US" dirty="0"/>
              <a:t> </a:t>
            </a:r>
            <a:r>
              <a:rPr lang="en-US" dirty="0" err="1"/>
              <a:t>empurram</a:t>
            </a:r>
            <a:r>
              <a:rPr lang="en-US" dirty="0"/>
              <a:t> a </a:t>
            </a:r>
            <a:r>
              <a:rPr lang="en-US" dirty="0" err="1"/>
              <a:t>água</a:t>
            </a:r>
            <a:r>
              <a:rPr lang="en-US" dirty="0"/>
              <a:t> de </a:t>
            </a:r>
            <a:r>
              <a:rPr lang="en-US" dirty="0" err="1"/>
              <a:t>superfície</a:t>
            </a:r>
            <a:r>
              <a:rPr lang="en-US" dirty="0"/>
              <a:t> </a:t>
            </a:r>
            <a:r>
              <a:rPr lang="en-US" dirty="0" err="1"/>
              <a:t>em</a:t>
            </a:r>
            <a:r>
              <a:rPr lang="en-US" dirty="0"/>
              <a:t> </a:t>
            </a:r>
            <a:r>
              <a:rPr lang="en-US" dirty="0" err="1"/>
              <a:t>direção</a:t>
            </a:r>
            <a:r>
              <a:rPr lang="en-US" dirty="0"/>
              <a:t> </a:t>
            </a:r>
            <a:r>
              <a:rPr lang="en-US" dirty="0" err="1"/>
              <a:t>ao</a:t>
            </a:r>
            <a:r>
              <a:rPr lang="en-US" dirty="0"/>
              <a:t> mar </a:t>
            </a:r>
            <a:r>
              <a:rPr lang="en-US" dirty="0" err="1"/>
              <a:t>aberto</a:t>
            </a:r>
            <a:r>
              <a:rPr lang="en-US" dirty="0"/>
              <a:t>, </a:t>
            </a:r>
            <a:r>
              <a:rPr lang="en-US" dirty="0" err="1"/>
              <a:t>permitindo</a:t>
            </a:r>
            <a:r>
              <a:rPr lang="en-US" dirty="0"/>
              <a:t> </a:t>
            </a:r>
            <a:r>
              <a:rPr lang="en-US" dirty="0" err="1"/>
              <a:t>que</a:t>
            </a:r>
            <a:r>
              <a:rPr lang="en-US" dirty="0"/>
              <a:t> a </a:t>
            </a:r>
            <a:r>
              <a:rPr lang="en-US" b="1" dirty="0" err="1"/>
              <a:t>água</a:t>
            </a:r>
            <a:r>
              <a:rPr lang="en-US" b="1" dirty="0"/>
              <a:t> de </a:t>
            </a:r>
            <a:r>
              <a:rPr lang="en-US" b="1" dirty="0" err="1"/>
              <a:t>fundo</a:t>
            </a:r>
            <a:r>
              <a:rPr lang="en-US" b="1" dirty="0"/>
              <a:t> </a:t>
            </a:r>
            <a:r>
              <a:rPr lang="en-US" b="1" dirty="0" err="1"/>
              <a:t>fria</a:t>
            </a:r>
            <a:r>
              <a:rPr lang="en-US" b="1" dirty="0"/>
              <a:t> e </a:t>
            </a:r>
            <a:r>
              <a:rPr lang="en-US" b="1" dirty="0" err="1"/>
              <a:t>rica</a:t>
            </a:r>
            <a:r>
              <a:rPr lang="en-US" b="1" dirty="0"/>
              <a:t> </a:t>
            </a:r>
            <a:r>
              <a:rPr lang="en-US" b="1" dirty="0" err="1"/>
              <a:t>em</a:t>
            </a:r>
            <a:r>
              <a:rPr lang="en-US" b="1" dirty="0"/>
              <a:t> </a:t>
            </a:r>
            <a:r>
              <a:rPr lang="en-US" b="1" dirty="0" err="1"/>
              <a:t>nutrientes</a:t>
            </a:r>
            <a:r>
              <a:rPr lang="en-US" b="1" dirty="0"/>
              <a:t> </a:t>
            </a:r>
            <a:r>
              <a:rPr lang="en-US" b="1" dirty="0" err="1"/>
              <a:t>aflore</a:t>
            </a:r>
            <a:r>
              <a:rPr lang="en-US" b="1" dirty="0"/>
              <a:t> </a:t>
            </a:r>
            <a:r>
              <a:rPr lang="en-US" b="1" dirty="0" err="1"/>
              <a:t>na</a:t>
            </a:r>
            <a:r>
              <a:rPr lang="en-US" b="1" dirty="0"/>
              <a:t> </a:t>
            </a:r>
            <a:r>
              <a:rPr lang="en-US" b="1" dirty="0" err="1"/>
              <a:t>superfície</a:t>
            </a:r>
            <a:r>
              <a:rPr lang="en-US" b="1" dirty="0"/>
              <a:t>. </a:t>
            </a:r>
            <a:endParaRPr lang="en-US" b="1"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err="1" smtClean="0"/>
              <a:t>Ocorrem</a:t>
            </a:r>
            <a:r>
              <a:rPr lang="en-US" dirty="0" smtClean="0"/>
              <a:t> </a:t>
            </a:r>
            <a:r>
              <a:rPr lang="en-US" dirty="0"/>
              <a:t>no </a:t>
            </a:r>
            <a:r>
              <a:rPr lang="en-US" dirty="0" err="1"/>
              <a:t>oceano</a:t>
            </a:r>
            <a:r>
              <a:rPr lang="en-US" dirty="0"/>
              <a:t> </a:t>
            </a:r>
            <a:r>
              <a:rPr lang="en-US" dirty="0" err="1"/>
              <a:t>aberto</a:t>
            </a:r>
            <a:r>
              <a:rPr lang="en-US" dirty="0"/>
              <a:t> e </a:t>
            </a:r>
            <a:r>
              <a:rPr lang="en-US" dirty="0" err="1"/>
              <a:t>ao</a:t>
            </a:r>
            <a:r>
              <a:rPr lang="en-US" dirty="0"/>
              <a:t> </a:t>
            </a:r>
            <a:r>
              <a:rPr lang="en-US" dirty="0" err="1" smtClean="0"/>
              <a:t>longo</a:t>
            </a:r>
            <a:r>
              <a:rPr lang="en-US" dirty="0" smtClean="0"/>
              <a:t> </a:t>
            </a:r>
            <a:r>
              <a:rPr lang="en-US" dirty="0"/>
              <a:t>da costa.</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err="1" smtClean="0"/>
              <a:t>Em</a:t>
            </a:r>
            <a:r>
              <a:rPr lang="en-US" dirty="0" smtClean="0"/>
              <a:t> </a:t>
            </a:r>
            <a:r>
              <a:rPr lang="en-US" dirty="0" err="1" smtClean="0"/>
              <a:t>algumas</a:t>
            </a:r>
            <a:r>
              <a:rPr lang="en-US" dirty="0" smtClean="0"/>
              <a:t> </a:t>
            </a:r>
            <a:r>
              <a:rPr lang="en-US" dirty="0" err="1" smtClean="0"/>
              <a:t>situações</a:t>
            </a:r>
            <a:r>
              <a:rPr lang="en-US" dirty="0" smtClean="0"/>
              <a:t>, </a:t>
            </a:r>
            <a:r>
              <a:rPr lang="en-US" dirty="0" err="1" smtClean="0"/>
              <a:t>pode</a:t>
            </a:r>
            <a:r>
              <a:rPr lang="en-US" dirty="0" smtClean="0"/>
              <a:t> </a:t>
            </a:r>
            <a:r>
              <a:rPr lang="en-US" dirty="0" err="1" smtClean="0"/>
              <a:t>ser</a:t>
            </a:r>
            <a:r>
              <a:rPr lang="en-US" dirty="0" smtClean="0"/>
              <a:t> </a:t>
            </a:r>
            <a:r>
              <a:rPr lang="en-US" dirty="0" err="1" smtClean="0"/>
              <a:t>uma</a:t>
            </a:r>
            <a:r>
              <a:rPr lang="en-US" dirty="0" smtClean="0"/>
              <a:t> </a:t>
            </a:r>
            <a:r>
              <a:rPr lang="en-US" dirty="0" err="1" smtClean="0"/>
              <a:t>resposta</a:t>
            </a:r>
            <a:r>
              <a:rPr lang="en-US" dirty="0" smtClean="0"/>
              <a:t> a </a:t>
            </a:r>
            <a:r>
              <a:rPr lang="en-US" dirty="0" err="1" smtClean="0"/>
              <a:t>variações</a:t>
            </a:r>
            <a:r>
              <a:rPr lang="en-US" dirty="0" smtClean="0"/>
              <a:t> das </a:t>
            </a:r>
            <a:r>
              <a:rPr lang="en-US" dirty="0" err="1" smtClean="0"/>
              <a:t>correntes</a:t>
            </a:r>
            <a:r>
              <a:rPr lang="en-US" dirty="0" smtClean="0"/>
              <a:t> fora do </a:t>
            </a:r>
            <a:r>
              <a:rPr lang="en-US" dirty="0" err="1" smtClean="0"/>
              <a:t>oceano</a:t>
            </a:r>
            <a:r>
              <a:rPr lang="en-US" dirty="0" smtClean="0"/>
              <a:t> </a:t>
            </a:r>
            <a:r>
              <a:rPr lang="en-US" dirty="0" err="1" smtClean="0"/>
              <a:t>costeiro</a:t>
            </a:r>
            <a:r>
              <a:rPr lang="en-US" dirty="0" smtClean="0"/>
              <a:t> e </a:t>
            </a:r>
            <a:r>
              <a:rPr lang="en-US" dirty="0" err="1" smtClean="0"/>
              <a:t>independem</a:t>
            </a:r>
            <a:r>
              <a:rPr lang="en-US" dirty="0" smtClean="0"/>
              <a:t> das </a:t>
            </a:r>
            <a:r>
              <a:rPr lang="en-US" dirty="0" err="1" smtClean="0"/>
              <a:t>condições</a:t>
            </a:r>
            <a:r>
              <a:rPr lang="en-US" dirty="0" smtClean="0"/>
              <a:t> do </a:t>
            </a:r>
            <a:r>
              <a:rPr lang="en-US" dirty="0" err="1" smtClean="0"/>
              <a:t>vento</a:t>
            </a:r>
            <a:r>
              <a:rPr lang="en-US" dirty="0" smtClean="0"/>
              <a:t> (dynamic uplift).</a:t>
            </a: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b="1" dirty="0" err="1" smtClean="0"/>
              <a:t>Nutrientes</a:t>
            </a:r>
            <a:r>
              <a:rPr lang="en-US" b="1" dirty="0" smtClean="0"/>
              <a:t> </a:t>
            </a:r>
            <a:r>
              <a:rPr lang="en-US" b="1" dirty="0" smtClean="0">
                <a:sym typeface="Symbol" panose="05050102010706020507" pitchFamily="18" charset="2"/>
              </a:rPr>
              <a:t> </a:t>
            </a:r>
            <a:r>
              <a:rPr lang="en-US" b="1" dirty="0" err="1" smtClean="0">
                <a:sym typeface="Symbol" panose="05050102010706020507" pitchFamily="18" charset="2"/>
              </a:rPr>
              <a:t>fertilizam</a:t>
            </a:r>
            <a:r>
              <a:rPr lang="en-US" b="1" dirty="0" smtClean="0">
                <a:sym typeface="Symbol" panose="05050102010706020507" pitchFamily="18" charset="2"/>
              </a:rPr>
              <a:t> a zona </a:t>
            </a:r>
            <a:r>
              <a:rPr lang="en-US" b="1" dirty="0" err="1" smtClean="0">
                <a:sym typeface="Symbol" panose="05050102010706020507" pitchFamily="18" charset="2"/>
              </a:rPr>
              <a:t>eufótica</a:t>
            </a:r>
            <a:r>
              <a:rPr lang="en-US" b="1" dirty="0" smtClean="0">
                <a:sym typeface="Symbol" panose="05050102010706020507" pitchFamily="18" charset="2"/>
              </a:rPr>
              <a:t> </a:t>
            </a:r>
            <a:r>
              <a:rPr lang="en-US" b="1" dirty="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produtividade</a:t>
            </a:r>
            <a:r>
              <a:rPr lang="en-US" b="1" dirty="0" smtClean="0">
                <a:sym typeface="Symbol" panose="05050102010706020507" pitchFamily="18" charset="2"/>
              </a:rPr>
              <a:t> </a:t>
            </a:r>
            <a:r>
              <a:rPr lang="en-US" b="1" dirty="0" err="1" smtClean="0">
                <a:sym typeface="Symbol" panose="05050102010706020507" pitchFamily="18" charset="2"/>
              </a:rPr>
              <a:t>biológica</a:t>
            </a:r>
            <a:endParaRPr lang="en-US" b="1" dirty="0"/>
          </a:p>
          <a:p>
            <a:endParaRPr lang="pt-BR" dirty="0"/>
          </a:p>
        </p:txBody>
      </p:sp>
    </p:spTree>
    <p:extLst>
      <p:ext uri="{BB962C8B-B14F-4D97-AF65-F5344CB8AC3E}">
        <p14:creationId xmlns:p14="http://schemas.microsoft.com/office/powerpoint/2010/main" val="24472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barn(inVertical)">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circle(in)">
                                      <p:cBhvr>
                                        <p:cTn id="20" dur="2000"/>
                                        <p:tgtEl>
                                          <p:spTgt spid="2">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 calcmode="lin" valueType="num">
                                      <p:cBhvr additive="base">
                                        <p:cTn id="2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269" y="1446296"/>
            <a:ext cx="4886325" cy="2762250"/>
          </a:xfrm>
          <a:prstGeom prst="rect">
            <a:avLst/>
          </a:prstGeom>
        </p:spPr>
      </p:pic>
      <p:sp>
        <p:nvSpPr>
          <p:cNvPr id="3" name="CaixaDeTexto 2"/>
          <p:cNvSpPr txBox="1"/>
          <p:nvPr/>
        </p:nvSpPr>
        <p:spPr>
          <a:xfrm>
            <a:off x="537410" y="492189"/>
            <a:ext cx="10684042" cy="954107"/>
          </a:xfrm>
          <a:prstGeom prst="rect">
            <a:avLst/>
          </a:prstGeom>
          <a:noFill/>
        </p:spPr>
        <p:txBody>
          <a:bodyPr wrap="square" rtlCol="0">
            <a:spAutoFit/>
          </a:bodyPr>
          <a:lstStyle/>
          <a:p>
            <a:r>
              <a:rPr lang="en-US" sz="2800" b="1" dirty="0" smtClean="0"/>
              <a:t>2. </a:t>
            </a:r>
            <a:r>
              <a:rPr lang="en-US" sz="2800" b="1" dirty="0" err="1" smtClean="0"/>
              <a:t>Zonação</a:t>
            </a:r>
            <a:r>
              <a:rPr lang="en-US" sz="2800" b="1" dirty="0" smtClean="0"/>
              <a:t> </a:t>
            </a:r>
            <a:r>
              <a:rPr lang="en-US" sz="2800" b="1" dirty="0" smtClean="0"/>
              <a:t>do </a:t>
            </a:r>
            <a:r>
              <a:rPr lang="en-US" sz="2800" b="1" dirty="0" err="1" smtClean="0"/>
              <a:t>oceano</a:t>
            </a:r>
            <a:r>
              <a:rPr lang="en-US" sz="2800" b="1" dirty="0" smtClean="0"/>
              <a:t> </a:t>
            </a:r>
            <a:r>
              <a:rPr lang="en-US" sz="2800" b="1" dirty="0" err="1" smtClean="0"/>
              <a:t>costeiro</a:t>
            </a:r>
            <a:r>
              <a:rPr lang="en-US" sz="2800" b="1" dirty="0" smtClean="0"/>
              <a:t> </a:t>
            </a:r>
            <a:r>
              <a:rPr lang="en-US" sz="2800" b="1" dirty="0" err="1" smtClean="0"/>
              <a:t>em</a:t>
            </a:r>
            <a:r>
              <a:rPr lang="en-US" sz="2800" b="1" dirty="0" smtClean="0"/>
              <a:t> </a:t>
            </a:r>
            <a:r>
              <a:rPr lang="en-US" sz="2800" b="1" dirty="0" err="1" smtClean="0"/>
              <a:t>regiões</a:t>
            </a:r>
            <a:r>
              <a:rPr lang="en-US" sz="2800" b="1" dirty="0" smtClean="0"/>
              <a:t> com </a:t>
            </a:r>
            <a:r>
              <a:rPr lang="en-US" sz="2800" b="1" dirty="0" err="1" smtClean="0"/>
              <a:t>diferentes</a:t>
            </a:r>
            <a:r>
              <a:rPr lang="en-US" sz="2800" b="1" dirty="0" smtClean="0"/>
              <a:t> </a:t>
            </a:r>
            <a:r>
              <a:rPr lang="en-US" sz="2800" b="1" dirty="0" err="1" smtClean="0"/>
              <a:t>dinâmicas</a:t>
            </a:r>
            <a:r>
              <a:rPr lang="en-US" sz="2800" b="1" dirty="0" smtClean="0"/>
              <a:t> de </a:t>
            </a:r>
            <a:r>
              <a:rPr lang="en-US" sz="2800" b="1" dirty="0" err="1" smtClean="0"/>
              <a:t>ressurgência</a:t>
            </a:r>
            <a:endParaRPr lang="pt-BR" sz="2800" b="1" dirty="0"/>
          </a:p>
        </p:txBody>
      </p:sp>
      <p:sp>
        <p:nvSpPr>
          <p:cNvPr id="5" name="Retângulo 4"/>
          <p:cNvSpPr/>
          <p:nvPr/>
        </p:nvSpPr>
        <p:spPr>
          <a:xfrm>
            <a:off x="941713" y="4438399"/>
            <a:ext cx="10238873" cy="1477328"/>
          </a:xfrm>
          <a:prstGeom prst="rect">
            <a:avLst/>
          </a:prstGeom>
          <a:ln w="38100">
            <a:solidFill>
              <a:srgbClr val="0000FF"/>
            </a:solidFill>
          </a:ln>
        </p:spPr>
        <p:txBody>
          <a:bodyPr wrap="square">
            <a:spAutoFit/>
          </a:bodyPr>
          <a:lstStyle/>
          <a:p>
            <a:r>
              <a:rPr lang="pt-BR" b="1" dirty="0" smtClean="0"/>
              <a:t>1. </a:t>
            </a:r>
            <a:r>
              <a:rPr lang="pt-BR" dirty="0" smtClean="0"/>
              <a:t>Ressurgência </a:t>
            </a:r>
            <a:r>
              <a:rPr lang="pt-BR" b="1" u="sng" dirty="0"/>
              <a:t>na zona interna </a:t>
            </a:r>
            <a:r>
              <a:rPr lang="pt-BR" dirty="0"/>
              <a:t>ocorre quando o vento é dirigido </a:t>
            </a:r>
            <a:r>
              <a:rPr lang="pt-BR" dirty="0" smtClean="0"/>
              <a:t>para offshore</a:t>
            </a:r>
            <a:r>
              <a:rPr lang="pt-BR" dirty="0"/>
              <a:t>. </a:t>
            </a:r>
            <a:endParaRPr lang="pt-BR" dirty="0" smtClean="0"/>
          </a:p>
          <a:p>
            <a:r>
              <a:rPr lang="pt-BR" b="1" dirty="0" smtClean="0"/>
              <a:t>2. </a:t>
            </a:r>
            <a:r>
              <a:rPr lang="pt-BR" dirty="0" smtClean="0"/>
              <a:t>Ressurgência </a:t>
            </a:r>
            <a:r>
              <a:rPr lang="pt-BR" b="1" u="sng" dirty="0"/>
              <a:t>na </a:t>
            </a:r>
            <a:r>
              <a:rPr lang="pt-BR" b="1" u="sng" dirty="0" smtClean="0"/>
              <a:t>plataforma média </a:t>
            </a:r>
            <a:r>
              <a:rPr lang="pt-BR" dirty="0"/>
              <a:t>se desenvolve sob ventos ao longo da </a:t>
            </a:r>
            <a:r>
              <a:rPr lang="pt-BR" dirty="0" smtClean="0"/>
              <a:t>costa, </a:t>
            </a:r>
            <a:r>
              <a:rPr lang="pt-BR" dirty="0"/>
              <a:t>com a costa à esquerda </a:t>
            </a:r>
            <a:r>
              <a:rPr lang="pt-BR" dirty="0" smtClean="0"/>
              <a:t>(</a:t>
            </a:r>
            <a:r>
              <a:rPr lang="pt-BR" b="1" dirty="0" smtClean="0"/>
              <a:t>direita</a:t>
            </a:r>
            <a:r>
              <a:rPr lang="pt-BR" dirty="0"/>
              <a:t>) do vento no hemisfério </a:t>
            </a:r>
            <a:r>
              <a:rPr lang="pt-BR" dirty="0" smtClean="0"/>
              <a:t>(</a:t>
            </a:r>
            <a:r>
              <a:rPr lang="pt-BR" b="1" dirty="0" smtClean="0"/>
              <a:t>sul</a:t>
            </a:r>
            <a:r>
              <a:rPr lang="pt-BR" dirty="0" smtClean="0"/>
              <a:t>) </a:t>
            </a:r>
            <a:r>
              <a:rPr lang="pt-BR" dirty="0"/>
              <a:t>norte. </a:t>
            </a:r>
            <a:endParaRPr lang="pt-BR" dirty="0" smtClean="0"/>
          </a:p>
          <a:p>
            <a:r>
              <a:rPr lang="pt-BR" b="1" dirty="0" smtClean="0"/>
              <a:t>3. </a:t>
            </a:r>
            <a:r>
              <a:rPr lang="pt-BR" dirty="0" smtClean="0"/>
              <a:t>Eventos </a:t>
            </a:r>
            <a:r>
              <a:rPr lang="pt-BR" dirty="0"/>
              <a:t>adicionais de ressurgência </a:t>
            </a:r>
            <a:r>
              <a:rPr lang="pt-BR" dirty="0" smtClean="0"/>
              <a:t>podem ocorrer </a:t>
            </a:r>
            <a:r>
              <a:rPr lang="pt-BR" b="1" u="sng" dirty="0" smtClean="0"/>
              <a:t>na plataforma externa</a:t>
            </a:r>
            <a:r>
              <a:rPr lang="pt-BR" dirty="0" smtClean="0"/>
              <a:t>, produzidos por </a:t>
            </a:r>
            <a:r>
              <a:rPr lang="pt-BR" dirty="0"/>
              <a:t>variações na corrente oceânica adjacente ou </a:t>
            </a:r>
            <a:r>
              <a:rPr lang="en-US" dirty="0" err="1" smtClean="0"/>
              <a:t>oscilações</a:t>
            </a:r>
            <a:r>
              <a:rPr lang="en-US" dirty="0" smtClean="0"/>
              <a:t> das mares.</a:t>
            </a:r>
            <a:endParaRPr lang="pt-BR" dirty="0"/>
          </a:p>
        </p:txBody>
      </p:sp>
    </p:spTree>
    <p:extLst>
      <p:ext uri="{BB962C8B-B14F-4D97-AF65-F5344CB8AC3E}">
        <p14:creationId xmlns:p14="http://schemas.microsoft.com/office/powerpoint/2010/main" val="248993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5" y="312068"/>
            <a:ext cx="5753100" cy="4886325"/>
          </a:xfrm>
          <a:prstGeom prst="rect">
            <a:avLst/>
          </a:prstGeom>
        </p:spPr>
      </p:pic>
      <p:sp>
        <p:nvSpPr>
          <p:cNvPr id="3" name="CaixaDeTexto 2"/>
          <p:cNvSpPr txBox="1"/>
          <p:nvPr/>
        </p:nvSpPr>
        <p:spPr>
          <a:xfrm>
            <a:off x="6280484" y="1467853"/>
            <a:ext cx="5642810" cy="2031325"/>
          </a:xfrm>
          <a:prstGeom prst="rect">
            <a:avLst/>
          </a:prstGeom>
          <a:noFill/>
        </p:spPr>
        <p:txBody>
          <a:bodyPr wrap="square" rtlCol="0">
            <a:spAutoFit/>
          </a:bodyPr>
          <a:lstStyle/>
          <a:p>
            <a:r>
              <a:rPr lang="en-US" dirty="0"/>
              <a:t>Dynamic </a:t>
            </a:r>
            <a:r>
              <a:rPr lang="en-US" dirty="0" smtClean="0"/>
              <a:t>uplift - </a:t>
            </a:r>
            <a:r>
              <a:rPr lang="en-US" dirty="0"/>
              <a:t>East Australian </a:t>
            </a:r>
            <a:r>
              <a:rPr lang="en-US" dirty="0" smtClean="0"/>
              <a:t>Current (~ 26°S).</a:t>
            </a:r>
          </a:p>
          <a:p>
            <a:endParaRPr lang="en-US" dirty="0" smtClean="0"/>
          </a:p>
          <a:p>
            <a:r>
              <a:rPr lang="en-US" dirty="0" smtClean="0"/>
              <a:t>As </a:t>
            </a:r>
            <a:r>
              <a:rPr lang="en-US" dirty="0" err="1" smtClean="0"/>
              <a:t>isotermas</a:t>
            </a:r>
            <a:r>
              <a:rPr lang="en-US" dirty="0" smtClean="0"/>
              <a:t>, </a:t>
            </a:r>
            <a:r>
              <a:rPr lang="en-US" dirty="0" err="1" smtClean="0"/>
              <a:t>isohalinas</a:t>
            </a:r>
            <a:r>
              <a:rPr lang="en-US" dirty="0" smtClean="0"/>
              <a:t> e </a:t>
            </a:r>
            <a:r>
              <a:rPr lang="en-US" dirty="0" err="1" smtClean="0"/>
              <a:t>contornos</a:t>
            </a:r>
            <a:r>
              <a:rPr lang="en-US" dirty="0" smtClean="0"/>
              <a:t> do </a:t>
            </a:r>
            <a:r>
              <a:rPr lang="en-US" dirty="0" err="1" smtClean="0"/>
              <a:t>silicato</a:t>
            </a:r>
            <a:r>
              <a:rPr lang="en-US" dirty="0" smtClean="0"/>
              <a:t> </a:t>
            </a:r>
            <a:r>
              <a:rPr lang="en-US" dirty="0" err="1" smtClean="0"/>
              <a:t>fortemente</a:t>
            </a:r>
            <a:r>
              <a:rPr lang="en-US" dirty="0" smtClean="0"/>
              <a:t> </a:t>
            </a:r>
            <a:r>
              <a:rPr lang="en-US" dirty="0" err="1" smtClean="0"/>
              <a:t>inclinadas</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ajuste</a:t>
            </a:r>
            <a:r>
              <a:rPr lang="en-US" dirty="0" smtClean="0">
                <a:sym typeface="Symbol" panose="05050102010706020507" pitchFamily="18" charset="2"/>
              </a:rPr>
              <a:t> </a:t>
            </a:r>
            <a:r>
              <a:rPr lang="en-US" dirty="0" err="1" smtClean="0">
                <a:sym typeface="Symbol" panose="05050102010706020507" pitchFamily="18" charset="2"/>
              </a:rPr>
              <a:t>geostrófico</a:t>
            </a:r>
            <a:r>
              <a:rPr lang="en-US" dirty="0" smtClean="0">
                <a:sym typeface="Symbol" panose="05050102010706020507" pitchFamily="18" charset="2"/>
              </a:rPr>
              <a:t> </a:t>
            </a:r>
            <a:r>
              <a:rPr lang="en-US" dirty="0" err="1" smtClean="0">
                <a:sym typeface="Symbol" panose="05050102010706020507" pitchFamily="18" charset="2"/>
              </a:rPr>
              <a:t>na</a:t>
            </a:r>
            <a:r>
              <a:rPr lang="en-US" dirty="0" smtClean="0">
                <a:sym typeface="Symbol" panose="05050102010706020507" pitchFamily="18" charset="2"/>
              </a:rPr>
              <a:t> </a:t>
            </a:r>
            <a:r>
              <a:rPr lang="en-US" dirty="0" err="1" smtClean="0">
                <a:sym typeface="Symbol" panose="05050102010706020507" pitchFamily="18" charset="2"/>
              </a:rPr>
              <a:t>corrente</a:t>
            </a:r>
            <a:r>
              <a:rPr lang="en-US" dirty="0" smtClean="0">
                <a:sym typeface="Symbol" panose="05050102010706020507" pitchFamily="18" charset="2"/>
              </a:rPr>
              <a:t> </a:t>
            </a:r>
            <a:r>
              <a:rPr lang="en-US" dirty="0" err="1" smtClean="0">
                <a:sym typeface="Symbol" panose="05050102010706020507" pitchFamily="18" charset="2"/>
              </a:rPr>
              <a:t>Leste</a:t>
            </a:r>
            <a:r>
              <a:rPr lang="en-US" dirty="0" smtClean="0">
                <a:sym typeface="Symbol" panose="05050102010706020507" pitchFamily="18" charset="2"/>
              </a:rPr>
              <a:t> da Australia.</a:t>
            </a:r>
          </a:p>
          <a:p>
            <a:endParaRPr lang="en-US" dirty="0" smtClean="0">
              <a:sym typeface="Symbol" panose="05050102010706020507" pitchFamily="18" charset="2"/>
            </a:endParaRPr>
          </a:p>
          <a:p>
            <a:r>
              <a:rPr lang="en-US" dirty="0" smtClean="0">
                <a:sym typeface="Symbol" panose="05050102010706020507" pitchFamily="18" charset="2"/>
              </a:rPr>
              <a:t>Middleton et al (1994)</a:t>
            </a:r>
            <a:endParaRPr lang="pt-BR" dirty="0">
              <a:solidFill>
                <a:srgbClr val="FF0000"/>
              </a:solidFill>
            </a:endParaRPr>
          </a:p>
        </p:txBody>
      </p:sp>
    </p:spTree>
    <p:extLst>
      <p:ext uri="{BB962C8B-B14F-4D97-AF65-F5344CB8AC3E}">
        <p14:creationId xmlns:p14="http://schemas.microsoft.com/office/powerpoint/2010/main" val="654397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06121" y="409074"/>
            <a:ext cx="10299031" cy="603242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38100">
            <a:solidFill>
              <a:srgbClr val="00FF00"/>
            </a:solidFill>
          </a:ln>
        </p:spPr>
        <p:txBody>
          <a:bodyPr wrap="square" rtlCol="0">
            <a:spAutoFit/>
          </a:bodyPr>
          <a:lstStyle/>
          <a:p>
            <a:pPr algn="just"/>
            <a:r>
              <a:rPr lang="en-US" sz="2800" b="1" u="sng" dirty="0" smtClean="0">
                <a:solidFill>
                  <a:srgbClr val="00FF00"/>
                </a:solidFill>
              </a:rPr>
              <a:t>3. </a:t>
            </a:r>
            <a:r>
              <a:rPr lang="en-US" sz="2800" b="1" u="sng" dirty="0" err="1" smtClean="0">
                <a:solidFill>
                  <a:srgbClr val="00FF00"/>
                </a:solidFill>
              </a:rPr>
              <a:t>Variabilidade</a:t>
            </a:r>
            <a:r>
              <a:rPr lang="en-US" sz="2800" b="1" u="sng" dirty="0" smtClean="0">
                <a:solidFill>
                  <a:srgbClr val="00FF00"/>
                </a:solidFill>
              </a:rPr>
              <a:t> </a:t>
            </a:r>
            <a:r>
              <a:rPr lang="en-US" sz="2800" b="1" u="sng" dirty="0" smtClean="0">
                <a:solidFill>
                  <a:srgbClr val="00FF00"/>
                </a:solidFill>
              </a:rPr>
              <a:t>Natural do </a:t>
            </a:r>
            <a:r>
              <a:rPr lang="en-US" sz="2800" b="1" u="sng" dirty="0" err="1">
                <a:solidFill>
                  <a:srgbClr val="00FF00"/>
                </a:solidFill>
              </a:rPr>
              <a:t>C</a:t>
            </a:r>
            <a:r>
              <a:rPr lang="en-US" sz="2800" b="1" u="sng" dirty="0" err="1" smtClean="0">
                <a:solidFill>
                  <a:srgbClr val="00FF00"/>
                </a:solidFill>
              </a:rPr>
              <a:t>arbono</a:t>
            </a:r>
            <a:r>
              <a:rPr lang="en-US" sz="2800" b="1" u="sng" dirty="0" smtClean="0">
                <a:solidFill>
                  <a:srgbClr val="00FF00"/>
                </a:solidFill>
              </a:rPr>
              <a:t>, </a:t>
            </a:r>
            <a:r>
              <a:rPr lang="en-US" sz="2800" b="1" u="sng" dirty="0" err="1">
                <a:solidFill>
                  <a:srgbClr val="00FF00"/>
                </a:solidFill>
              </a:rPr>
              <a:t>O</a:t>
            </a:r>
            <a:r>
              <a:rPr lang="en-US" sz="2800" b="1" u="sng" dirty="0" err="1" smtClean="0">
                <a:solidFill>
                  <a:srgbClr val="00FF00"/>
                </a:solidFill>
              </a:rPr>
              <a:t>xigênio</a:t>
            </a:r>
            <a:r>
              <a:rPr lang="en-US" sz="2800" b="1" u="sng" dirty="0" smtClean="0">
                <a:solidFill>
                  <a:srgbClr val="00FF00"/>
                </a:solidFill>
              </a:rPr>
              <a:t>, </a:t>
            </a:r>
            <a:r>
              <a:rPr lang="en-US" sz="2800" b="1" u="sng" dirty="0" err="1">
                <a:solidFill>
                  <a:srgbClr val="00FF00"/>
                </a:solidFill>
              </a:rPr>
              <a:t>N</a:t>
            </a:r>
            <a:r>
              <a:rPr lang="en-US" sz="2800" b="1" u="sng" dirty="0" err="1" smtClean="0">
                <a:solidFill>
                  <a:srgbClr val="00FF00"/>
                </a:solidFill>
              </a:rPr>
              <a:t>itrogênio</a:t>
            </a:r>
            <a:r>
              <a:rPr lang="en-US" sz="2800" b="1" u="sng" dirty="0" smtClean="0">
                <a:solidFill>
                  <a:srgbClr val="00FF00"/>
                </a:solidFill>
              </a:rPr>
              <a:t> </a:t>
            </a:r>
            <a:r>
              <a:rPr lang="en-US" sz="2800" b="1" u="sng" dirty="0" smtClean="0">
                <a:solidFill>
                  <a:srgbClr val="00FF00"/>
                </a:solidFill>
              </a:rPr>
              <a:t>e </a:t>
            </a:r>
            <a:r>
              <a:rPr lang="en-US" sz="2800" b="1" u="sng" dirty="0" smtClean="0">
                <a:solidFill>
                  <a:srgbClr val="00FF00"/>
                </a:solidFill>
              </a:rPr>
              <a:t>Ferro</a:t>
            </a:r>
            <a:r>
              <a:rPr lang="en-US" sz="2800" b="1" u="sng" dirty="0" smtClean="0">
                <a:solidFill>
                  <a:srgbClr val="FFFF00"/>
                </a:solidFill>
              </a:rPr>
              <a:t> </a:t>
            </a:r>
            <a:endParaRPr lang="en-US" sz="2800" b="1" u="sng" dirty="0">
              <a:solidFill>
                <a:srgbClr val="FFFF00"/>
              </a:solidFill>
            </a:endParaRPr>
          </a:p>
          <a:p>
            <a:pPr algn="just"/>
            <a:endParaRPr lang="en-US" dirty="0" smtClean="0"/>
          </a:p>
          <a:p>
            <a:pPr algn="just"/>
            <a:r>
              <a:rPr lang="en-US" sz="2000" dirty="0" err="1" smtClean="0">
                <a:solidFill>
                  <a:schemeClr val="bg1"/>
                </a:solidFill>
              </a:rPr>
              <a:t>Sistemas</a:t>
            </a:r>
            <a:r>
              <a:rPr lang="en-US" sz="2000" dirty="0" smtClean="0">
                <a:solidFill>
                  <a:schemeClr val="bg1"/>
                </a:solidFill>
              </a:rPr>
              <a:t> de </a:t>
            </a:r>
            <a:r>
              <a:rPr lang="en-US" sz="2000" dirty="0" err="1" smtClean="0">
                <a:solidFill>
                  <a:schemeClr val="bg1"/>
                </a:solidFill>
              </a:rPr>
              <a:t>ressurgências</a:t>
            </a:r>
            <a:r>
              <a:rPr lang="en-US" sz="2000" dirty="0" smtClean="0">
                <a:solidFill>
                  <a:schemeClr val="bg1"/>
                </a:solidFill>
              </a:rPr>
              <a:t> </a:t>
            </a:r>
            <a:r>
              <a:rPr lang="en-US" sz="2000" dirty="0" err="1" smtClean="0">
                <a:solidFill>
                  <a:schemeClr val="bg1"/>
                </a:solidFill>
              </a:rPr>
              <a:t>costeiras</a:t>
            </a:r>
            <a:r>
              <a:rPr lang="en-US" sz="2000" dirty="0" smtClean="0">
                <a:solidFill>
                  <a:schemeClr val="bg1"/>
                </a:solidFill>
              </a:rPr>
              <a:t> </a:t>
            </a:r>
            <a:r>
              <a:rPr lang="en-US" sz="2000" dirty="0" smtClean="0">
                <a:sym typeface="Symbol" panose="05050102010706020507" pitchFamily="18" charset="2"/>
              </a:rPr>
              <a:t> </a:t>
            </a:r>
            <a:r>
              <a:rPr lang="en-US" sz="2000" b="1" dirty="0" smtClean="0">
                <a:solidFill>
                  <a:srgbClr val="FFFF00"/>
                </a:solidFill>
                <a:sym typeface="Symbol" panose="05050102010706020507" pitchFamily="18" charset="2"/>
              </a:rPr>
              <a:t>s </a:t>
            </a:r>
            <a:r>
              <a:rPr lang="en-US" sz="2000" b="1" dirty="0" err="1" smtClean="0">
                <a:solidFill>
                  <a:srgbClr val="FFFF00"/>
                </a:solidFill>
                <a:sym typeface="Symbol" panose="05050102010706020507" pitchFamily="18" charset="2"/>
              </a:rPr>
              <a:t>naturais</a:t>
            </a:r>
            <a:r>
              <a:rPr lang="en-US" sz="2000" b="1" dirty="0" smtClean="0">
                <a:solidFill>
                  <a:srgbClr val="FFFF00"/>
                </a:solidFill>
                <a:sym typeface="Symbol" panose="05050102010706020507" pitchFamily="18" charset="2"/>
              </a:rPr>
              <a:t> </a:t>
            </a:r>
            <a:r>
              <a:rPr lang="en-US" sz="2000" b="1" dirty="0" err="1" smtClean="0">
                <a:solidFill>
                  <a:srgbClr val="FFFF00"/>
                </a:solidFill>
                <a:sym typeface="Symbol" panose="05050102010706020507" pitchFamily="18" charset="2"/>
              </a:rPr>
              <a:t>extremas</a:t>
            </a:r>
            <a:r>
              <a:rPr lang="en-US" sz="2000" b="1" dirty="0" smtClean="0">
                <a:solidFill>
                  <a:srgbClr val="FFFF00"/>
                </a:solidFill>
                <a:sym typeface="Symbol" panose="05050102010706020507" pitchFamily="18" charset="2"/>
              </a:rPr>
              <a:t> do CO</a:t>
            </a:r>
            <a:r>
              <a:rPr lang="en-US" sz="2000" b="1" baseline="-25000" dirty="0" smtClean="0">
                <a:solidFill>
                  <a:srgbClr val="FFFF00"/>
                </a:solidFill>
                <a:sym typeface="Symbol" panose="05050102010706020507" pitchFamily="18" charset="2"/>
              </a:rPr>
              <a:t>2</a:t>
            </a:r>
            <a:r>
              <a:rPr lang="en-US" sz="2000" b="1" dirty="0" smtClean="0">
                <a:solidFill>
                  <a:srgbClr val="FFFF00"/>
                </a:solidFill>
                <a:sym typeface="Symbol" panose="05050102010706020507" pitchFamily="18" charset="2"/>
              </a:rPr>
              <a:t> e pH</a:t>
            </a:r>
          </a:p>
          <a:p>
            <a:pPr algn="just"/>
            <a:endParaRPr lang="en-US" sz="2000" dirty="0" smtClean="0">
              <a:sym typeface="Symbol" panose="05050102010706020507" pitchFamily="18" charset="2"/>
            </a:endParaRPr>
          </a:p>
          <a:p>
            <a:pPr marL="285750" indent="-285750" algn="just">
              <a:buClr>
                <a:srgbClr val="FF66FF"/>
              </a:buClr>
              <a:buFont typeface="Wingdings" panose="05000000000000000000" pitchFamily="2" charset="2"/>
              <a:buChar char="q"/>
            </a:pPr>
            <a:r>
              <a:rPr lang="en-US" sz="2000" dirty="0" err="1" smtClean="0">
                <a:solidFill>
                  <a:schemeClr val="bg1"/>
                </a:solidFill>
                <a:sym typeface="Symbol" panose="05050102010706020507" pitchFamily="18" charset="2"/>
              </a:rPr>
              <a:t>Quando</a:t>
            </a:r>
            <a:r>
              <a:rPr lang="en-US" sz="2000" dirty="0" smtClean="0">
                <a:solidFill>
                  <a:schemeClr val="bg1"/>
                </a:solidFill>
                <a:sym typeface="Symbol" panose="05050102010706020507" pitchFamily="18" charset="2"/>
              </a:rPr>
              <a:t> a </a:t>
            </a:r>
            <a:r>
              <a:rPr lang="en-US" sz="2000" b="1" dirty="0" err="1" smtClean="0">
                <a:solidFill>
                  <a:srgbClr val="FF99FF"/>
                </a:solidFill>
                <a:sym typeface="Symbol" panose="05050102010706020507" pitchFamily="18" charset="2"/>
              </a:rPr>
              <a:t>água</a:t>
            </a:r>
            <a:r>
              <a:rPr lang="en-US" sz="2000" b="1" dirty="0" smtClean="0">
                <a:solidFill>
                  <a:srgbClr val="FF99FF"/>
                </a:solidFill>
                <a:sym typeface="Symbol" panose="05050102010706020507" pitchFamily="18" charset="2"/>
              </a:rPr>
              <a:t> </a:t>
            </a:r>
            <a:r>
              <a:rPr lang="en-US" sz="2000" b="1" dirty="0" err="1" smtClean="0">
                <a:solidFill>
                  <a:srgbClr val="FF99FF"/>
                </a:solidFill>
                <a:sym typeface="Symbol" panose="05050102010706020507" pitchFamily="18" charset="2"/>
              </a:rPr>
              <a:t>profunda</a:t>
            </a:r>
            <a:r>
              <a:rPr lang="en-US" sz="2000" b="1" dirty="0" smtClean="0">
                <a:solidFill>
                  <a:srgbClr val="FF99FF"/>
                </a:solidFill>
                <a:sym typeface="Symbol" panose="05050102010706020507" pitchFamily="18" charset="2"/>
              </a:rPr>
              <a:t> </a:t>
            </a:r>
            <a:r>
              <a:rPr lang="en-US" sz="2000" b="1" dirty="0" err="1" smtClean="0">
                <a:solidFill>
                  <a:srgbClr val="FF99FF"/>
                </a:solidFill>
                <a:sym typeface="Symbol" panose="05050102010706020507" pitchFamily="18" charset="2"/>
              </a:rPr>
              <a:t>mais</a:t>
            </a:r>
            <a:r>
              <a:rPr lang="en-US" sz="2000" b="1" dirty="0" smtClean="0">
                <a:solidFill>
                  <a:srgbClr val="FF99FF"/>
                </a:solidFill>
                <a:sym typeface="Symbol" panose="05050102010706020507" pitchFamily="18" charset="2"/>
              </a:rPr>
              <a:t> </a:t>
            </a:r>
            <a:r>
              <a:rPr lang="en-US" sz="2000" b="1" dirty="0" err="1" smtClean="0">
                <a:solidFill>
                  <a:srgbClr val="FF99FF"/>
                </a:solidFill>
                <a:sym typeface="Symbol" panose="05050102010706020507" pitchFamily="18" charset="2"/>
              </a:rPr>
              <a:t>antiga</a:t>
            </a:r>
            <a:r>
              <a:rPr lang="en-US" sz="2000" b="1" dirty="0" smtClean="0">
                <a:solidFill>
                  <a:srgbClr val="FF99FF"/>
                </a:solidFill>
                <a:sym typeface="Symbol" panose="05050102010706020507" pitchFamily="18" charset="2"/>
              </a:rPr>
              <a:t> resurge </a:t>
            </a:r>
            <a:r>
              <a:rPr lang="en-US" sz="2000" dirty="0">
                <a:solidFill>
                  <a:schemeClr val="bg1"/>
                </a:solidFill>
                <a:sym typeface="Symbol" panose="05050102010706020507" pitchFamily="18" charset="2"/>
              </a:rPr>
              <a:t> </a:t>
            </a:r>
            <a:r>
              <a:rPr lang="en-US" sz="2000" b="1" dirty="0" smtClean="0">
                <a:solidFill>
                  <a:srgbClr val="FFFF00"/>
                </a:solidFill>
                <a:sym typeface="Symbol" panose="05050102010706020507" pitchFamily="18" charset="2"/>
              </a:rPr>
              <a:t> [CO</a:t>
            </a:r>
            <a:r>
              <a:rPr lang="en-US" sz="2000" b="1" baseline="-25000" dirty="0" smtClean="0">
                <a:solidFill>
                  <a:srgbClr val="FFFF00"/>
                </a:solidFill>
                <a:sym typeface="Symbol" panose="05050102010706020507" pitchFamily="18" charset="2"/>
              </a:rPr>
              <a:t>2</a:t>
            </a:r>
            <a:r>
              <a:rPr lang="en-US" sz="2000" b="1" dirty="0" smtClean="0">
                <a:solidFill>
                  <a:srgbClr val="FFFF00"/>
                </a:solidFill>
                <a:sym typeface="Symbol" panose="05050102010706020507" pitchFamily="18" charset="2"/>
              </a:rPr>
              <a:t>] </a:t>
            </a:r>
            <a:r>
              <a:rPr lang="en-US" sz="2000" dirty="0" smtClean="0">
                <a:solidFill>
                  <a:schemeClr val="bg1"/>
                </a:solidFill>
                <a:sym typeface="Symbol" panose="05050102010706020507" pitchFamily="18" charset="2"/>
              </a:rPr>
              <a:t>  </a:t>
            </a:r>
            <a:r>
              <a:rPr lang="en-US" sz="2000" b="1" dirty="0" err="1" smtClean="0">
                <a:solidFill>
                  <a:srgbClr val="00FFFF"/>
                </a:solidFill>
                <a:sym typeface="Symbol" panose="05050102010706020507" pitchFamily="18" charset="2"/>
              </a:rPr>
              <a:t>marca</a:t>
            </a:r>
            <a:r>
              <a:rPr lang="en-US" sz="2000" b="1" dirty="0" smtClean="0">
                <a:solidFill>
                  <a:srgbClr val="00FFFF"/>
                </a:solidFill>
                <a:sym typeface="Symbol" panose="05050102010706020507" pitchFamily="18" charset="2"/>
              </a:rPr>
              <a:t> </a:t>
            </a:r>
            <a:r>
              <a:rPr lang="en-US" sz="2000" b="1" dirty="0" err="1" smtClean="0">
                <a:solidFill>
                  <a:srgbClr val="00FFFF"/>
                </a:solidFill>
                <a:sym typeface="Symbol" panose="05050102010706020507" pitchFamily="18" charset="2"/>
              </a:rPr>
              <a:t>biogeoquímica</a:t>
            </a:r>
            <a:r>
              <a:rPr lang="en-US" sz="2000" b="1" dirty="0" smtClean="0">
                <a:solidFill>
                  <a:srgbClr val="00FFFF"/>
                </a:solidFill>
                <a:sym typeface="Symbol" panose="05050102010706020507" pitchFamily="18" charset="2"/>
              </a:rPr>
              <a:t> </a:t>
            </a:r>
            <a:r>
              <a:rPr lang="en-US" sz="2000" dirty="0" smtClean="0">
                <a:solidFill>
                  <a:schemeClr val="bg1"/>
                </a:solidFill>
                <a:sym typeface="Symbol" panose="05050102010706020507" pitchFamily="18" charset="2"/>
              </a:rPr>
              <a:t>da </a:t>
            </a:r>
            <a:r>
              <a:rPr lang="en-US" sz="2000" dirty="0" err="1" smtClean="0">
                <a:solidFill>
                  <a:srgbClr val="00FFFF"/>
                </a:solidFill>
                <a:sym typeface="Symbol" panose="05050102010706020507" pitchFamily="18" charset="2"/>
              </a:rPr>
              <a:t>respiração</a:t>
            </a:r>
            <a:r>
              <a:rPr lang="en-US" sz="2000" dirty="0" smtClean="0">
                <a:solidFill>
                  <a:srgbClr val="00FFFF"/>
                </a:solidFill>
                <a:sym typeface="Symbol" panose="05050102010706020507" pitchFamily="18" charset="2"/>
              </a:rPr>
              <a:t> </a:t>
            </a:r>
            <a:r>
              <a:rPr lang="en-US" sz="2000" dirty="0" err="1" smtClean="0">
                <a:solidFill>
                  <a:srgbClr val="00FFFF"/>
                </a:solidFill>
                <a:sym typeface="Symbol" panose="05050102010706020507" pitchFamily="18" charset="2"/>
              </a:rPr>
              <a:t>microbiana</a:t>
            </a:r>
            <a:r>
              <a:rPr lang="en-US" sz="2000" dirty="0" smtClean="0">
                <a:solidFill>
                  <a:srgbClr val="00FFFF"/>
                </a:solidFill>
                <a:sym typeface="Symbol" panose="05050102010706020507" pitchFamily="18" charset="2"/>
              </a:rPr>
              <a:t> </a:t>
            </a:r>
            <a:r>
              <a:rPr lang="en-US" sz="2000" dirty="0" err="1" smtClean="0">
                <a:solidFill>
                  <a:schemeClr val="bg1"/>
                </a:solidFill>
                <a:sym typeface="Symbol" panose="05050102010706020507" pitchFamily="18" charset="2"/>
              </a:rPr>
              <a:t>acumulada</a:t>
            </a:r>
            <a:r>
              <a:rPr lang="en-US" sz="2000" dirty="0" smtClean="0">
                <a:solidFill>
                  <a:schemeClr val="bg1"/>
                </a:solidFill>
                <a:sym typeface="Symbol" panose="05050102010706020507" pitchFamily="18" charset="2"/>
              </a:rPr>
              <a:t> da MO</a:t>
            </a:r>
          </a:p>
          <a:p>
            <a:pPr algn="just"/>
            <a:r>
              <a:rPr lang="en-US" sz="2000" dirty="0" smtClean="0">
                <a:solidFill>
                  <a:schemeClr val="bg1"/>
                </a:solidFill>
              </a:rPr>
              <a:t>Ex. </a:t>
            </a:r>
            <a:r>
              <a:rPr lang="en-US" sz="2000" dirty="0" err="1" smtClean="0">
                <a:solidFill>
                  <a:schemeClr val="bg1"/>
                </a:solidFill>
              </a:rPr>
              <a:t>Águas</a:t>
            </a:r>
            <a:r>
              <a:rPr lang="en-US" sz="2000" dirty="0" smtClean="0">
                <a:solidFill>
                  <a:schemeClr val="bg1"/>
                </a:solidFill>
              </a:rPr>
              <a:t> de </a:t>
            </a:r>
            <a:r>
              <a:rPr lang="en-US" sz="2000" dirty="0" err="1" smtClean="0">
                <a:solidFill>
                  <a:schemeClr val="bg1"/>
                </a:solidFill>
              </a:rPr>
              <a:t>fundo</a:t>
            </a:r>
            <a:r>
              <a:rPr lang="en-US" sz="2000" dirty="0" smtClean="0">
                <a:solidFill>
                  <a:schemeClr val="bg1"/>
                </a:solidFill>
              </a:rPr>
              <a:t> do </a:t>
            </a:r>
            <a:r>
              <a:rPr lang="en-US" sz="2000" dirty="0" err="1" smtClean="0">
                <a:solidFill>
                  <a:schemeClr val="bg1"/>
                </a:solidFill>
              </a:rPr>
              <a:t>Pacífico</a:t>
            </a:r>
            <a:r>
              <a:rPr lang="en-US" sz="2000" dirty="0" smtClean="0">
                <a:solidFill>
                  <a:schemeClr val="bg1"/>
                </a:solidFill>
              </a:rPr>
              <a:t> </a:t>
            </a:r>
            <a:r>
              <a:rPr lang="en-US" sz="2000" dirty="0" err="1" smtClean="0">
                <a:solidFill>
                  <a:schemeClr val="bg1"/>
                </a:solidFill>
              </a:rPr>
              <a:t>isoladas</a:t>
            </a:r>
            <a:r>
              <a:rPr lang="en-US" sz="2000" dirty="0" smtClean="0">
                <a:solidFill>
                  <a:schemeClr val="bg1"/>
                </a:solidFill>
              </a:rPr>
              <a:t> </a:t>
            </a:r>
            <a:r>
              <a:rPr lang="en-US" sz="2000" dirty="0" err="1" smtClean="0">
                <a:solidFill>
                  <a:schemeClr val="bg1"/>
                </a:solidFill>
              </a:rPr>
              <a:t>por</a:t>
            </a:r>
            <a:r>
              <a:rPr lang="en-US" sz="2000" dirty="0" smtClean="0">
                <a:solidFill>
                  <a:schemeClr val="bg1"/>
                </a:solidFill>
              </a:rPr>
              <a:t> </a:t>
            </a:r>
            <a:r>
              <a:rPr lang="en-US" sz="2000" dirty="0" err="1" smtClean="0">
                <a:solidFill>
                  <a:schemeClr val="bg1"/>
                </a:solidFill>
              </a:rPr>
              <a:t>décadas</a:t>
            </a:r>
            <a:r>
              <a:rPr lang="en-US" sz="2000" dirty="0" smtClean="0">
                <a:solidFill>
                  <a:schemeClr val="bg1"/>
                </a:solidFill>
              </a:rPr>
              <a:t> das </a:t>
            </a:r>
            <a:r>
              <a:rPr lang="en-US" sz="2000" dirty="0" err="1" smtClean="0">
                <a:solidFill>
                  <a:schemeClr val="bg1"/>
                </a:solidFill>
              </a:rPr>
              <a:t>atmosfera</a:t>
            </a:r>
            <a:endParaRPr lang="en-US" sz="2000" dirty="0" smtClean="0">
              <a:solidFill>
                <a:schemeClr val="bg1"/>
              </a:solidFill>
            </a:endParaRPr>
          </a:p>
          <a:p>
            <a:pPr algn="just"/>
            <a:r>
              <a:rPr lang="en-US" sz="2000" dirty="0" smtClean="0">
                <a:solidFill>
                  <a:schemeClr val="bg1"/>
                </a:solidFill>
              </a:rPr>
              <a:t>[CO</a:t>
            </a:r>
            <a:r>
              <a:rPr lang="en-US" sz="2000" baseline="-25000" dirty="0" smtClean="0">
                <a:solidFill>
                  <a:schemeClr val="bg1"/>
                </a:solidFill>
              </a:rPr>
              <a:t>2</a:t>
            </a:r>
            <a:r>
              <a:rPr lang="en-US" sz="2000" dirty="0" smtClean="0">
                <a:solidFill>
                  <a:schemeClr val="bg1"/>
                </a:solidFill>
              </a:rPr>
              <a:t>] </a:t>
            </a:r>
            <a:r>
              <a:rPr lang="en-US" sz="2000" dirty="0" err="1" smtClean="0">
                <a:solidFill>
                  <a:schemeClr val="bg1"/>
                </a:solidFill>
              </a:rPr>
              <a:t>na</a:t>
            </a:r>
            <a:r>
              <a:rPr lang="en-US" sz="2000" dirty="0" smtClean="0">
                <a:solidFill>
                  <a:schemeClr val="bg1"/>
                </a:solidFill>
              </a:rPr>
              <a:t> </a:t>
            </a:r>
            <a:r>
              <a:rPr lang="en-US" sz="2000" dirty="0" err="1" smtClean="0">
                <a:solidFill>
                  <a:schemeClr val="bg1"/>
                </a:solidFill>
              </a:rPr>
              <a:t>superfície</a:t>
            </a:r>
            <a:r>
              <a:rPr lang="en-US" sz="2000" dirty="0" smtClean="0">
                <a:solidFill>
                  <a:schemeClr val="bg1"/>
                </a:solidFill>
              </a:rPr>
              <a:t> das ZRs </a:t>
            </a:r>
            <a:r>
              <a:rPr lang="en-US" sz="2000" dirty="0" err="1" smtClean="0">
                <a:solidFill>
                  <a:schemeClr val="bg1"/>
                </a:solidFill>
              </a:rPr>
              <a:t>podem</a:t>
            </a:r>
            <a:r>
              <a:rPr lang="en-US" sz="2000" dirty="0" smtClean="0">
                <a:solidFill>
                  <a:schemeClr val="bg1"/>
                </a:solidFill>
              </a:rPr>
              <a:t> </a:t>
            </a:r>
            <a:r>
              <a:rPr lang="en-US" sz="2000" dirty="0" err="1" smtClean="0">
                <a:solidFill>
                  <a:schemeClr val="bg1"/>
                </a:solidFill>
              </a:rPr>
              <a:t>ser</a:t>
            </a:r>
            <a:r>
              <a:rPr lang="en-US" sz="2000" dirty="0" smtClean="0">
                <a:solidFill>
                  <a:schemeClr val="bg1"/>
                </a:solidFill>
              </a:rPr>
              <a:t> &gt; 1000 ppm </a:t>
            </a:r>
          </a:p>
          <a:p>
            <a:pPr algn="just"/>
            <a:r>
              <a:rPr lang="en-US" sz="2000" dirty="0" smtClean="0">
                <a:solidFill>
                  <a:schemeClr val="bg1"/>
                </a:solidFill>
              </a:rPr>
              <a:t>pH </a:t>
            </a:r>
            <a:r>
              <a:rPr lang="en-US" sz="2000" dirty="0">
                <a:solidFill>
                  <a:schemeClr val="bg1"/>
                </a:solidFill>
                <a:sym typeface="Symbol" panose="05050102010706020507" pitchFamily="18" charset="2"/>
              </a:rPr>
              <a:t></a:t>
            </a:r>
            <a:r>
              <a:rPr lang="en-US" sz="2000" dirty="0" smtClean="0">
                <a:solidFill>
                  <a:schemeClr val="bg1"/>
                </a:solidFill>
              </a:rPr>
              <a:t> 7,6–7,7 (</a:t>
            </a:r>
            <a:r>
              <a:rPr lang="en-US" sz="2000" dirty="0" err="1" smtClean="0">
                <a:solidFill>
                  <a:schemeClr val="bg1"/>
                </a:solidFill>
              </a:rPr>
              <a:t>típicos</a:t>
            </a:r>
            <a:r>
              <a:rPr lang="en-US" sz="2000" dirty="0" smtClean="0">
                <a:solidFill>
                  <a:schemeClr val="bg1"/>
                </a:solidFill>
              </a:rPr>
              <a:t> da </a:t>
            </a:r>
            <a:r>
              <a:rPr lang="en-US" sz="2000" dirty="0" err="1" smtClean="0">
                <a:solidFill>
                  <a:schemeClr val="bg1"/>
                </a:solidFill>
              </a:rPr>
              <a:t>água</a:t>
            </a:r>
            <a:r>
              <a:rPr lang="en-US" sz="2000" dirty="0" smtClean="0">
                <a:solidFill>
                  <a:schemeClr val="bg1"/>
                </a:solidFill>
              </a:rPr>
              <a:t> do mar ~8,1). </a:t>
            </a:r>
          </a:p>
          <a:p>
            <a:pPr algn="just"/>
            <a:endParaRPr lang="en-US" sz="2000" dirty="0" smtClean="0"/>
          </a:p>
          <a:p>
            <a:pPr marL="285750" indent="-285750" algn="just">
              <a:buClr>
                <a:srgbClr val="FFC000"/>
              </a:buClr>
              <a:buFont typeface="Wingdings" panose="05000000000000000000" pitchFamily="2" charset="2"/>
              <a:buChar char="q"/>
            </a:pPr>
            <a:r>
              <a:rPr lang="en-US" sz="2000" b="1" dirty="0" err="1" smtClean="0">
                <a:solidFill>
                  <a:srgbClr val="00FF00"/>
                </a:solidFill>
              </a:rPr>
              <a:t>Fotossíntese</a:t>
            </a:r>
            <a:r>
              <a:rPr lang="en-US" sz="2000" dirty="0" smtClean="0"/>
              <a:t> </a:t>
            </a:r>
            <a:r>
              <a:rPr lang="en-US" sz="2000" dirty="0" smtClean="0">
                <a:solidFill>
                  <a:schemeClr val="bg1"/>
                </a:solidFill>
                <a:sym typeface="Symbol" panose="05050102010706020507" pitchFamily="18" charset="2"/>
              </a:rPr>
              <a:t></a:t>
            </a:r>
            <a:r>
              <a:rPr lang="en-US" sz="2000" dirty="0" smtClean="0">
                <a:sym typeface="Symbol" panose="05050102010706020507" pitchFamily="18" charset="2"/>
              </a:rPr>
              <a:t>  </a:t>
            </a:r>
            <a:r>
              <a:rPr lang="en-US" sz="2000" dirty="0" smtClean="0">
                <a:solidFill>
                  <a:srgbClr val="00FF00"/>
                </a:solidFill>
                <a:sym typeface="Symbol" panose="05050102010706020507" pitchFamily="18" charset="2"/>
              </a:rPr>
              <a:t> [CO</a:t>
            </a:r>
            <a:r>
              <a:rPr lang="en-US" sz="2000" baseline="-25000" dirty="0" smtClean="0">
                <a:solidFill>
                  <a:srgbClr val="00FF00"/>
                </a:solidFill>
                <a:sym typeface="Symbol" panose="05050102010706020507" pitchFamily="18" charset="2"/>
              </a:rPr>
              <a:t>2</a:t>
            </a:r>
            <a:r>
              <a:rPr lang="en-US" sz="2000" dirty="0" smtClean="0">
                <a:solidFill>
                  <a:srgbClr val="00FF00"/>
                </a:solidFill>
                <a:sym typeface="Symbol" panose="05050102010706020507" pitchFamily="18" charset="2"/>
              </a:rPr>
              <a:t>] e  pH </a:t>
            </a:r>
            <a:r>
              <a:rPr lang="en-US" sz="2000" dirty="0" err="1" smtClean="0">
                <a:solidFill>
                  <a:schemeClr val="bg1"/>
                </a:solidFill>
                <a:sym typeface="Symbol" panose="05050102010706020507" pitchFamily="18" charset="2"/>
              </a:rPr>
              <a:t>na</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superfície</a:t>
            </a:r>
            <a:r>
              <a:rPr lang="en-US" sz="2000" dirty="0" smtClean="0">
                <a:solidFill>
                  <a:schemeClr val="bg1"/>
                </a:solidFill>
                <a:sym typeface="Symbol" panose="05050102010706020507" pitchFamily="18" charset="2"/>
              </a:rPr>
              <a:t> </a:t>
            </a:r>
          </a:p>
          <a:p>
            <a:pPr algn="just"/>
            <a:r>
              <a:rPr lang="en-US" sz="2000" dirty="0" smtClean="0">
                <a:solidFill>
                  <a:schemeClr val="bg1"/>
                </a:solidFill>
                <a:sym typeface="Symbol" panose="05050102010706020507" pitchFamily="18" charset="2"/>
              </a:rPr>
              <a:t>Ex.: </a:t>
            </a:r>
            <a:r>
              <a:rPr lang="en-US" sz="2000" dirty="0" err="1" smtClean="0">
                <a:solidFill>
                  <a:schemeClr val="bg1"/>
                </a:solidFill>
                <a:sym typeface="Symbol" panose="05050102010706020507" pitchFamily="18" charset="2"/>
              </a:rPr>
              <a:t>Pluma</a:t>
            </a:r>
            <a:r>
              <a:rPr lang="en-US" sz="2000" dirty="0" smtClean="0">
                <a:solidFill>
                  <a:schemeClr val="bg1"/>
                </a:solidFill>
                <a:sym typeface="Symbol" panose="05050102010706020507" pitchFamily="18" charset="2"/>
              </a:rPr>
              <a:t> de </a:t>
            </a:r>
            <a:r>
              <a:rPr lang="en-US" sz="2000" dirty="0" err="1" smtClean="0">
                <a:solidFill>
                  <a:schemeClr val="bg1"/>
                </a:solidFill>
                <a:sym typeface="Symbol" panose="05050102010706020507" pitchFamily="18" charset="2"/>
              </a:rPr>
              <a:t>ressurgência</a:t>
            </a:r>
            <a:r>
              <a:rPr lang="en-US" sz="2000" dirty="0" smtClean="0">
                <a:solidFill>
                  <a:schemeClr val="bg1"/>
                </a:solidFill>
                <a:sym typeface="Symbol" panose="05050102010706020507" pitchFamily="18" charset="2"/>
              </a:rPr>
              <a:t> da Mauritania</a:t>
            </a:r>
          </a:p>
          <a:p>
            <a:pPr algn="just"/>
            <a:r>
              <a:rPr lang="en-US" sz="2000" i="1" dirty="0" smtClean="0">
                <a:solidFill>
                  <a:schemeClr val="bg1"/>
                </a:solidFill>
                <a:sym typeface="Symbol" panose="05050102010706020507" pitchFamily="18" charset="2"/>
              </a:rPr>
              <a:t>p</a:t>
            </a:r>
            <a:r>
              <a:rPr lang="en-US" sz="2000" dirty="0" smtClean="0">
                <a:solidFill>
                  <a:schemeClr val="bg1"/>
                </a:solidFill>
                <a:sym typeface="Symbol" panose="05050102010706020507" pitchFamily="18" charset="2"/>
              </a:rPr>
              <a:t>CO</a:t>
            </a:r>
            <a:r>
              <a:rPr lang="en-US" sz="2000" baseline="-25000" dirty="0" smtClean="0">
                <a:solidFill>
                  <a:schemeClr val="bg1"/>
                </a:solidFill>
                <a:sym typeface="Symbol" panose="05050102010706020507" pitchFamily="18" charset="2"/>
              </a:rPr>
              <a:t>2</a:t>
            </a:r>
            <a:r>
              <a:rPr lang="en-US" sz="2000" dirty="0" smtClean="0">
                <a:solidFill>
                  <a:schemeClr val="bg1"/>
                </a:solidFill>
                <a:sym typeface="Symbol" panose="05050102010706020507" pitchFamily="18" charset="2"/>
              </a:rPr>
              <a:t> </a:t>
            </a:r>
            <a:r>
              <a:rPr lang="en-US" sz="2000" dirty="0">
                <a:solidFill>
                  <a:schemeClr val="bg1"/>
                </a:solidFill>
                <a:sym typeface="Symbol" panose="05050102010706020507" pitchFamily="18" charset="2"/>
              </a:rPr>
              <a:t>~140 ppm </a:t>
            </a:r>
            <a:r>
              <a:rPr lang="en-US" sz="2000" dirty="0" err="1">
                <a:solidFill>
                  <a:schemeClr val="bg1"/>
                </a:solidFill>
                <a:sym typeface="Symbol" panose="05050102010706020507" pitchFamily="18" charset="2"/>
              </a:rPr>
              <a:t>em</a:t>
            </a:r>
            <a:r>
              <a:rPr lang="en-US" sz="2000" dirty="0">
                <a:solidFill>
                  <a:schemeClr val="bg1"/>
                </a:solidFill>
                <a:sym typeface="Symbol" panose="05050102010706020507" pitchFamily="18" charset="2"/>
              </a:rPr>
              <a:t> </a:t>
            </a:r>
            <a:r>
              <a:rPr lang="en-US" sz="2000" dirty="0" err="1">
                <a:solidFill>
                  <a:schemeClr val="bg1"/>
                </a:solidFill>
                <a:sym typeface="Symbol" panose="05050102010706020507" pitchFamily="18" charset="2"/>
              </a:rPr>
              <a:t>uma</a:t>
            </a:r>
            <a:r>
              <a:rPr lang="en-US" sz="2000" dirty="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semana</a:t>
            </a:r>
            <a:r>
              <a:rPr lang="en-US" sz="2000" dirty="0" smtClean="0">
                <a:solidFill>
                  <a:schemeClr val="bg1"/>
                </a:solidFill>
                <a:sym typeface="Symbol" panose="05050102010706020507" pitchFamily="18" charset="2"/>
              </a:rPr>
              <a:t> (96% da </a:t>
            </a:r>
            <a:r>
              <a:rPr lang="en-US" sz="2000" dirty="0" err="1" smtClean="0">
                <a:solidFill>
                  <a:schemeClr val="bg1"/>
                </a:solidFill>
                <a:sym typeface="Symbol" panose="05050102010706020507" pitchFamily="18" charset="2"/>
              </a:rPr>
              <a:t>queda</a:t>
            </a:r>
            <a:r>
              <a:rPr lang="en-US" sz="2000" dirty="0" smtClean="0">
                <a:solidFill>
                  <a:schemeClr val="bg1"/>
                </a:solidFill>
                <a:sym typeface="Symbol" panose="05050102010706020507" pitchFamily="18" charset="2"/>
              </a:rPr>
              <a:t> </a:t>
            </a:r>
            <a:r>
              <a:rPr lang="en-US" sz="2000" dirty="0">
                <a:solidFill>
                  <a:schemeClr val="bg1"/>
                </a:solidFill>
                <a:sym typeface="Symbol" panose="05050102010706020507" pitchFamily="18" charset="2"/>
              </a:rPr>
              <a:t></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fixação</a:t>
            </a:r>
            <a:r>
              <a:rPr lang="en-US" sz="2000" dirty="0" smtClean="0">
                <a:solidFill>
                  <a:schemeClr val="bg1"/>
                </a:solidFill>
                <a:sym typeface="Symbol" panose="05050102010706020507" pitchFamily="18" charset="2"/>
              </a:rPr>
              <a:t> de C </a:t>
            </a:r>
            <a:r>
              <a:rPr lang="en-US" sz="2000" dirty="0" err="1" smtClean="0">
                <a:solidFill>
                  <a:schemeClr val="bg1"/>
                </a:solidFill>
                <a:sym typeface="Symbol" panose="05050102010706020507" pitchFamily="18" charset="2"/>
              </a:rPr>
              <a:t>pelo</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fito</a:t>
            </a:r>
            <a:r>
              <a:rPr lang="en-US" sz="2000" dirty="0" smtClean="0">
                <a:solidFill>
                  <a:schemeClr val="bg1"/>
                </a:solidFill>
                <a:sym typeface="Symbol" panose="05050102010706020507" pitchFamily="18" charset="2"/>
              </a:rPr>
              <a:t>)</a:t>
            </a:r>
          </a:p>
          <a:p>
            <a:pPr algn="just"/>
            <a:endParaRPr lang="en-US" sz="2000" dirty="0">
              <a:sym typeface="Symbol" panose="05050102010706020507" pitchFamily="18" charset="2"/>
            </a:endParaRPr>
          </a:p>
          <a:p>
            <a:pPr algn="just"/>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exemplos</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similares</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corrente</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sul</a:t>
            </a:r>
            <a:r>
              <a:rPr lang="en-US" sz="2000" dirty="0" smtClean="0">
                <a:solidFill>
                  <a:schemeClr val="bg1"/>
                </a:solidFill>
                <a:sym typeface="Symbol" panose="05050102010706020507" pitchFamily="18" charset="2"/>
              </a:rPr>
              <a:t> da </a:t>
            </a:r>
            <a:r>
              <a:rPr lang="en-US" sz="2000" dirty="0" err="1" smtClean="0">
                <a:solidFill>
                  <a:schemeClr val="bg1"/>
                </a:solidFill>
                <a:sym typeface="Symbol" panose="05050102010706020507" pitchFamily="18" charset="2"/>
              </a:rPr>
              <a:t>Califórnia</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corrente</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norte</a:t>
            </a:r>
            <a:r>
              <a:rPr lang="en-US" sz="2000" dirty="0" smtClean="0">
                <a:solidFill>
                  <a:schemeClr val="bg1"/>
                </a:solidFill>
                <a:sym typeface="Symbol" panose="05050102010706020507" pitchFamily="18" charset="2"/>
              </a:rPr>
              <a:t>  e central das </a:t>
            </a:r>
            <a:r>
              <a:rPr lang="en-US" sz="2000" dirty="0" err="1" smtClean="0">
                <a:solidFill>
                  <a:schemeClr val="bg1"/>
                </a:solidFill>
                <a:sym typeface="Symbol" panose="05050102010706020507" pitchFamily="18" charset="2"/>
              </a:rPr>
              <a:t>Canárias</a:t>
            </a:r>
            <a:endParaRPr lang="en-US" sz="2000" dirty="0" smtClean="0">
              <a:solidFill>
                <a:schemeClr val="bg1"/>
              </a:solidFill>
              <a:sym typeface="Symbol" panose="05050102010706020507" pitchFamily="18" charset="2"/>
            </a:endParaRPr>
          </a:p>
          <a:p>
            <a:r>
              <a:rPr lang="en-US" sz="2000" dirty="0" smtClean="0">
                <a:solidFill>
                  <a:schemeClr val="bg1"/>
                </a:solidFill>
                <a:sym typeface="Symbol" panose="05050102010706020507" pitchFamily="18" charset="2"/>
              </a:rPr>
              <a:t>Mas: </a:t>
            </a:r>
            <a:r>
              <a:rPr lang="en-US" sz="2000" b="1" u="sng" dirty="0" err="1" smtClean="0">
                <a:solidFill>
                  <a:schemeClr val="bg1"/>
                </a:solidFill>
                <a:sym typeface="Symbol" panose="05050102010706020507" pitchFamily="18" charset="2"/>
              </a:rPr>
              <a:t>em</a:t>
            </a:r>
            <a:r>
              <a:rPr lang="en-US" sz="2000" b="1" u="sng" dirty="0" smtClean="0">
                <a:solidFill>
                  <a:schemeClr val="bg1"/>
                </a:solidFill>
                <a:sym typeface="Symbol" panose="05050102010706020507" pitchFamily="18" charset="2"/>
              </a:rPr>
              <a:t> outros </a:t>
            </a:r>
            <a:r>
              <a:rPr lang="en-US" sz="2000" b="1" u="sng" dirty="0" err="1" smtClean="0">
                <a:solidFill>
                  <a:schemeClr val="bg1"/>
                </a:solidFill>
                <a:sym typeface="Symbol" panose="05050102010706020507" pitchFamily="18" charset="2"/>
              </a:rPr>
              <a:t>setores</a:t>
            </a:r>
            <a:r>
              <a:rPr lang="en-US" sz="2000" b="1" u="sng" dirty="0" smtClean="0">
                <a:solidFill>
                  <a:schemeClr val="bg1"/>
                </a:solidFill>
                <a:sym typeface="Symbol" panose="05050102010706020507" pitchFamily="18" charset="2"/>
              </a:rPr>
              <a:t> </a:t>
            </a:r>
            <a:r>
              <a:rPr lang="en-US" sz="2000" b="1" u="sng" dirty="0" err="1" smtClean="0">
                <a:solidFill>
                  <a:schemeClr val="bg1"/>
                </a:solidFill>
                <a:sym typeface="Symbol" panose="05050102010706020507" pitchFamily="18" charset="2"/>
              </a:rPr>
              <a:t>destes</a:t>
            </a:r>
            <a:r>
              <a:rPr lang="en-US" sz="2000" b="1" u="sng" dirty="0" smtClean="0">
                <a:solidFill>
                  <a:schemeClr val="bg1"/>
                </a:solidFill>
                <a:sym typeface="Symbol" panose="05050102010706020507" pitchFamily="18" charset="2"/>
              </a:rPr>
              <a:t> </a:t>
            </a:r>
            <a:r>
              <a:rPr lang="en-US" sz="2000" b="1" u="sng" dirty="0" err="1" smtClean="0">
                <a:solidFill>
                  <a:schemeClr val="bg1"/>
                </a:solidFill>
                <a:sym typeface="Symbol" panose="05050102010706020507" pitchFamily="18" charset="2"/>
              </a:rPr>
              <a:t>sistemas</a:t>
            </a:r>
            <a:r>
              <a:rPr lang="en-US" sz="2000" b="1" u="sng" dirty="0" smtClean="0">
                <a:solidFill>
                  <a:schemeClr val="bg1"/>
                </a:solidFill>
                <a:sym typeface="Symbol" panose="05050102010706020507" pitchFamily="18" charset="2"/>
              </a:rPr>
              <a:t> </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respostas</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menos</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expressivas</a:t>
            </a:r>
            <a:r>
              <a:rPr lang="en-US" sz="2000" b="1" u="sng" dirty="0" smtClean="0">
                <a:solidFill>
                  <a:srgbClr val="FFFF00"/>
                </a:solidFill>
                <a:sym typeface="Symbol" panose="05050102010706020507" pitchFamily="18" charset="2"/>
              </a:rPr>
              <a:t> </a:t>
            </a:r>
            <a:r>
              <a:rPr lang="en-US" sz="2000" b="1" u="sng" dirty="0" smtClean="0">
                <a:solidFill>
                  <a:schemeClr val="bg1"/>
                </a:solidFill>
                <a:sym typeface="Symbol" panose="05050102010706020507" pitchFamily="18" charset="2"/>
              </a:rPr>
              <a:t>(</a:t>
            </a:r>
            <a:r>
              <a:rPr lang="en-US" sz="2000" b="1" u="sng" dirty="0" smtClean="0">
                <a:solidFill>
                  <a:srgbClr val="FFFF00"/>
                </a:solidFill>
                <a:sym typeface="Symbol" panose="05050102010706020507" pitchFamily="18" charset="2"/>
              </a:rPr>
              <a:t>forte </a:t>
            </a:r>
            <a:r>
              <a:rPr lang="en-US" sz="2000" b="1" u="sng" dirty="0" err="1" smtClean="0">
                <a:solidFill>
                  <a:srgbClr val="FFFF00"/>
                </a:solidFill>
                <a:sym typeface="Symbol" panose="05050102010706020507" pitchFamily="18" charset="2"/>
              </a:rPr>
              <a:t>limitação</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por</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nutrientes</a:t>
            </a:r>
            <a:r>
              <a:rPr lang="en-US" sz="2000" b="1" u="sng" dirty="0" smtClean="0">
                <a:solidFill>
                  <a:srgbClr val="FFFF00"/>
                </a:solidFill>
                <a:sym typeface="Symbol" panose="05050102010706020507" pitchFamily="18" charset="2"/>
              </a:rPr>
              <a:t>, </a:t>
            </a:r>
            <a:r>
              <a:rPr lang="en-US" sz="2000" b="1" u="sng" dirty="0" err="1" smtClean="0">
                <a:solidFill>
                  <a:srgbClr val="FFFF00"/>
                </a:solidFill>
                <a:sym typeface="Symbol" panose="05050102010706020507" pitchFamily="18" charset="2"/>
              </a:rPr>
              <a:t>crescimento</a:t>
            </a:r>
            <a:r>
              <a:rPr lang="en-US" sz="2000" b="1" u="sng" dirty="0" smtClean="0">
                <a:solidFill>
                  <a:srgbClr val="FFFF00"/>
                </a:solidFill>
                <a:sym typeface="Symbol" panose="05050102010706020507" pitchFamily="18" charset="2"/>
              </a:rPr>
              <a:t>  lento e </a:t>
            </a:r>
            <a:r>
              <a:rPr lang="en-US" sz="2000" b="1" u="sng" dirty="0" err="1" smtClean="0">
                <a:solidFill>
                  <a:srgbClr val="FFFF00"/>
                </a:solidFill>
                <a:sym typeface="Symbol" panose="05050102010706020507" pitchFamily="18" charset="2"/>
              </a:rPr>
              <a:t>b</a:t>
            </a:r>
            <a:r>
              <a:rPr lang="en-US" sz="2000" dirty="0" err="1" smtClean="0">
                <a:solidFill>
                  <a:srgbClr val="FFFF00"/>
                </a:solidFill>
                <a:sym typeface="Symbol" panose="05050102010706020507" pitchFamily="18" charset="2"/>
              </a:rPr>
              <a:t>aixo</a:t>
            </a:r>
            <a:r>
              <a:rPr lang="en-US" sz="2000" dirty="0" smtClean="0">
                <a:solidFill>
                  <a:srgbClr val="FFFF00"/>
                </a:solidFill>
                <a:sym typeface="Symbol" panose="05050102010706020507" pitchFamily="18" charset="2"/>
              </a:rPr>
              <a:t> TR da </a:t>
            </a:r>
            <a:r>
              <a:rPr lang="en-US" sz="2000" dirty="0" err="1" smtClean="0">
                <a:solidFill>
                  <a:srgbClr val="FFFF00"/>
                </a:solidFill>
                <a:sym typeface="Symbol" panose="05050102010706020507" pitchFamily="18" charset="2"/>
              </a:rPr>
              <a:t>água</a:t>
            </a:r>
            <a:r>
              <a:rPr lang="en-US" sz="2000" dirty="0" smtClean="0">
                <a:solidFill>
                  <a:schemeClr val="bg1"/>
                </a:solidFill>
                <a:sym typeface="Symbol" panose="05050102010706020507" pitchFamily="18" charset="2"/>
              </a:rPr>
              <a:t>)  fortes </a:t>
            </a:r>
            <a:r>
              <a:rPr lang="en-US" sz="2000" b="1" u="sng" dirty="0" err="1" smtClean="0">
                <a:solidFill>
                  <a:schemeClr val="bg1"/>
                </a:solidFill>
                <a:sym typeface="Symbol" panose="05050102010706020507" pitchFamily="18" charset="2"/>
              </a:rPr>
              <a:t>gradientes</a:t>
            </a:r>
            <a:r>
              <a:rPr lang="en-US" sz="2000" dirty="0" smtClean="0">
                <a:solidFill>
                  <a:schemeClr val="bg1"/>
                </a:solidFill>
                <a:sym typeface="Symbol" panose="05050102010706020507" pitchFamily="18" charset="2"/>
              </a:rPr>
              <a:t> das </a:t>
            </a:r>
            <a:r>
              <a:rPr lang="en-US" sz="2000" dirty="0">
                <a:solidFill>
                  <a:schemeClr val="bg1"/>
                </a:solidFill>
                <a:sym typeface="Symbol" panose="05050102010706020507" pitchFamily="18" charset="2"/>
              </a:rPr>
              <a:t>[</a:t>
            </a:r>
            <a:r>
              <a:rPr lang="en-US" sz="2000" dirty="0" smtClean="0">
                <a:solidFill>
                  <a:schemeClr val="bg1"/>
                </a:solidFill>
                <a:sym typeface="Symbol" panose="05050102010706020507" pitchFamily="18" charset="2"/>
              </a:rPr>
              <a:t>CO</a:t>
            </a:r>
            <a:r>
              <a:rPr lang="en-US" sz="2000" baseline="-25000" dirty="0" smtClean="0">
                <a:solidFill>
                  <a:schemeClr val="bg1"/>
                </a:solidFill>
                <a:sym typeface="Symbol" panose="05050102010706020507" pitchFamily="18" charset="2"/>
              </a:rPr>
              <a:t>2</a:t>
            </a:r>
            <a:r>
              <a:rPr lang="en-US" sz="2000" dirty="0" smtClean="0">
                <a:solidFill>
                  <a:schemeClr val="bg1"/>
                </a:solidFill>
                <a:sym typeface="Symbol" panose="05050102010706020507" pitchFamily="18" charset="2"/>
              </a:rPr>
              <a:t>]s entre a </a:t>
            </a:r>
            <a:r>
              <a:rPr lang="en-US" sz="2000" dirty="0" err="1" smtClean="0">
                <a:solidFill>
                  <a:schemeClr val="bg1"/>
                </a:solidFill>
                <a:sym typeface="Symbol" panose="05050102010706020507" pitchFamily="18" charset="2"/>
              </a:rPr>
              <a:t>água</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recentemente</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aflorada</a:t>
            </a:r>
            <a:r>
              <a:rPr lang="en-US" sz="2000" dirty="0" smtClean="0">
                <a:solidFill>
                  <a:schemeClr val="bg1"/>
                </a:solidFill>
                <a:sym typeface="Symbol" panose="05050102010706020507" pitchFamily="18" charset="2"/>
              </a:rPr>
              <a:t> e a </a:t>
            </a:r>
            <a:r>
              <a:rPr lang="en-US" sz="2000" dirty="0" err="1" smtClean="0">
                <a:solidFill>
                  <a:schemeClr val="bg1"/>
                </a:solidFill>
                <a:sym typeface="Symbol" panose="05050102010706020507" pitchFamily="18" charset="2"/>
              </a:rPr>
              <a:t>mais</a:t>
            </a:r>
            <a:r>
              <a:rPr lang="en-US" sz="2000" dirty="0" smtClean="0">
                <a:solidFill>
                  <a:schemeClr val="bg1"/>
                </a:solidFill>
                <a:sym typeface="Symbol" panose="05050102010706020507" pitchFamily="18" charset="2"/>
              </a:rPr>
              <a:t> </a:t>
            </a:r>
            <a:r>
              <a:rPr lang="en-US" sz="2000" dirty="0" err="1" smtClean="0">
                <a:solidFill>
                  <a:schemeClr val="bg1"/>
                </a:solidFill>
                <a:sym typeface="Symbol" panose="05050102010706020507" pitchFamily="18" charset="2"/>
              </a:rPr>
              <a:t>antiga</a:t>
            </a:r>
            <a:r>
              <a:rPr lang="en-US" sz="2000" dirty="0" smtClean="0">
                <a:solidFill>
                  <a:schemeClr val="bg1"/>
                </a:solidFill>
                <a:sym typeface="Symbol" panose="05050102010706020507" pitchFamily="18" charset="2"/>
              </a:rPr>
              <a:t>  </a:t>
            </a:r>
            <a:r>
              <a:rPr lang="en-US" sz="2000" b="1" dirty="0" err="1" smtClean="0">
                <a:solidFill>
                  <a:srgbClr val="00FF00"/>
                </a:solidFill>
                <a:sym typeface="Symbol" panose="05050102010706020507" pitchFamily="18" charset="2"/>
              </a:rPr>
              <a:t>mosaicos</a:t>
            </a:r>
            <a:r>
              <a:rPr lang="en-US" sz="2000" b="1" dirty="0" smtClean="0">
                <a:solidFill>
                  <a:srgbClr val="00FF00"/>
                </a:solidFill>
                <a:sym typeface="Symbol" panose="05050102010706020507" pitchFamily="18" charset="2"/>
              </a:rPr>
              <a:t> </a:t>
            </a:r>
            <a:r>
              <a:rPr lang="en-US" sz="2000" b="1" dirty="0" err="1" smtClean="0">
                <a:solidFill>
                  <a:srgbClr val="00FF00"/>
                </a:solidFill>
                <a:sym typeface="Symbol" panose="05050102010706020507" pitchFamily="18" charset="2"/>
              </a:rPr>
              <a:t>regionais</a:t>
            </a:r>
            <a:r>
              <a:rPr lang="en-US" sz="2000" b="1" dirty="0" smtClean="0">
                <a:solidFill>
                  <a:srgbClr val="00FF00"/>
                </a:solidFill>
                <a:sym typeface="Symbol" panose="05050102010706020507" pitchFamily="18" charset="2"/>
              </a:rPr>
              <a:t> </a:t>
            </a:r>
            <a:r>
              <a:rPr lang="en-US" sz="2000" b="1" dirty="0" err="1" smtClean="0">
                <a:solidFill>
                  <a:srgbClr val="00FF00"/>
                </a:solidFill>
                <a:sym typeface="Symbol" panose="05050102010706020507" pitchFamily="18" charset="2"/>
              </a:rPr>
              <a:t>complexos</a:t>
            </a:r>
            <a:r>
              <a:rPr lang="en-US" sz="2000" b="1" dirty="0" smtClean="0">
                <a:solidFill>
                  <a:srgbClr val="00FF00"/>
                </a:solidFill>
                <a:sym typeface="Symbol" panose="05050102010706020507" pitchFamily="18" charset="2"/>
              </a:rPr>
              <a:t> </a:t>
            </a:r>
            <a:r>
              <a:rPr lang="en-US" sz="2000" dirty="0" smtClean="0">
                <a:solidFill>
                  <a:schemeClr val="bg1"/>
                </a:solidFill>
                <a:sym typeface="Symbol" panose="05050102010706020507" pitchFamily="18" charset="2"/>
              </a:rPr>
              <a:t>da </a:t>
            </a:r>
            <a:r>
              <a:rPr lang="en-US" sz="2000" dirty="0" err="1" smtClean="0">
                <a:solidFill>
                  <a:schemeClr val="bg1"/>
                </a:solidFill>
                <a:sym typeface="Symbol" panose="05050102010706020507" pitchFamily="18" charset="2"/>
              </a:rPr>
              <a:t>química</a:t>
            </a:r>
            <a:r>
              <a:rPr lang="en-US" sz="2000" dirty="0" smtClean="0">
                <a:solidFill>
                  <a:schemeClr val="bg1"/>
                </a:solidFill>
                <a:sym typeface="Symbol" panose="05050102010706020507" pitchFamily="18" charset="2"/>
              </a:rPr>
              <a:t> da </a:t>
            </a:r>
            <a:r>
              <a:rPr lang="en-US" sz="2000" dirty="0" err="1" smtClean="0">
                <a:solidFill>
                  <a:schemeClr val="bg1"/>
                </a:solidFill>
                <a:sym typeface="Symbol" panose="05050102010706020507" pitchFamily="18" charset="2"/>
              </a:rPr>
              <a:t>água</a:t>
            </a:r>
            <a:r>
              <a:rPr lang="en-US" sz="2000" dirty="0" smtClean="0">
                <a:solidFill>
                  <a:schemeClr val="bg1"/>
                </a:solidFill>
                <a:sym typeface="Symbol" panose="05050102010706020507" pitchFamily="18" charset="2"/>
              </a:rPr>
              <a:t>.</a:t>
            </a:r>
          </a:p>
          <a:p>
            <a:r>
              <a:rPr lang="en-US" sz="2000" dirty="0" err="1" smtClean="0">
                <a:solidFill>
                  <a:schemeClr val="bg1"/>
                </a:solidFill>
                <a:sym typeface="Symbol" panose="05050102010706020507" pitchFamily="18" charset="2"/>
              </a:rPr>
              <a:t>Área</a:t>
            </a:r>
            <a:r>
              <a:rPr lang="en-US" sz="2000" dirty="0" smtClean="0">
                <a:solidFill>
                  <a:schemeClr val="bg1"/>
                </a:solidFill>
                <a:sym typeface="Symbol" panose="05050102010706020507" pitchFamily="18" charset="2"/>
              </a:rPr>
              <a:t> central da </a:t>
            </a:r>
            <a:r>
              <a:rPr lang="en-US" sz="2000" dirty="0" err="1" smtClean="0">
                <a:solidFill>
                  <a:schemeClr val="bg1"/>
                </a:solidFill>
                <a:sym typeface="Symbol" panose="05050102010706020507" pitchFamily="18" charset="2"/>
              </a:rPr>
              <a:t>corrente</a:t>
            </a:r>
            <a:r>
              <a:rPr lang="en-US" sz="2000" dirty="0" smtClean="0">
                <a:solidFill>
                  <a:schemeClr val="bg1"/>
                </a:solidFill>
                <a:sym typeface="Symbol" panose="05050102010706020507" pitchFamily="18" charset="2"/>
              </a:rPr>
              <a:t> da </a:t>
            </a:r>
            <a:r>
              <a:rPr lang="en-US" sz="2000" dirty="0" err="1" smtClean="0">
                <a:solidFill>
                  <a:schemeClr val="bg1"/>
                </a:solidFill>
                <a:sym typeface="Symbol" panose="05050102010706020507" pitchFamily="18" charset="2"/>
              </a:rPr>
              <a:t>Califónia</a:t>
            </a:r>
            <a:r>
              <a:rPr lang="en-US" sz="2000" dirty="0" smtClean="0">
                <a:solidFill>
                  <a:schemeClr val="bg1"/>
                </a:solidFill>
                <a:sym typeface="Symbol" panose="05050102010706020507" pitchFamily="18" charset="2"/>
              </a:rPr>
              <a:t>  pH 7,85 a 8,15 (Sistema </a:t>
            </a:r>
            <a:r>
              <a:rPr lang="en-US" sz="2000" dirty="0" err="1" smtClean="0">
                <a:solidFill>
                  <a:schemeClr val="bg1"/>
                </a:solidFill>
                <a:sym typeface="Symbol" panose="05050102010706020507" pitchFamily="18" charset="2"/>
              </a:rPr>
              <a:t>Carbonato</a:t>
            </a:r>
            <a:r>
              <a:rPr lang="en-US" sz="2000" dirty="0" smtClean="0">
                <a:solidFill>
                  <a:schemeClr val="bg1"/>
                </a:solidFill>
                <a:sym typeface="Symbol" panose="05050102010706020507" pitchFamily="18" charset="2"/>
              </a:rPr>
              <a:t>).</a:t>
            </a:r>
            <a:endParaRPr lang="pt-BR" dirty="0"/>
          </a:p>
        </p:txBody>
      </p:sp>
    </p:spTree>
    <p:extLst>
      <p:ext uri="{BB962C8B-B14F-4D97-AF65-F5344CB8AC3E}">
        <p14:creationId xmlns:p14="http://schemas.microsoft.com/office/powerpoint/2010/main" val="20595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arn(inVertical)">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1000"/>
                                        <p:tgtEl>
                                          <p:spTgt spid="2">
                                            <p:txEl>
                                              <p:pRg st="9" end="9"/>
                                            </p:txEl>
                                          </p:spTgt>
                                        </p:tgtEl>
                                      </p:cBhvr>
                                    </p:animEffect>
                                    <p:anim calcmode="lin" valueType="num">
                                      <p:cBhvr>
                                        <p:cTn id="2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circle(in)">
                                      <p:cBhvr>
                                        <p:cTn id="47" dur="2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42422" y="158029"/>
            <a:ext cx="6700587" cy="6483403"/>
          </a:xfrm>
          <a:prstGeom prst="rect">
            <a:avLst/>
          </a:prstGeom>
        </p:spPr>
      </p:pic>
      <p:sp>
        <p:nvSpPr>
          <p:cNvPr id="4" name="CaixaDeTexto 3"/>
          <p:cNvSpPr txBox="1"/>
          <p:nvPr/>
        </p:nvSpPr>
        <p:spPr>
          <a:xfrm>
            <a:off x="3892716" y="158029"/>
            <a:ext cx="7639050" cy="276999"/>
          </a:xfrm>
          <a:prstGeom prst="rect">
            <a:avLst/>
          </a:prstGeom>
          <a:noFill/>
        </p:spPr>
        <p:txBody>
          <a:bodyPr wrap="square" rtlCol="0">
            <a:spAutoFit/>
          </a:bodyPr>
          <a:lstStyle/>
          <a:p>
            <a:r>
              <a:rPr lang="en-US" sz="1200" dirty="0"/>
              <a:t>N. Jiao et al.: Revisiting the </a:t>
            </a:r>
            <a:r>
              <a:rPr lang="en-US" sz="1200" dirty="0" smtClean="0"/>
              <a:t>CO2 </a:t>
            </a:r>
            <a:r>
              <a:rPr lang="en-US" sz="1200" dirty="0"/>
              <a:t>“source” problem in upwelling areas</a:t>
            </a:r>
            <a:endParaRPr lang="pt-BR" sz="1200" dirty="0"/>
          </a:p>
        </p:txBody>
      </p:sp>
      <p:sp>
        <p:nvSpPr>
          <p:cNvPr id="5" name="CaixaDeTexto 4"/>
          <p:cNvSpPr txBox="1"/>
          <p:nvPr/>
        </p:nvSpPr>
        <p:spPr>
          <a:xfrm>
            <a:off x="7555832" y="997335"/>
            <a:ext cx="4499811" cy="4524315"/>
          </a:xfrm>
          <a:prstGeom prst="rect">
            <a:avLst/>
          </a:prstGeom>
          <a:noFill/>
          <a:ln w="38100">
            <a:solidFill>
              <a:schemeClr val="tx1"/>
            </a:solidFill>
          </a:ln>
        </p:spPr>
        <p:txBody>
          <a:bodyPr wrap="square" rtlCol="0">
            <a:spAutoFit/>
          </a:bodyPr>
          <a:lstStyle/>
          <a:p>
            <a:r>
              <a:rPr lang="en-US" b="1" u="sng" dirty="0" err="1" smtClean="0"/>
              <a:t>Dois</a:t>
            </a:r>
            <a:r>
              <a:rPr lang="en-US" b="1" u="sng" dirty="0" smtClean="0"/>
              <a:t> </a:t>
            </a:r>
            <a:r>
              <a:rPr lang="en-US" b="1" u="sng" dirty="0" err="1" smtClean="0"/>
              <a:t>Cenários</a:t>
            </a:r>
            <a:r>
              <a:rPr lang="en-US" b="1" u="sng" dirty="0" smtClean="0"/>
              <a:t> </a:t>
            </a:r>
            <a:r>
              <a:rPr lang="en-US" dirty="0"/>
              <a:t>(Fig. 7</a:t>
            </a:r>
            <a:r>
              <a:rPr lang="en-US" dirty="0" smtClean="0"/>
              <a:t>): </a:t>
            </a:r>
          </a:p>
          <a:p>
            <a:pPr marL="342900" indent="-342900">
              <a:buFont typeface="+mj-lt"/>
              <a:buAutoNum type="alphaLcParenR"/>
            </a:pPr>
            <a:r>
              <a:rPr lang="en-US" dirty="0" smtClean="0"/>
              <a:t>a </a:t>
            </a:r>
            <a:r>
              <a:rPr lang="en-US" b="1" dirty="0" err="1" smtClean="0"/>
              <a:t>ressurgência</a:t>
            </a:r>
            <a:r>
              <a:rPr lang="en-US" dirty="0" smtClean="0"/>
              <a:t> leva </a:t>
            </a:r>
            <a:r>
              <a:rPr lang="en-US" b="1" dirty="0" err="1" smtClean="0">
                <a:solidFill>
                  <a:srgbClr val="FF0000"/>
                </a:solidFill>
              </a:rPr>
              <a:t>nutrientes</a:t>
            </a:r>
            <a:r>
              <a:rPr lang="en-US" b="1" dirty="0" smtClean="0">
                <a:solidFill>
                  <a:srgbClr val="FF0000"/>
                </a:solidFill>
              </a:rPr>
              <a:t> e DIC</a:t>
            </a:r>
            <a:r>
              <a:rPr lang="en-US" dirty="0" smtClean="0"/>
              <a:t> para </a:t>
            </a:r>
            <a:r>
              <a:rPr lang="en-US" b="1" dirty="0" err="1" smtClean="0">
                <a:solidFill>
                  <a:srgbClr val="FF0000"/>
                </a:solidFill>
              </a:rPr>
              <a:t>camada</a:t>
            </a:r>
            <a:r>
              <a:rPr lang="en-US" b="1" dirty="0" smtClean="0">
                <a:solidFill>
                  <a:srgbClr val="FF0000"/>
                </a:solidFill>
              </a:rPr>
              <a:t> superior da ZE </a:t>
            </a:r>
            <a:r>
              <a:rPr lang="en-US" dirty="0" smtClean="0">
                <a:sym typeface="Symbol" panose="05050102010706020507" pitchFamily="18" charset="2"/>
              </a:rPr>
              <a:t></a:t>
            </a:r>
            <a:r>
              <a:rPr lang="en-US" dirty="0" smtClean="0"/>
              <a:t> </a:t>
            </a:r>
            <a:r>
              <a:rPr lang="en-US" dirty="0" smtClean="0">
                <a:sym typeface="Symbol" panose="05050102010706020507" pitchFamily="18" charset="2"/>
              </a:rPr>
              <a:t></a:t>
            </a:r>
            <a:r>
              <a:rPr lang="en-US" dirty="0" smtClean="0"/>
              <a:t>[</a:t>
            </a:r>
            <a:r>
              <a:rPr lang="en-US" dirty="0" err="1" smtClean="0"/>
              <a:t>diatomáceas</a:t>
            </a:r>
            <a:r>
              <a:rPr lang="en-US" dirty="0" smtClean="0"/>
              <a:t>] </a:t>
            </a:r>
            <a:r>
              <a:rPr lang="en-US" b="1" dirty="0" smtClean="0">
                <a:solidFill>
                  <a:srgbClr val="FF0000"/>
                </a:solidFill>
                <a:sym typeface="Symbol" panose="05050102010706020507" pitchFamily="18" charset="2"/>
              </a:rPr>
              <a:t> FPOC &gt; FCO</a:t>
            </a:r>
            <a:r>
              <a:rPr lang="en-US" b="1" baseline="-25000" dirty="0" smtClean="0">
                <a:solidFill>
                  <a:srgbClr val="FF0000"/>
                </a:solidFill>
                <a:sym typeface="Symbol" panose="05050102010706020507" pitchFamily="18" charset="2"/>
              </a:rPr>
              <a:t>2</a:t>
            </a:r>
            <a:r>
              <a:rPr lang="en-US" b="1" dirty="0" smtClean="0">
                <a:solidFill>
                  <a:srgbClr val="FF0000"/>
                </a:solidFill>
                <a:sym typeface="Symbol" panose="05050102010706020507" pitchFamily="18" charset="2"/>
              </a:rPr>
              <a:t>out  </a:t>
            </a:r>
            <a:r>
              <a:rPr lang="en-US" dirty="0" smtClean="0">
                <a:sym typeface="Symbol" panose="05050102010706020507" pitchFamily="18" charset="2"/>
              </a:rPr>
              <a:t>(</a:t>
            </a:r>
            <a:r>
              <a:rPr lang="en-US" b="1" dirty="0" smtClean="0">
                <a:sym typeface="Symbol" panose="05050102010706020507" pitchFamily="18" charset="2"/>
              </a:rPr>
              <a:t></a:t>
            </a:r>
            <a:r>
              <a:rPr lang="en-US" b="1" dirty="0" err="1" smtClean="0">
                <a:sym typeface="Symbol" panose="05050102010706020507" pitchFamily="18" charset="2"/>
              </a:rPr>
              <a:t>resp</a:t>
            </a:r>
            <a:r>
              <a:rPr lang="en-US" b="1" dirty="0" smtClean="0">
                <a:sym typeface="Symbol" panose="05050102010706020507" pitchFamily="18" charset="2"/>
              </a:rPr>
              <a:t> </a:t>
            </a:r>
            <a:r>
              <a:rPr lang="en-US" dirty="0" smtClean="0">
                <a:sym typeface="Symbol" panose="05050102010706020507" pitchFamily="18" charset="2"/>
              </a:rPr>
              <a:t> </a:t>
            </a:r>
            <a:r>
              <a:rPr lang="en-US" dirty="0" err="1" smtClean="0">
                <a:sym typeface="Symbol" panose="05050102010706020507" pitchFamily="18" charset="2"/>
              </a:rPr>
              <a:t>abundância</a:t>
            </a:r>
            <a:r>
              <a:rPr lang="en-US" dirty="0" smtClean="0">
                <a:sym typeface="Symbol" panose="05050102010706020507" pitchFamily="18" charset="2"/>
              </a:rPr>
              <a:t> e </a:t>
            </a:r>
            <a:r>
              <a:rPr lang="en-US" b="1" dirty="0" smtClean="0">
                <a:sym typeface="Symbol" panose="05050102010706020507" pitchFamily="18" charset="2"/>
              </a:rPr>
              <a:t> T</a:t>
            </a:r>
            <a:r>
              <a:rPr lang="en-US" dirty="0" smtClean="0">
                <a:sym typeface="Symbol" panose="05050102010706020507" pitchFamily="18" charset="2"/>
              </a:rPr>
              <a:t> </a:t>
            </a:r>
            <a:r>
              <a:rPr lang="en-US" dirty="0" smtClean="0"/>
              <a:t>(</a:t>
            </a:r>
            <a:r>
              <a:rPr lang="en-US" dirty="0"/>
              <a:t>Fig. </a:t>
            </a:r>
            <a:r>
              <a:rPr lang="en-US" dirty="0" smtClean="0"/>
              <a:t>7a) </a:t>
            </a:r>
            <a:r>
              <a:rPr lang="en-US" dirty="0" smtClean="0">
                <a:sym typeface="Symbol" panose="05050102010706020507" pitchFamily="18" charset="2"/>
              </a:rPr>
              <a:t></a:t>
            </a:r>
            <a:r>
              <a:rPr lang="en-US" dirty="0" smtClean="0"/>
              <a:t> </a:t>
            </a:r>
            <a:r>
              <a:rPr lang="en-US" b="1" dirty="0" err="1" smtClean="0">
                <a:solidFill>
                  <a:srgbClr val="FF0000"/>
                </a:solidFill>
              </a:rPr>
              <a:t>Aprofunda</a:t>
            </a:r>
            <a:r>
              <a:rPr lang="en-US" b="1" dirty="0" smtClean="0">
                <a:solidFill>
                  <a:srgbClr val="FF0000"/>
                </a:solidFill>
              </a:rPr>
              <a:t> a prof de </a:t>
            </a:r>
            <a:r>
              <a:rPr lang="en-US" b="1" dirty="0" err="1" smtClean="0">
                <a:solidFill>
                  <a:srgbClr val="FF0000"/>
                </a:solidFill>
              </a:rPr>
              <a:t>mineralização</a:t>
            </a:r>
            <a:r>
              <a:rPr lang="en-US" b="1" dirty="0" smtClean="0">
                <a:solidFill>
                  <a:srgbClr val="FF0000"/>
                </a:solidFill>
              </a:rPr>
              <a:t> </a:t>
            </a:r>
            <a:r>
              <a:rPr lang="en-US" dirty="0" smtClean="0">
                <a:sym typeface="Symbol" panose="05050102010706020507" pitchFamily="18" charset="2"/>
              </a:rPr>
              <a:t></a:t>
            </a:r>
            <a:r>
              <a:rPr lang="en-US" dirty="0" smtClean="0"/>
              <a:t> </a:t>
            </a:r>
            <a:r>
              <a:rPr lang="en-US" b="1" dirty="0" err="1" smtClean="0">
                <a:solidFill>
                  <a:srgbClr val="FF0000"/>
                </a:solidFill>
              </a:rPr>
              <a:t>sequestro</a:t>
            </a:r>
            <a:r>
              <a:rPr lang="en-US" b="1" dirty="0" smtClean="0">
                <a:solidFill>
                  <a:srgbClr val="FF0000"/>
                </a:solidFill>
              </a:rPr>
              <a:t> de CO</a:t>
            </a:r>
            <a:r>
              <a:rPr lang="en-US" b="1" baseline="-25000" dirty="0" smtClean="0">
                <a:solidFill>
                  <a:srgbClr val="FF0000"/>
                </a:solidFill>
              </a:rPr>
              <a:t>2</a:t>
            </a:r>
            <a:r>
              <a:rPr lang="en-US" b="1" dirty="0" smtClean="0">
                <a:solidFill>
                  <a:srgbClr val="FF0000"/>
                </a:solidFill>
              </a:rPr>
              <a:t> </a:t>
            </a:r>
            <a:r>
              <a:rPr lang="en-US" dirty="0" err="1" smtClean="0"/>
              <a:t>pelo</a:t>
            </a:r>
            <a:r>
              <a:rPr lang="en-US" dirty="0" smtClean="0"/>
              <a:t> </a:t>
            </a:r>
            <a:r>
              <a:rPr lang="en-US" dirty="0" err="1" smtClean="0"/>
              <a:t>oceano</a:t>
            </a:r>
            <a:r>
              <a:rPr lang="en-US" dirty="0" smtClean="0"/>
              <a:t> (</a:t>
            </a:r>
            <a:r>
              <a:rPr lang="en-US" b="1" dirty="0" smtClean="0">
                <a:solidFill>
                  <a:srgbClr val="0000FF"/>
                </a:solidFill>
              </a:rPr>
              <a:t>BP</a:t>
            </a:r>
            <a:r>
              <a:rPr lang="en-US" dirty="0" smtClean="0"/>
              <a:t>).</a:t>
            </a:r>
          </a:p>
          <a:p>
            <a:pPr marL="342900" indent="-342900">
              <a:buFont typeface="+mj-lt"/>
              <a:buAutoNum type="alphaLcParenR"/>
            </a:pPr>
            <a:endParaRPr lang="en-US" dirty="0" smtClean="0"/>
          </a:p>
          <a:p>
            <a:pPr marL="342900" indent="-342900">
              <a:buFont typeface="+mj-lt"/>
              <a:buAutoNum type="alphaLcParenR"/>
            </a:pPr>
            <a:r>
              <a:rPr lang="en-US" dirty="0" smtClean="0"/>
              <a:t> A </a:t>
            </a:r>
            <a:r>
              <a:rPr lang="en-US" dirty="0" err="1" smtClean="0"/>
              <a:t>ressurgência</a:t>
            </a:r>
            <a:r>
              <a:rPr lang="en-US" dirty="0" smtClean="0"/>
              <a:t> leva </a:t>
            </a:r>
            <a:r>
              <a:rPr lang="en-US" b="1" dirty="0" err="1" smtClean="0">
                <a:solidFill>
                  <a:srgbClr val="FF0000"/>
                </a:solidFill>
              </a:rPr>
              <a:t>nutrientes</a:t>
            </a:r>
            <a:r>
              <a:rPr lang="en-US" b="1" dirty="0" smtClean="0">
                <a:solidFill>
                  <a:srgbClr val="FF0000"/>
                </a:solidFill>
              </a:rPr>
              <a:t> e DIC </a:t>
            </a:r>
            <a:r>
              <a:rPr lang="en-US" b="1" u="sng" dirty="0" err="1" smtClean="0"/>
              <a:t>somente</a:t>
            </a:r>
            <a:r>
              <a:rPr lang="en-US" b="1" u="sng" dirty="0" smtClean="0"/>
              <a:t> </a:t>
            </a:r>
            <a:r>
              <a:rPr lang="en-US" b="1" u="sng" dirty="0" err="1" smtClean="0"/>
              <a:t>até</a:t>
            </a:r>
            <a:r>
              <a:rPr lang="en-US" b="1" u="sng" dirty="0" smtClean="0"/>
              <a:t> </a:t>
            </a:r>
            <a:r>
              <a:rPr lang="en-US" b="1" dirty="0" smtClean="0">
                <a:solidFill>
                  <a:srgbClr val="FF0000"/>
                </a:solidFill>
              </a:rPr>
              <a:t>a </a:t>
            </a:r>
            <a:r>
              <a:rPr lang="en-US" b="1" dirty="0" err="1" smtClean="0">
                <a:solidFill>
                  <a:srgbClr val="FF0000"/>
                </a:solidFill>
              </a:rPr>
              <a:t>camada</a:t>
            </a:r>
            <a:r>
              <a:rPr lang="en-US" b="1" dirty="0" smtClean="0">
                <a:solidFill>
                  <a:srgbClr val="FF0000"/>
                </a:solidFill>
              </a:rPr>
              <a:t> inferior da ZE </a:t>
            </a:r>
            <a:r>
              <a:rPr lang="en-US" b="1" dirty="0" smtClean="0">
                <a:sym typeface="Symbol" panose="05050102010706020507" pitchFamily="18" charset="2"/>
              </a:rPr>
              <a:t>[</a:t>
            </a:r>
            <a:r>
              <a:rPr lang="en-US" b="1" dirty="0" smtClean="0"/>
              <a:t>picoplankton</a:t>
            </a:r>
            <a:r>
              <a:rPr lang="en-US" dirty="0" smtClean="0"/>
              <a:t>] e </a:t>
            </a:r>
            <a:r>
              <a:rPr lang="en-US" dirty="0" smtClean="0">
                <a:sym typeface="Symbol" panose="05050102010706020507" pitchFamily="18" charset="2"/>
              </a:rPr>
              <a:t>[diatoms] </a:t>
            </a:r>
            <a:r>
              <a:rPr lang="en-US" b="1" dirty="0">
                <a:solidFill>
                  <a:srgbClr val="FF0000"/>
                </a:solidFill>
                <a:sym typeface="Symbol" panose="05050102010706020507" pitchFamily="18" charset="2"/>
              </a:rPr>
              <a:t> FPOC </a:t>
            </a:r>
            <a:r>
              <a:rPr lang="en-US" b="1" dirty="0" smtClean="0">
                <a:solidFill>
                  <a:srgbClr val="FF0000"/>
                </a:solidFill>
                <a:sym typeface="Symbol" panose="05050102010706020507" pitchFamily="18" charset="2"/>
              </a:rPr>
              <a:t>&lt; </a:t>
            </a:r>
            <a:r>
              <a:rPr lang="en-US" b="1" dirty="0">
                <a:solidFill>
                  <a:srgbClr val="FF0000"/>
                </a:solidFill>
                <a:sym typeface="Symbol" panose="05050102010706020507" pitchFamily="18" charset="2"/>
              </a:rPr>
              <a:t>FCO</a:t>
            </a:r>
            <a:r>
              <a:rPr lang="en-US" b="1" baseline="-25000" dirty="0">
                <a:solidFill>
                  <a:srgbClr val="FF0000"/>
                </a:solidFill>
                <a:sym typeface="Symbol" panose="05050102010706020507" pitchFamily="18" charset="2"/>
              </a:rPr>
              <a:t>2</a:t>
            </a:r>
            <a:r>
              <a:rPr lang="en-US" b="1" dirty="0">
                <a:solidFill>
                  <a:srgbClr val="FF0000"/>
                </a:solidFill>
                <a:sym typeface="Symbol" panose="05050102010706020507" pitchFamily="18" charset="2"/>
              </a:rPr>
              <a:t>out </a:t>
            </a:r>
            <a:r>
              <a:rPr lang="en-US" dirty="0">
                <a:sym typeface="Symbol" panose="05050102010706020507" pitchFamily="18" charset="2"/>
              </a:rPr>
              <a:t></a:t>
            </a:r>
            <a:r>
              <a:rPr lang="en-US" dirty="0"/>
              <a:t> </a:t>
            </a:r>
            <a:r>
              <a:rPr lang="en-US" b="1" dirty="0" err="1" smtClean="0">
                <a:solidFill>
                  <a:srgbClr val="FF0000"/>
                </a:solidFill>
              </a:rPr>
              <a:t>Reduz</a:t>
            </a:r>
            <a:r>
              <a:rPr lang="en-US" b="1" dirty="0" smtClean="0">
                <a:solidFill>
                  <a:srgbClr val="FF0000"/>
                </a:solidFill>
              </a:rPr>
              <a:t> </a:t>
            </a:r>
            <a:r>
              <a:rPr lang="en-US" dirty="0"/>
              <a:t>a </a:t>
            </a:r>
            <a:r>
              <a:rPr lang="en-US" b="1" u="sng" dirty="0"/>
              <a:t>prof de </a:t>
            </a:r>
            <a:r>
              <a:rPr lang="en-US" b="1" u="sng" dirty="0" err="1"/>
              <a:t>mineralização</a:t>
            </a:r>
            <a:r>
              <a:rPr lang="en-US" b="1" u="sng" dirty="0"/>
              <a:t> </a:t>
            </a:r>
            <a:r>
              <a:rPr lang="en-US" dirty="0" smtClean="0">
                <a:sym typeface="Symbol" panose="05050102010706020507" pitchFamily="18" charset="2"/>
              </a:rPr>
              <a:t> </a:t>
            </a:r>
            <a:r>
              <a:rPr lang="en-US" b="1" dirty="0" smtClean="0">
                <a:solidFill>
                  <a:srgbClr val="0000FF"/>
                </a:solidFill>
                <a:sym typeface="Symbol" panose="05050102010706020507" pitchFamily="18" charset="2"/>
              </a:rPr>
              <a:t></a:t>
            </a:r>
            <a:r>
              <a:rPr lang="en-US" b="1" dirty="0" smtClean="0">
                <a:solidFill>
                  <a:srgbClr val="0000FF"/>
                </a:solidFill>
              </a:rPr>
              <a:t> </a:t>
            </a:r>
            <a:r>
              <a:rPr lang="en-US" b="1" dirty="0" err="1">
                <a:solidFill>
                  <a:srgbClr val="0000FF"/>
                </a:solidFill>
              </a:rPr>
              <a:t>sequestro</a:t>
            </a:r>
            <a:r>
              <a:rPr lang="en-US" b="1" dirty="0">
                <a:solidFill>
                  <a:srgbClr val="0000FF"/>
                </a:solidFill>
              </a:rPr>
              <a:t> de CO</a:t>
            </a:r>
            <a:r>
              <a:rPr lang="en-US" b="1" baseline="-25000" dirty="0">
                <a:solidFill>
                  <a:srgbClr val="0000FF"/>
                </a:solidFill>
              </a:rPr>
              <a:t>2</a:t>
            </a:r>
            <a:r>
              <a:rPr lang="en-US" b="1" dirty="0">
                <a:solidFill>
                  <a:srgbClr val="0000FF"/>
                </a:solidFill>
              </a:rPr>
              <a:t> </a:t>
            </a:r>
            <a:r>
              <a:rPr lang="en-US" dirty="0" err="1"/>
              <a:t>pelo</a:t>
            </a:r>
            <a:r>
              <a:rPr lang="en-US" dirty="0"/>
              <a:t> </a:t>
            </a:r>
            <a:r>
              <a:rPr lang="en-US" dirty="0" err="1"/>
              <a:t>oceano</a:t>
            </a:r>
            <a:r>
              <a:rPr lang="en-US" dirty="0" smtClean="0"/>
              <a:t>.</a:t>
            </a:r>
            <a:r>
              <a:rPr lang="pt-BR" b="1" dirty="0"/>
              <a:t> </a:t>
            </a:r>
            <a:endParaRPr lang="pt-BR" b="1" dirty="0" smtClean="0"/>
          </a:p>
          <a:p>
            <a:pPr marL="342900" indent="-342900">
              <a:buFont typeface="+mj-lt"/>
              <a:buAutoNum type="alphaLcParenR"/>
            </a:pPr>
            <a:endParaRPr lang="pt-BR" b="1" dirty="0" smtClean="0"/>
          </a:p>
          <a:p>
            <a:pPr marL="342900" indent="-342900">
              <a:buFont typeface="+mj-lt"/>
              <a:buAutoNum type="alphaLcParenR"/>
            </a:pPr>
            <a:r>
              <a:rPr lang="pt-BR" dirty="0" smtClean="0"/>
              <a:t>Cenário </a:t>
            </a:r>
            <a:r>
              <a:rPr lang="pt-BR" b="1" u="sng" dirty="0"/>
              <a:t>sem ressurgência</a:t>
            </a:r>
          </a:p>
          <a:p>
            <a:pPr marL="342900" indent="-342900">
              <a:buFont typeface="+mj-lt"/>
              <a:buAutoNum type="alphaLcParenR"/>
            </a:pPr>
            <a:endParaRPr lang="pt-BR" dirty="0"/>
          </a:p>
        </p:txBody>
      </p:sp>
      <p:pic>
        <p:nvPicPr>
          <p:cNvPr id="6" name="Imagem 5"/>
          <p:cNvPicPr>
            <a:picLocks noChangeAspect="1"/>
          </p:cNvPicPr>
          <p:nvPr/>
        </p:nvPicPr>
        <p:blipFill>
          <a:blip r:embed="rId3"/>
          <a:stretch>
            <a:fillRect/>
          </a:stretch>
        </p:blipFill>
        <p:spPr>
          <a:xfrm>
            <a:off x="8309811" y="72030"/>
            <a:ext cx="2743200" cy="609600"/>
          </a:xfrm>
          <a:prstGeom prst="rect">
            <a:avLst/>
          </a:prstGeom>
        </p:spPr>
      </p:pic>
    </p:spTree>
    <p:extLst>
      <p:ext uri="{BB962C8B-B14F-4D97-AF65-F5344CB8AC3E}">
        <p14:creationId xmlns:p14="http://schemas.microsoft.com/office/powerpoint/2010/main" val="117453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12825" y="-86829"/>
            <a:ext cx="6244386" cy="6944830"/>
          </a:xfrm>
          <a:prstGeom prst="rect">
            <a:avLst/>
          </a:prstGeom>
        </p:spPr>
      </p:pic>
      <p:sp>
        <p:nvSpPr>
          <p:cNvPr id="3" name="CaixaDeTexto 2"/>
          <p:cNvSpPr txBox="1"/>
          <p:nvPr/>
        </p:nvSpPr>
        <p:spPr>
          <a:xfrm>
            <a:off x="6966283" y="1600200"/>
            <a:ext cx="4788568" cy="1513423"/>
          </a:xfrm>
          <a:prstGeom prst="rect">
            <a:avLst/>
          </a:prstGeom>
          <a:noFill/>
          <a:ln w="38100">
            <a:solidFill>
              <a:schemeClr val="tx1"/>
            </a:solidFill>
          </a:ln>
        </p:spPr>
        <p:txBody>
          <a:bodyPr wrap="square" rtlCol="0">
            <a:spAutoFit/>
          </a:bodyPr>
          <a:lstStyle/>
          <a:p>
            <a:r>
              <a:rPr lang="en-US" dirty="0" smtClean="0"/>
              <a:t>Fig. 8:A </a:t>
            </a:r>
            <a:r>
              <a:rPr lang="en-US" dirty="0" err="1" smtClean="0"/>
              <a:t>noção</a:t>
            </a:r>
            <a:r>
              <a:rPr lang="en-US" dirty="0" smtClean="0"/>
              <a:t>  </a:t>
            </a:r>
            <a:r>
              <a:rPr lang="en-US" dirty="0" err="1" smtClean="0"/>
              <a:t>comum</a:t>
            </a:r>
            <a:r>
              <a:rPr lang="en-US" dirty="0" smtClean="0"/>
              <a:t> de </a:t>
            </a:r>
            <a:r>
              <a:rPr lang="en-US" dirty="0" err="1" smtClean="0"/>
              <a:t>que</a:t>
            </a:r>
            <a:r>
              <a:rPr lang="en-US" dirty="0" smtClean="0"/>
              <a:t> “</a:t>
            </a:r>
            <a:r>
              <a:rPr lang="en-US" b="1" dirty="0" smtClean="0">
                <a:solidFill>
                  <a:srgbClr val="FF0000"/>
                </a:solidFill>
              </a:rPr>
              <a:t>outgassing </a:t>
            </a:r>
            <a:r>
              <a:rPr lang="en-US" b="1" dirty="0">
                <a:solidFill>
                  <a:srgbClr val="FF0000"/>
                </a:solidFill>
              </a:rPr>
              <a:t>areas </a:t>
            </a:r>
            <a:r>
              <a:rPr lang="en-US" b="1" dirty="0" smtClean="0">
                <a:solidFill>
                  <a:srgbClr val="FF0000"/>
                </a:solidFill>
              </a:rPr>
              <a:t>are carbon </a:t>
            </a:r>
            <a:r>
              <a:rPr lang="en-US" b="1" dirty="0">
                <a:solidFill>
                  <a:srgbClr val="FF0000"/>
                </a:solidFill>
              </a:rPr>
              <a:t>sources” </a:t>
            </a:r>
            <a:r>
              <a:rPr lang="en-US" dirty="0" err="1" smtClean="0"/>
              <a:t>necessita</a:t>
            </a:r>
            <a:r>
              <a:rPr lang="en-US" dirty="0" smtClean="0"/>
              <a:t> </a:t>
            </a:r>
            <a:r>
              <a:rPr lang="en-US" dirty="0" err="1" smtClean="0"/>
              <a:t>ser</a:t>
            </a:r>
            <a:r>
              <a:rPr lang="en-US" dirty="0" smtClean="0"/>
              <a:t> </a:t>
            </a:r>
            <a:r>
              <a:rPr lang="en-US" dirty="0" err="1" smtClean="0"/>
              <a:t>revisada</a:t>
            </a:r>
            <a:r>
              <a:rPr lang="en-US" dirty="0" smtClean="0"/>
              <a:t> para o </a:t>
            </a:r>
            <a:r>
              <a:rPr lang="en-US" dirty="0" err="1" smtClean="0"/>
              <a:t>caso</a:t>
            </a:r>
            <a:r>
              <a:rPr lang="en-US" dirty="0" smtClean="0"/>
              <a:t> de </a:t>
            </a:r>
            <a:r>
              <a:rPr lang="en-US" dirty="0" err="1" smtClean="0"/>
              <a:t>regiões</a:t>
            </a:r>
            <a:r>
              <a:rPr lang="en-US" dirty="0" smtClean="0"/>
              <a:t> de </a:t>
            </a:r>
            <a:r>
              <a:rPr lang="en-US" dirty="0" err="1" smtClean="0"/>
              <a:t>ressurgência</a:t>
            </a:r>
            <a:r>
              <a:rPr lang="en-US" dirty="0" smtClean="0"/>
              <a:t> </a:t>
            </a:r>
            <a:r>
              <a:rPr lang="en-US" dirty="0" err="1" smtClean="0"/>
              <a:t>marinha</a:t>
            </a:r>
            <a:r>
              <a:rPr lang="en-US" dirty="0" smtClean="0"/>
              <a:t>. </a:t>
            </a:r>
            <a:r>
              <a:rPr lang="en-US" b="1" dirty="0">
                <a:solidFill>
                  <a:srgbClr val="0000FF"/>
                </a:solidFill>
              </a:rPr>
              <a:t>(</a:t>
            </a:r>
            <a:r>
              <a:rPr lang="en-US" b="1" dirty="0" smtClean="0">
                <a:solidFill>
                  <a:srgbClr val="009900"/>
                </a:solidFill>
              </a:rPr>
              <a:t>CO</a:t>
            </a:r>
            <a:r>
              <a:rPr lang="en-US" b="1" baseline="-25000" dirty="0" smtClean="0">
                <a:solidFill>
                  <a:srgbClr val="009900"/>
                </a:solidFill>
              </a:rPr>
              <a:t>2</a:t>
            </a:r>
            <a:r>
              <a:rPr lang="en-US" b="1" dirty="0" smtClean="0">
                <a:solidFill>
                  <a:srgbClr val="009900"/>
                </a:solidFill>
              </a:rPr>
              <a:t>in</a:t>
            </a:r>
            <a:r>
              <a:rPr lang="en-US" b="1" dirty="0">
                <a:solidFill>
                  <a:srgbClr val="0000FF"/>
                </a:solidFill>
              </a:rPr>
              <a:t>+ </a:t>
            </a:r>
            <a:r>
              <a:rPr lang="en-US" b="1" dirty="0" err="1" smtClean="0">
                <a:solidFill>
                  <a:schemeClr val="accent5">
                    <a:lumMod val="75000"/>
                  </a:schemeClr>
                </a:solidFill>
              </a:rPr>
              <a:t>POCexp</a:t>
            </a:r>
            <a:r>
              <a:rPr lang="en-US" b="1" dirty="0">
                <a:solidFill>
                  <a:srgbClr val="0000FF"/>
                </a:solidFill>
              </a:rPr>
              <a:t>+ </a:t>
            </a:r>
            <a:r>
              <a:rPr lang="en-US" b="1" dirty="0"/>
              <a:t>RDOC</a:t>
            </a:r>
            <a:r>
              <a:rPr lang="en-US" b="1" dirty="0">
                <a:solidFill>
                  <a:srgbClr val="0000FF"/>
                </a:solidFill>
              </a:rPr>
              <a:t>) &gt; (</a:t>
            </a:r>
            <a:r>
              <a:rPr lang="en-US" b="1" dirty="0" smtClean="0">
                <a:solidFill>
                  <a:srgbClr val="FF0000"/>
                </a:solidFill>
              </a:rPr>
              <a:t>CO</a:t>
            </a:r>
            <a:r>
              <a:rPr lang="en-US" b="1" baseline="-25000" dirty="0" smtClean="0">
                <a:solidFill>
                  <a:srgbClr val="FF0000"/>
                </a:solidFill>
              </a:rPr>
              <a:t>2</a:t>
            </a:r>
            <a:r>
              <a:rPr lang="en-US" b="1" dirty="0" smtClean="0">
                <a:solidFill>
                  <a:srgbClr val="FF0000"/>
                </a:solidFill>
              </a:rPr>
              <a:t>res</a:t>
            </a:r>
            <a:r>
              <a:rPr lang="en-US" b="1" dirty="0">
                <a:solidFill>
                  <a:srgbClr val="0000FF"/>
                </a:solidFill>
              </a:rPr>
              <a:t>+ </a:t>
            </a:r>
            <a:r>
              <a:rPr lang="en-US" b="1" dirty="0" err="1">
                <a:solidFill>
                  <a:srgbClr val="CC0099"/>
                </a:solidFill>
              </a:rPr>
              <a:t>DICup</a:t>
            </a:r>
            <a:r>
              <a:rPr lang="en-US" b="1" dirty="0">
                <a:solidFill>
                  <a:srgbClr val="CC0099"/>
                </a:solidFill>
              </a:rPr>
              <a:t>)</a:t>
            </a:r>
            <a:r>
              <a:rPr lang="en-US" b="1" dirty="0">
                <a:solidFill>
                  <a:srgbClr val="0000FF"/>
                </a:solidFill>
              </a:rPr>
              <a:t> </a:t>
            </a:r>
            <a:r>
              <a:rPr lang="pt-BR" dirty="0" smtClean="0">
                <a:sym typeface="Symbol" panose="05050102010706020507" pitchFamily="18" charset="2"/>
              </a:rPr>
              <a:t> favorece o </a:t>
            </a:r>
            <a:r>
              <a:rPr lang="pt-BR" b="1" u="sng" dirty="0" smtClean="0">
                <a:sym typeface="Symbol" panose="05050102010706020507" pitchFamily="18" charset="2"/>
              </a:rPr>
              <a:t>sequestro de C</a:t>
            </a:r>
            <a:r>
              <a:rPr lang="pt-BR" dirty="0" smtClean="0">
                <a:sym typeface="Symbol" panose="05050102010706020507" pitchFamily="18" charset="2"/>
              </a:rPr>
              <a:t>, mesmo que CO</a:t>
            </a:r>
            <a:r>
              <a:rPr lang="pt-BR" baseline="-25000" dirty="0" smtClean="0">
                <a:sym typeface="Symbol" panose="05050102010706020507" pitchFamily="18" charset="2"/>
              </a:rPr>
              <a:t>2</a:t>
            </a:r>
            <a:r>
              <a:rPr lang="pt-BR" dirty="0" smtClean="0">
                <a:sym typeface="Symbol" panose="05050102010706020507" pitchFamily="18" charset="2"/>
              </a:rPr>
              <a:t>out&gt;0</a:t>
            </a:r>
            <a:endParaRPr lang="pt-BR" dirty="0"/>
          </a:p>
        </p:txBody>
      </p:sp>
      <p:sp>
        <p:nvSpPr>
          <p:cNvPr id="4" name="CaixaDeTexto 3"/>
          <p:cNvSpPr txBox="1"/>
          <p:nvPr/>
        </p:nvSpPr>
        <p:spPr>
          <a:xfrm>
            <a:off x="3019928" y="6504004"/>
            <a:ext cx="3092115" cy="261610"/>
          </a:xfrm>
          <a:prstGeom prst="rect">
            <a:avLst/>
          </a:prstGeom>
          <a:noFill/>
        </p:spPr>
        <p:txBody>
          <a:bodyPr wrap="square" rtlCol="0">
            <a:spAutoFit/>
          </a:bodyPr>
          <a:lstStyle/>
          <a:p>
            <a:r>
              <a:rPr lang="pt-BR" sz="1100" dirty="0" smtClean="0"/>
              <a:t>BP: </a:t>
            </a:r>
            <a:r>
              <a:rPr lang="pt-BR" sz="1100" dirty="0" err="1" smtClean="0"/>
              <a:t>biological</a:t>
            </a:r>
            <a:r>
              <a:rPr lang="pt-BR" sz="1100" dirty="0" smtClean="0"/>
              <a:t> </a:t>
            </a:r>
            <a:r>
              <a:rPr lang="pt-BR" sz="1100" dirty="0" err="1" smtClean="0"/>
              <a:t>pump</a:t>
            </a:r>
            <a:r>
              <a:rPr lang="pt-BR" sz="1100" dirty="0" smtClean="0"/>
              <a:t>; MCP: microbial </a:t>
            </a:r>
            <a:r>
              <a:rPr lang="pt-BR" sz="1100" dirty="0" err="1"/>
              <a:t>carbon</a:t>
            </a:r>
            <a:r>
              <a:rPr lang="pt-BR" sz="1100" dirty="0"/>
              <a:t> </a:t>
            </a:r>
            <a:r>
              <a:rPr lang="pt-BR" sz="1100" dirty="0" err="1"/>
              <a:t>pump</a:t>
            </a:r>
            <a:r>
              <a:rPr lang="pt-BR" sz="1100" dirty="0"/>
              <a:t> </a:t>
            </a:r>
            <a:r>
              <a:rPr lang="pt-BR" sz="1100" dirty="0" smtClean="0"/>
              <a:t>.</a:t>
            </a:r>
            <a:endParaRPr lang="pt-BR" sz="1100" dirty="0"/>
          </a:p>
        </p:txBody>
      </p:sp>
      <p:sp>
        <p:nvSpPr>
          <p:cNvPr id="5" name="CaixaDeTexto 4"/>
          <p:cNvSpPr txBox="1"/>
          <p:nvPr/>
        </p:nvSpPr>
        <p:spPr>
          <a:xfrm>
            <a:off x="6834939" y="402055"/>
            <a:ext cx="5052261" cy="276999"/>
          </a:xfrm>
          <a:prstGeom prst="rect">
            <a:avLst/>
          </a:prstGeom>
          <a:noFill/>
        </p:spPr>
        <p:txBody>
          <a:bodyPr wrap="square" rtlCol="0">
            <a:spAutoFit/>
          </a:bodyPr>
          <a:lstStyle/>
          <a:p>
            <a:r>
              <a:rPr lang="en-US" sz="1200" dirty="0"/>
              <a:t>N. Jiao et al.: Revisiting the </a:t>
            </a:r>
            <a:r>
              <a:rPr lang="en-US" sz="1200" dirty="0" smtClean="0"/>
              <a:t>CO2 </a:t>
            </a:r>
            <a:r>
              <a:rPr lang="en-US" sz="1200" dirty="0"/>
              <a:t>“source” problem in upwelling areas</a:t>
            </a:r>
            <a:endParaRPr lang="pt-BR" sz="1200" dirty="0"/>
          </a:p>
        </p:txBody>
      </p:sp>
    </p:spTree>
    <p:extLst>
      <p:ext uri="{BB962C8B-B14F-4D97-AF65-F5344CB8AC3E}">
        <p14:creationId xmlns:p14="http://schemas.microsoft.com/office/powerpoint/2010/main" val="425056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21" y="946735"/>
            <a:ext cx="5715000" cy="5686425"/>
          </a:xfrm>
          <a:prstGeom prst="rect">
            <a:avLst/>
          </a:prstGeom>
        </p:spPr>
      </p:pic>
      <p:sp>
        <p:nvSpPr>
          <p:cNvPr id="3" name="CaixaDeTexto 2"/>
          <p:cNvSpPr txBox="1"/>
          <p:nvPr/>
        </p:nvSpPr>
        <p:spPr>
          <a:xfrm>
            <a:off x="6882063" y="4406281"/>
            <a:ext cx="4499811" cy="369332"/>
          </a:xfrm>
          <a:prstGeom prst="rect">
            <a:avLst/>
          </a:prstGeom>
          <a:noFill/>
        </p:spPr>
        <p:txBody>
          <a:bodyPr wrap="square" rtlCol="0">
            <a:spAutoFit/>
          </a:bodyPr>
          <a:lstStyle/>
          <a:p>
            <a:endParaRPr lang="pt-BR" dirty="0"/>
          </a:p>
        </p:txBody>
      </p:sp>
      <p:sp>
        <p:nvSpPr>
          <p:cNvPr id="4" name="CaixaDeTexto 3"/>
          <p:cNvSpPr txBox="1"/>
          <p:nvPr/>
        </p:nvSpPr>
        <p:spPr>
          <a:xfrm>
            <a:off x="6882063" y="946735"/>
            <a:ext cx="5029200" cy="3693319"/>
          </a:xfrm>
          <a:prstGeom prst="rect">
            <a:avLst/>
          </a:prstGeom>
          <a:noFill/>
          <a:ln w="38100">
            <a:solidFill>
              <a:schemeClr val="tx1"/>
            </a:solidFill>
          </a:ln>
        </p:spPr>
        <p:txBody>
          <a:bodyPr wrap="square" rtlCol="0">
            <a:spAutoFit/>
          </a:bodyPr>
          <a:lstStyle/>
          <a:p>
            <a:r>
              <a:rPr lang="en-US" dirty="0" smtClean="0"/>
              <a:t>DIC </a:t>
            </a:r>
            <a:r>
              <a:rPr lang="en-US" dirty="0" smtClean="0">
                <a:sym typeface="Symbol" panose="05050102010706020507" pitchFamily="18" charset="2"/>
              </a:rPr>
              <a:t>  </a:t>
            </a:r>
            <a:r>
              <a:rPr lang="en-US" dirty="0" err="1" smtClean="0">
                <a:sym typeface="Symbol" panose="05050102010706020507" pitchFamily="18" charset="2"/>
              </a:rPr>
              <a:t>fitoplâncton</a:t>
            </a:r>
            <a:r>
              <a:rPr lang="en-US" dirty="0" smtClean="0">
                <a:sym typeface="Symbol" panose="05050102010706020507" pitchFamily="18" charset="2"/>
              </a:rPr>
              <a:t>   detritus  POC </a:t>
            </a:r>
            <a:r>
              <a:rPr lang="en-US" dirty="0" err="1" smtClean="0">
                <a:sym typeface="Symbol" panose="05050102010706020507" pitchFamily="18" charset="2"/>
              </a:rPr>
              <a:t>sedimenta</a:t>
            </a:r>
            <a:r>
              <a:rPr lang="en-US" dirty="0" smtClean="0">
                <a:sym typeface="Symbol" panose="05050102010706020507" pitchFamily="18" charset="2"/>
              </a:rPr>
              <a:t> (</a:t>
            </a:r>
            <a:r>
              <a:rPr lang="en-US" b="1" dirty="0" err="1" smtClean="0">
                <a:sym typeface="Symbol" panose="05050102010706020507" pitchFamily="18" charset="2"/>
              </a:rPr>
              <a:t>B</a:t>
            </a:r>
            <a:r>
              <a:rPr lang="en-US" b="1" u="sng" dirty="0" err="1" smtClean="0">
                <a:sym typeface="Symbol" panose="05050102010706020507" pitchFamily="18" charset="2"/>
              </a:rPr>
              <a:t>omba</a:t>
            </a:r>
            <a:r>
              <a:rPr lang="en-US" b="1" u="sng" dirty="0" smtClean="0">
                <a:sym typeface="Symbol" panose="05050102010706020507" pitchFamily="18" charset="2"/>
              </a:rPr>
              <a:t> </a:t>
            </a:r>
            <a:r>
              <a:rPr lang="en-US" b="1" u="sng" dirty="0" err="1" smtClean="0">
                <a:sym typeface="Symbol" panose="05050102010706020507" pitchFamily="18" charset="2"/>
              </a:rPr>
              <a:t>Biológica</a:t>
            </a:r>
            <a:r>
              <a:rPr lang="en-US" dirty="0" smtClean="0">
                <a:sym typeface="Symbol" panose="05050102010706020507" pitchFamily="18" charset="2"/>
              </a:rPr>
              <a:t>)</a:t>
            </a:r>
          </a:p>
          <a:p>
            <a:endParaRPr lang="en-US" dirty="0" smtClean="0"/>
          </a:p>
          <a:p>
            <a:pPr marL="285750" indent="-285750">
              <a:buFont typeface="Symbol" panose="05050102010706020507" pitchFamily="18" charset="2"/>
              <a:buChar char="­"/>
            </a:pPr>
            <a:r>
              <a:rPr lang="en-US" dirty="0" err="1" smtClean="0">
                <a:sym typeface="Symbol" panose="05050102010706020507" pitchFamily="18" charset="2"/>
              </a:rPr>
              <a:t>Respiração</a:t>
            </a:r>
            <a:r>
              <a:rPr lang="en-US" dirty="0" smtClean="0">
                <a:sym typeface="Symbol" panose="05050102010706020507" pitchFamily="18" charset="2"/>
              </a:rPr>
              <a:t> +  </a:t>
            </a:r>
            <a:r>
              <a:rPr lang="en-US" dirty="0" err="1" smtClean="0">
                <a:sym typeface="Symbol" panose="05050102010706020507" pitchFamily="18" charset="2"/>
              </a:rPr>
              <a:t>ventilação</a:t>
            </a:r>
            <a:r>
              <a:rPr lang="en-US" dirty="0" smtClean="0">
                <a:sym typeface="Symbol" panose="05050102010706020507" pitchFamily="18" charset="2"/>
              </a:rPr>
              <a:t> (*</a:t>
            </a:r>
            <a:r>
              <a:rPr lang="en-US" dirty="0" err="1" smtClean="0">
                <a:sym typeface="Symbol" panose="05050102010706020507" pitchFamily="18" charset="2"/>
              </a:rPr>
              <a:t>Pacífico</a:t>
            </a:r>
            <a:r>
              <a:rPr lang="en-US" dirty="0" smtClean="0">
                <a:sym typeface="Symbol" panose="05050102010706020507" pitchFamily="18" charset="2"/>
              </a:rPr>
              <a:t>)   [O</a:t>
            </a:r>
            <a:r>
              <a:rPr lang="en-US" baseline="-25000" dirty="0" smtClean="0">
                <a:sym typeface="Symbol" panose="05050102010706020507" pitchFamily="18" charset="2"/>
              </a:rPr>
              <a:t>2</a:t>
            </a:r>
            <a:r>
              <a:rPr lang="en-US" dirty="0" smtClean="0">
                <a:sym typeface="Symbol" panose="05050102010706020507" pitchFamily="18" charset="2"/>
              </a:rPr>
              <a:t>] </a:t>
            </a:r>
            <a:r>
              <a:rPr lang="en-US" dirty="0" err="1" smtClean="0">
                <a:sym typeface="Symbol" panose="05050102010706020507" pitchFamily="18" charset="2"/>
              </a:rPr>
              <a:t>na</a:t>
            </a:r>
            <a:r>
              <a:rPr lang="en-US" dirty="0" smtClean="0">
                <a:sym typeface="Symbol" panose="05050102010706020507" pitchFamily="18" charset="2"/>
              </a:rPr>
              <a:t> </a:t>
            </a:r>
            <a:r>
              <a:rPr lang="en-US" dirty="0" err="1" smtClean="0">
                <a:sym typeface="Symbol" panose="05050102010706020507" pitchFamily="18" charset="2"/>
              </a:rPr>
              <a:t>água</a:t>
            </a:r>
            <a:r>
              <a:rPr lang="en-US" dirty="0" smtClean="0">
                <a:sym typeface="Symbol" panose="05050102010706020507" pitchFamily="18" charset="2"/>
              </a:rPr>
              <a:t> e </a:t>
            </a:r>
            <a:r>
              <a:rPr lang="en-US" dirty="0" err="1" smtClean="0">
                <a:sym typeface="Symbol" panose="05050102010706020507" pitchFamily="18" charset="2"/>
              </a:rPr>
              <a:t>sedimentos</a:t>
            </a:r>
            <a:r>
              <a:rPr lang="en-US" dirty="0" smtClean="0">
                <a:sym typeface="Symbol" panose="05050102010706020507" pitchFamily="18" charset="2"/>
              </a:rPr>
              <a:t> </a:t>
            </a:r>
            <a:r>
              <a:rPr lang="en-US" dirty="0" smtClean="0">
                <a:sym typeface="Symbol" panose="05050102010706020507" pitchFamily="18" charset="2"/>
              </a:rPr>
              <a:t> </a:t>
            </a:r>
            <a:r>
              <a:rPr lang="en-US" b="1" dirty="0" smtClean="0">
                <a:sym typeface="Symbol" panose="05050102010706020507" pitchFamily="18" charset="2"/>
              </a:rPr>
              <a:t>OMZ (Oxygen Minimum Zone)</a:t>
            </a:r>
            <a:endParaRPr lang="en-US" dirty="0" smtClean="0">
              <a:sym typeface="Symbol" panose="05050102010706020507" pitchFamily="18" charset="2"/>
            </a:endParaRPr>
          </a:p>
          <a:p>
            <a:pPr marL="285750" indent="-285750">
              <a:buFont typeface="Symbol" panose="05050102010706020507" pitchFamily="18" charset="2"/>
              <a:buChar char="­"/>
            </a:pPr>
            <a:endParaRPr lang="en-US" dirty="0">
              <a:sym typeface="Symbol" panose="05050102010706020507" pitchFamily="18" charset="2"/>
            </a:endParaRPr>
          </a:p>
          <a:p>
            <a:r>
              <a:rPr lang="en-US" dirty="0"/>
              <a:t>As </a:t>
            </a:r>
            <a:r>
              <a:rPr lang="en-US" dirty="0" err="1"/>
              <a:t>condições</a:t>
            </a:r>
            <a:r>
              <a:rPr lang="en-US" dirty="0"/>
              <a:t> de </a:t>
            </a:r>
            <a:r>
              <a:rPr lang="en-US" dirty="0">
                <a:sym typeface="Symbol" panose="05050102010706020507" pitchFamily="18" charset="2"/>
              </a:rPr>
              <a:t>[CO</a:t>
            </a:r>
            <a:r>
              <a:rPr lang="en-US" baseline="-25000" dirty="0">
                <a:sym typeface="Symbol" panose="05050102010706020507" pitchFamily="18" charset="2"/>
              </a:rPr>
              <a:t>2</a:t>
            </a:r>
            <a:r>
              <a:rPr lang="en-US" dirty="0">
                <a:sym typeface="Symbol" panose="05050102010706020507" pitchFamily="18" charset="2"/>
              </a:rPr>
              <a:t>] e  pH </a:t>
            </a:r>
            <a:r>
              <a:rPr lang="en-US" dirty="0" err="1">
                <a:sym typeface="Symbol" panose="05050102010706020507" pitchFamily="18" charset="2"/>
              </a:rPr>
              <a:t>na</a:t>
            </a:r>
            <a:r>
              <a:rPr lang="en-US" dirty="0">
                <a:sym typeface="Symbol" panose="05050102010706020507" pitchFamily="18" charset="2"/>
              </a:rPr>
              <a:t> </a:t>
            </a:r>
            <a:r>
              <a:rPr lang="en-US" dirty="0" smtClean="0">
                <a:sym typeface="Symbol" panose="05050102010706020507" pitchFamily="18" charset="2"/>
              </a:rPr>
              <a:t>OMZ  </a:t>
            </a:r>
            <a:r>
              <a:rPr lang="en-US" b="1" dirty="0" err="1"/>
              <a:t>Emissão</a:t>
            </a:r>
            <a:r>
              <a:rPr lang="en-US" b="1" dirty="0"/>
              <a:t> de CO</a:t>
            </a:r>
            <a:r>
              <a:rPr lang="en-US" b="1" baseline="-25000" dirty="0"/>
              <a:t>2</a:t>
            </a:r>
            <a:r>
              <a:rPr lang="en-US" b="1" dirty="0"/>
              <a:t> </a:t>
            </a:r>
            <a:endParaRPr lang="pt-BR" b="1" dirty="0"/>
          </a:p>
          <a:p>
            <a:endParaRPr lang="en-US" dirty="0" smtClean="0"/>
          </a:p>
          <a:p>
            <a:endParaRPr lang="en-US" dirty="0"/>
          </a:p>
          <a:p>
            <a:r>
              <a:rPr lang="en-US" dirty="0" smtClean="0"/>
              <a:t>Zonas </a:t>
            </a:r>
            <a:r>
              <a:rPr lang="en-US" dirty="0" err="1" smtClean="0"/>
              <a:t>subóxicas</a:t>
            </a:r>
            <a:r>
              <a:rPr lang="en-US" dirty="0" smtClean="0"/>
              <a:t> </a:t>
            </a:r>
            <a:r>
              <a:rPr lang="en-US" dirty="0">
                <a:sym typeface="Symbol" panose="05050102010706020507" pitchFamily="18" charset="2"/>
              </a:rPr>
              <a:t> </a:t>
            </a:r>
            <a:r>
              <a:rPr lang="en-US" dirty="0" smtClean="0">
                <a:sym typeface="Symbol" panose="05050102010706020507" pitchFamily="18" charset="2"/>
              </a:rPr>
              <a:t> </a:t>
            </a:r>
            <a:r>
              <a:rPr lang="en-US" dirty="0" err="1" smtClean="0">
                <a:sym typeface="Symbol" panose="05050102010706020507" pitchFamily="18" charset="2"/>
              </a:rPr>
              <a:t>áreas</a:t>
            </a:r>
            <a:r>
              <a:rPr lang="en-US" dirty="0" smtClean="0">
                <a:sym typeface="Symbol" panose="05050102010706020507" pitchFamily="18" charset="2"/>
              </a:rPr>
              <a:t> de </a:t>
            </a:r>
            <a:r>
              <a:rPr lang="en-US" dirty="0" err="1" smtClean="0">
                <a:sym typeface="Symbol" panose="05050102010706020507" pitchFamily="18" charset="2"/>
              </a:rPr>
              <a:t>perda</a:t>
            </a:r>
            <a:r>
              <a:rPr lang="en-US" dirty="0" smtClean="0">
                <a:sym typeface="Symbol" panose="05050102010706020507" pitchFamily="18" charset="2"/>
              </a:rPr>
              <a:t> de </a:t>
            </a:r>
            <a:r>
              <a:rPr lang="en-US" dirty="0">
                <a:sym typeface="Symbol" panose="05050102010706020507" pitchFamily="18" charset="2"/>
              </a:rPr>
              <a:t>NO</a:t>
            </a:r>
            <a:r>
              <a:rPr lang="en-US" baseline="-25000" dirty="0">
                <a:sym typeface="Symbol" panose="05050102010706020507" pitchFamily="18" charset="2"/>
              </a:rPr>
              <a:t>3</a:t>
            </a:r>
            <a:r>
              <a:rPr lang="en-US" baseline="30000" dirty="0">
                <a:sym typeface="Symbol" panose="05050102010706020507" pitchFamily="18" charset="2"/>
              </a:rPr>
              <a:t>-</a:t>
            </a:r>
            <a:endParaRPr lang="en-US" dirty="0" smtClean="0">
              <a:sym typeface="Symbol" panose="05050102010706020507" pitchFamily="18" charset="2"/>
            </a:endParaRPr>
          </a:p>
          <a:p>
            <a:endParaRPr lang="pt-BR" dirty="0" smtClean="0"/>
          </a:p>
        </p:txBody>
      </p:sp>
    </p:spTree>
    <p:extLst>
      <p:ext uri="{BB962C8B-B14F-4D97-AF65-F5344CB8AC3E}">
        <p14:creationId xmlns:p14="http://schemas.microsoft.com/office/powerpoint/2010/main" val="39287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anim calcmode="lin" valueType="num">
                                      <p:cBhvr>
                                        <p:cTn id="2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860" y="348915"/>
            <a:ext cx="6640513" cy="599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20958" y="4963960"/>
            <a:ext cx="4223085" cy="646331"/>
          </a:xfrm>
          <a:prstGeom prst="rect">
            <a:avLst/>
          </a:prstGeom>
          <a:noFill/>
          <a:ln w="38100">
            <a:solidFill>
              <a:schemeClr val="tx1"/>
            </a:solidFill>
          </a:ln>
        </p:spPr>
        <p:txBody>
          <a:bodyPr wrap="square" rtlCol="0">
            <a:spAutoFit/>
          </a:bodyPr>
          <a:lstStyle/>
          <a:p>
            <a:r>
              <a:rPr lang="pt-BR" b="1" u="sng" dirty="0" err="1"/>
              <a:t>Denitrificação</a:t>
            </a:r>
            <a:r>
              <a:rPr lang="pt-BR" b="1" u="sng" dirty="0"/>
              <a:t> + </a:t>
            </a:r>
            <a:r>
              <a:rPr lang="pt-BR" b="1" u="sng" dirty="0" err="1"/>
              <a:t>Anammox</a:t>
            </a:r>
            <a:r>
              <a:rPr lang="pt-BR" b="1" u="sng" dirty="0"/>
              <a:t> </a:t>
            </a:r>
            <a:r>
              <a:rPr lang="en-US" dirty="0">
                <a:sym typeface="Symbol" panose="05050102010706020507" pitchFamily="18" charset="2"/>
              </a:rPr>
              <a:t>  NO</a:t>
            </a:r>
            <a:r>
              <a:rPr lang="en-US" baseline="-25000" dirty="0">
                <a:sym typeface="Symbol" panose="05050102010706020507" pitchFamily="18" charset="2"/>
              </a:rPr>
              <a:t>3</a:t>
            </a:r>
            <a:r>
              <a:rPr lang="en-US" baseline="30000" dirty="0">
                <a:sym typeface="Symbol" panose="05050102010706020507" pitchFamily="18" charset="2"/>
              </a:rPr>
              <a:t>-</a:t>
            </a:r>
            <a:r>
              <a:rPr lang="en-US" dirty="0">
                <a:sym typeface="Symbol" panose="05050102010706020507" pitchFamily="18" charset="2"/>
              </a:rPr>
              <a:t> </a:t>
            </a:r>
            <a:r>
              <a:rPr lang="en-US" b="1" dirty="0">
                <a:sym typeface="Symbol" panose="05050102010706020507" pitchFamily="18" charset="2"/>
              </a:rPr>
              <a:t> N</a:t>
            </a:r>
            <a:r>
              <a:rPr lang="en-US" b="1" baseline="-25000" dirty="0">
                <a:sym typeface="Symbol" panose="05050102010706020507" pitchFamily="18" charset="2"/>
              </a:rPr>
              <a:t>2 </a:t>
            </a:r>
            <a:r>
              <a:rPr lang="en-US" dirty="0">
                <a:sym typeface="Symbol" panose="05050102010706020507" pitchFamily="18" charset="2"/>
              </a:rPr>
              <a:t>(</a:t>
            </a:r>
            <a:r>
              <a:rPr lang="en-US" dirty="0" err="1">
                <a:sym typeface="Symbol" panose="05050102010706020507" pitchFamily="18" charset="2"/>
              </a:rPr>
              <a:t>compensa</a:t>
            </a:r>
            <a:r>
              <a:rPr lang="en-US" dirty="0">
                <a:sym typeface="Symbol" panose="05050102010706020507" pitchFamily="18" charset="2"/>
              </a:rPr>
              <a:t> a </a:t>
            </a:r>
            <a:r>
              <a:rPr lang="en-US" dirty="0" err="1">
                <a:sym typeface="Symbol" panose="05050102010706020507" pitchFamily="18" charset="2"/>
              </a:rPr>
              <a:t>fixação</a:t>
            </a:r>
            <a:r>
              <a:rPr lang="en-US" dirty="0">
                <a:sym typeface="Symbol" panose="05050102010706020507" pitchFamily="18" charset="2"/>
              </a:rPr>
              <a:t> de N</a:t>
            </a:r>
            <a:r>
              <a:rPr lang="en-US" baseline="-25000" dirty="0">
                <a:sym typeface="Symbol" panose="05050102010706020507" pitchFamily="18" charset="2"/>
              </a:rPr>
              <a:t>2</a:t>
            </a:r>
            <a:r>
              <a:rPr lang="en-US" dirty="0" smtClean="0">
                <a:sym typeface="Symbol" panose="05050102010706020507" pitchFamily="18" charset="2"/>
              </a:rPr>
              <a:t>)</a:t>
            </a:r>
            <a:endParaRPr lang="pt-BR" dirty="0"/>
          </a:p>
        </p:txBody>
      </p:sp>
      <p:sp>
        <p:nvSpPr>
          <p:cNvPr id="7" name="Text Box 9"/>
          <p:cNvSpPr txBox="1">
            <a:spLocks noChangeArrowheads="1"/>
          </p:cNvSpPr>
          <p:nvPr/>
        </p:nvSpPr>
        <p:spPr bwMode="auto">
          <a:xfrm>
            <a:off x="720958" y="504256"/>
            <a:ext cx="3851920" cy="830997"/>
          </a:xfrm>
          <a:prstGeom prst="rect">
            <a:avLst/>
          </a:prstGeom>
          <a:solidFill>
            <a:schemeClr val="bg1"/>
          </a:solidFill>
          <a:ln w="9525">
            <a:solidFill>
              <a:srgbClr val="FF00FF"/>
            </a:solidFill>
            <a:miter lim="800000"/>
            <a:headEnd/>
            <a:tailEnd/>
          </a:ln>
          <a:effectLst/>
          <a:extLst/>
        </p:spPr>
        <p:txBody>
          <a:bodyPr wrap="square">
            <a:spAutoFit/>
          </a:bodyPr>
          <a:lstStyle/>
          <a:p>
            <a:pPr algn="ctr">
              <a:spcBef>
                <a:spcPct val="50000"/>
              </a:spcBef>
            </a:pPr>
            <a:r>
              <a:rPr lang="en-US" sz="1200" b="1" dirty="0">
                <a:solidFill>
                  <a:schemeClr val="accent1">
                    <a:lumMod val="75000"/>
                  </a:schemeClr>
                </a:solidFill>
                <a:latin typeface="Comic Sans MS" pitchFamily="66" charset="0"/>
                <a:cs typeface="Times New Roman" pitchFamily="18" charset="0"/>
              </a:rPr>
              <a:t>106CO</a:t>
            </a:r>
            <a:r>
              <a:rPr lang="en-US" sz="1200" b="1" baseline="-30000" dirty="0">
                <a:solidFill>
                  <a:schemeClr val="accent1">
                    <a:lumMod val="75000"/>
                  </a:schemeClr>
                </a:solidFill>
                <a:latin typeface="Comic Sans MS" pitchFamily="66" charset="0"/>
                <a:cs typeface="Times New Roman" pitchFamily="18" charset="0"/>
              </a:rPr>
              <a:t>2</a:t>
            </a:r>
            <a:r>
              <a:rPr lang="en-US" sz="1200" b="1" dirty="0">
                <a:solidFill>
                  <a:schemeClr val="accent1">
                    <a:lumMod val="75000"/>
                  </a:schemeClr>
                </a:solidFill>
                <a:latin typeface="Comic Sans MS" pitchFamily="66" charset="0"/>
                <a:cs typeface="Times New Roman" pitchFamily="18" charset="0"/>
              </a:rPr>
              <a:t> + </a:t>
            </a:r>
            <a:r>
              <a:rPr lang="en-US" sz="1200" b="1" dirty="0">
                <a:solidFill>
                  <a:srgbClr val="FF3300"/>
                </a:solidFill>
                <a:latin typeface="Comic Sans MS" pitchFamily="66" charset="0"/>
                <a:cs typeface="Times New Roman" pitchFamily="18" charset="0"/>
              </a:rPr>
              <a:t>16</a:t>
            </a:r>
            <a:r>
              <a:rPr lang="en-US" sz="1200" b="1" dirty="0">
                <a:solidFill>
                  <a:schemeClr val="accent1">
                    <a:lumMod val="75000"/>
                  </a:schemeClr>
                </a:solidFill>
                <a:latin typeface="Comic Sans MS" pitchFamily="66" charset="0"/>
                <a:cs typeface="Times New Roman" pitchFamily="18" charset="0"/>
              </a:rPr>
              <a:t>H</a:t>
            </a:r>
            <a:r>
              <a:rPr lang="en-US" sz="1200" b="1" dirty="0">
                <a:solidFill>
                  <a:srgbClr val="FF3300"/>
                </a:solidFill>
                <a:latin typeface="Comic Sans MS" pitchFamily="66" charset="0"/>
                <a:cs typeface="Times New Roman" pitchFamily="18" charset="0"/>
              </a:rPr>
              <a:t>N</a:t>
            </a:r>
            <a:r>
              <a:rPr lang="en-US" sz="1200" b="1" dirty="0">
                <a:solidFill>
                  <a:schemeClr val="accent1">
                    <a:lumMod val="75000"/>
                  </a:schemeClr>
                </a:solidFill>
                <a:latin typeface="Comic Sans MS" pitchFamily="66" charset="0"/>
                <a:cs typeface="Times New Roman" pitchFamily="18" charset="0"/>
              </a:rPr>
              <a:t>O</a:t>
            </a:r>
            <a:r>
              <a:rPr lang="en-US" sz="1200" b="1" baseline="-30000" dirty="0">
                <a:solidFill>
                  <a:schemeClr val="accent1">
                    <a:lumMod val="75000"/>
                  </a:schemeClr>
                </a:solidFill>
                <a:latin typeface="Comic Sans MS" pitchFamily="66" charset="0"/>
                <a:cs typeface="Times New Roman" pitchFamily="18" charset="0"/>
              </a:rPr>
              <a:t>3</a:t>
            </a:r>
            <a:r>
              <a:rPr lang="en-US" sz="1200" b="1" dirty="0">
                <a:solidFill>
                  <a:schemeClr val="accent1">
                    <a:lumMod val="75000"/>
                  </a:schemeClr>
                </a:solidFill>
                <a:latin typeface="Comic Sans MS" pitchFamily="66" charset="0"/>
                <a:cs typeface="Times New Roman" pitchFamily="18" charset="0"/>
              </a:rPr>
              <a:t> + 1H</a:t>
            </a:r>
            <a:r>
              <a:rPr lang="en-US" sz="1200" b="1" baseline="-30000" dirty="0">
                <a:solidFill>
                  <a:schemeClr val="accent1">
                    <a:lumMod val="75000"/>
                  </a:schemeClr>
                </a:solidFill>
                <a:latin typeface="Comic Sans MS" pitchFamily="66" charset="0"/>
                <a:cs typeface="Times New Roman" pitchFamily="18" charset="0"/>
              </a:rPr>
              <a:t>3</a:t>
            </a:r>
            <a:r>
              <a:rPr lang="en-US" sz="1200" b="1" dirty="0">
                <a:solidFill>
                  <a:schemeClr val="accent1">
                    <a:lumMod val="75000"/>
                  </a:schemeClr>
                </a:solidFill>
                <a:latin typeface="Comic Sans MS" pitchFamily="66" charset="0"/>
                <a:cs typeface="Times New Roman" pitchFamily="18" charset="0"/>
              </a:rPr>
              <a:t>PO</a:t>
            </a:r>
            <a:r>
              <a:rPr lang="en-US" sz="1200" b="1" baseline="-30000" dirty="0">
                <a:solidFill>
                  <a:schemeClr val="accent1">
                    <a:lumMod val="75000"/>
                  </a:schemeClr>
                </a:solidFill>
                <a:latin typeface="Comic Sans MS" pitchFamily="66" charset="0"/>
                <a:cs typeface="Times New Roman" pitchFamily="18" charset="0"/>
              </a:rPr>
              <a:t>4</a:t>
            </a:r>
            <a:r>
              <a:rPr lang="en-US" sz="1200" b="1" dirty="0">
                <a:solidFill>
                  <a:schemeClr val="accent1">
                    <a:lumMod val="75000"/>
                  </a:schemeClr>
                </a:solidFill>
                <a:latin typeface="Comic Sans MS" pitchFamily="66" charset="0"/>
                <a:cs typeface="Times New Roman" pitchFamily="18" charset="0"/>
              </a:rPr>
              <a:t> +122H</a:t>
            </a:r>
            <a:r>
              <a:rPr lang="en-US" sz="1200" b="1" baseline="-30000" dirty="0">
                <a:solidFill>
                  <a:schemeClr val="accent1">
                    <a:lumMod val="75000"/>
                  </a:schemeClr>
                </a:solidFill>
                <a:latin typeface="Comic Sans MS" pitchFamily="66" charset="0"/>
                <a:cs typeface="Times New Roman" pitchFamily="18" charset="0"/>
              </a:rPr>
              <a:t>2</a:t>
            </a:r>
            <a:r>
              <a:rPr lang="en-US" sz="1200" b="1" dirty="0">
                <a:solidFill>
                  <a:schemeClr val="accent1">
                    <a:lumMod val="75000"/>
                  </a:schemeClr>
                </a:solidFill>
                <a:latin typeface="Comic Sans MS" pitchFamily="66" charset="0"/>
                <a:cs typeface="Times New Roman" pitchFamily="18" charset="0"/>
              </a:rPr>
              <a:t>O</a:t>
            </a:r>
          </a:p>
          <a:p>
            <a:pPr algn="ctr">
              <a:spcBef>
                <a:spcPct val="50000"/>
              </a:spcBef>
            </a:pPr>
            <a:r>
              <a:rPr lang="en-US" sz="1200" b="1" dirty="0">
                <a:solidFill>
                  <a:schemeClr val="accent1">
                    <a:lumMod val="75000"/>
                  </a:schemeClr>
                </a:solidFill>
                <a:latin typeface="Comic Sans MS" pitchFamily="66" charset="0"/>
                <a:cs typeface="Times New Roman" pitchFamily="18" charset="0"/>
                <a:sym typeface="Wingdings" pitchFamily="2" charset="2"/>
              </a:rPr>
              <a:t></a:t>
            </a:r>
            <a:endParaRPr lang="en-US" sz="1200" b="1" dirty="0">
              <a:solidFill>
                <a:schemeClr val="accent1">
                  <a:lumMod val="75000"/>
                </a:schemeClr>
              </a:solidFill>
              <a:latin typeface="Comic Sans MS" pitchFamily="66" charset="0"/>
              <a:cs typeface="Times New Roman" pitchFamily="18" charset="0"/>
            </a:endParaRPr>
          </a:p>
          <a:p>
            <a:pPr algn="ctr">
              <a:spcBef>
                <a:spcPct val="50000"/>
              </a:spcBef>
            </a:pPr>
            <a:r>
              <a:rPr lang="en-US" sz="1200" b="1" dirty="0">
                <a:solidFill>
                  <a:schemeClr val="accent1">
                    <a:lumMod val="75000"/>
                  </a:schemeClr>
                </a:solidFill>
                <a:latin typeface="Comic Sans MS" pitchFamily="66" charset="0"/>
                <a:cs typeface="Times New Roman" pitchFamily="18" charset="0"/>
              </a:rPr>
              <a:t>(</a:t>
            </a:r>
            <a:r>
              <a:rPr lang="en-US" sz="1200" b="1" dirty="0" smtClean="0">
                <a:solidFill>
                  <a:schemeClr val="accent1">
                    <a:lumMod val="75000"/>
                  </a:schemeClr>
                </a:solidFill>
                <a:latin typeface="Comic Sans MS" pitchFamily="66" charset="0"/>
                <a:cs typeface="Times New Roman" pitchFamily="18" charset="0"/>
              </a:rPr>
              <a:t>CH</a:t>
            </a:r>
            <a:r>
              <a:rPr lang="en-US" sz="1200" b="1" baseline="-25000" dirty="0" smtClean="0">
                <a:solidFill>
                  <a:schemeClr val="accent1">
                    <a:lumMod val="75000"/>
                  </a:schemeClr>
                </a:solidFill>
                <a:latin typeface="Comic Sans MS" pitchFamily="66" charset="0"/>
                <a:cs typeface="Times New Roman" pitchFamily="18" charset="0"/>
              </a:rPr>
              <a:t>2</a:t>
            </a:r>
            <a:r>
              <a:rPr lang="en-US" sz="1200" b="1" dirty="0" smtClean="0">
                <a:solidFill>
                  <a:schemeClr val="accent1">
                    <a:lumMod val="75000"/>
                  </a:schemeClr>
                </a:solidFill>
                <a:latin typeface="Comic Sans MS" pitchFamily="66" charset="0"/>
                <a:cs typeface="Times New Roman" pitchFamily="18" charset="0"/>
              </a:rPr>
              <a:t>O)</a:t>
            </a:r>
            <a:r>
              <a:rPr lang="en-US" sz="1200" b="1" baseline="-30000" dirty="0" smtClean="0">
                <a:solidFill>
                  <a:schemeClr val="accent1">
                    <a:lumMod val="75000"/>
                  </a:schemeClr>
                </a:solidFill>
                <a:latin typeface="Comic Sans MS" pitchFamily="66" charset="0"/>
                <a:cs typeface="Times New Roman" pitchFamily="18" charset="0"/>
              </a:rPr>
              <a:t>106</a:t>
            </a:r>
            <a:r>
              <a:rPr lang="en-US" sz="1200" b="1" dirty="0" smtClean="0">
                <a:solidFill>
                  <a:schemeClr val="accent1">
                    <a:lumMod val="75000"/>
                  </a:schemeClr>
                </a:solidFill>
                <a:latin typeface="Comic Sans MS" pitchFamily="66" charset="0"/>
                <a:cs typeface="Times New Roman" pitchFamily="18" charset="0"/>
              </a:rPr>
              <a:t>(</a:t>
            </a:r>
            <a:r>
              <a:rPr lang="en-US" sz="1200" b="1" dirty="0" smtClean="0">
                <a:solidFill>
                  <a:srgbClr val="FF3300"/>
                </a:solidFill>
                <a:latin typeface="Comic Sans MS" pitchFamily="66" charset="0"/>
                <a:cs typeface="Times New Roman" pitchFamily="18" charset="0"/>
              </a:rPr>
              <a:t>N</a:t>
            </a:r>
            <a:r>
              <a:rPr lang="en-US" sz="1200" b="1" dirty="0" smtClean="0">
                <a:solidFill>
                  <a:schemeClr val="accent1">
                    <a:lumMod val="75000"/>
                  </a:schemeClr>
                </a:solidFill>
                <a:latin typeface="Comic Sans MS" pitchFamily="66" charset="0"/>
                <a:cs typeface="Times New Roman" pitchFamily="18" charset="0"/>
              </a:rPr>
              <a:t>H3)</a:t>
            </a:r>
            <a:r>
              <a:rPr lang="en-US" sz="1200" b="1" baseline="-30000" dirty="0" smtClean="0">
                <a:solidFill>
                  <a:srgbClr val="FF3300"/>
                </a:solidFill>
                <a:latin typeface="Comic Sans MS" pitchFamily="66" charset="0"/>
                <a:cs typeface="Times New Roman" pitchFamily="18" charset="0"/>
              </a:rPr>
              <a:t>16</a:t>
            </a:r>
            <a:r>
              <a:rPr lang="en-US" sz="1200" b="1" dirty="0" smtClean="0">
                <a:solidFill>
                  <a:schemeClr val="accent1">
                    <a:lumMod val="75000"/>
                  </a:schemeClr>
                </a:solidFill>
                <a:latin typeface="Comic Sans MS" pitchFamily="66" charset="0"/>
                <a:cs typeface="Times New Roman" pitchFamily="18" charset="0"/>
              </a:rPr>
              <a:t>H</a:t>
            </a:r>
            <a:r>
              <a:rPr lang="en-US" sz="1200" b="1" baseline="-30000" dirty="0" smtClean="0">
                <a:solidFill>
                  <a:schemeClr val="accent1">
                    <a:lumMod val="75000"/>
                  </a:schemeClr>
                </a:solidFill>
                <a:latin typeface="Comic Sans MS" pitchFamily="66" charset="0"/>
                <a:cs typeface="Times New Roman" pitchFamily="18" charset="0"/>
              </a:rPr>
              <a:t>3</a:t>
            </a:r>
            <a:r>
              <a:rPr lang="en-US" sz="1200" b="1" dirty="0" smtClean="0">
                <a:solidFill>
                  <a:schemeClr val="accent1">
                    <a:lumMod val="75000"/>
                  </a:schemeClr>
                </a:solidFill>
                <a:latin typeface="Comic Sans MS" pitchFamily="66" charset="0"/>
                <a:cs typeface="Times New Roman" pitchFamily="18" charset="0"/>
              </a:rPr>
              <a:t>PO</a:t>
            </a:r>
            <a:r>
              <a:rPr lang="en-US" sz="1200" b="1" baseline="-25000" dirty="0" smtClean="0">
                <a:solidFill>
                  <a:schemeClr val="accent1">
                    <a:lumMod val="75000"/>
                  </a:schemeClr>
                </a:solidFill>
                <a:latin typeface="Comic Sans MS" pitchFamily="66" charset="0"/>
                <a:cs typeface="Times New Roman" pitchFamily="18" charset="0"/>
              </a:rPr>
              <a:t>4</a:t>
            </a:r>
            <a:r>
              <a:rPr lang="en-US" sz="1200" b="1" dirty="0" smtClean="0">
                <a:solidFill>
                  <a:schemeClr val="accent1">
                    <a:lumMod val="75000"/>
                  </a:schemeClr>
                </a:solidFill>
                <a:latin typeface="Comic Sans MS" pitchFamily="66" charset="0"/>
                <a:cs typeface="Times New Roman" pitchFamily="18" charset="0"/>
              </a:rPr>
              <a:t> </a:t>
            </a:r>
            <a:r>
              <a:rPr lang="en-US" sz="1200" b="1" dirty="0">
                <a:solidFill>
                  <a:schemeClr val="accent1">
                    <a:lumMod val="75000"/>
                  </a:schemeClr>
                </a:solidFill>
                <a:latin typeface="Comic Sans MS" pitchFamily="66" charset="0"/>
                <a:cs typeface="Times New Roman" pitchFamily="18" charset="0"/>
              </a:rPr>
              <a:t>+ 138O</a:t>
            </a:r>
            <a:r>
              <a:rPr lang="en-US" sz="1200" b="1" baseline="-30000" dirty="0">
                <a:solidFill>
                  <a:schemeClr val="accent1">
                    <a:lumMod val="75000"/>
                  </a:schemeClr>
                </a:solidFill>
                <a:latin typeface="Comic Sans MS" pitchFamily="66" charset="0"/>
                <a:cs typeface="Times New Roman" pitchFamily="18" charset="0"/>
              </a:rPr>
              <a:t>2</a:t>
            </a:r>
            <a:endParaRPr lang="pt-BR" sz="1200" b="1" dirty="0">
              <a:solidFill>
                <a:schemeClr val="accent1">
                  <a:lumMod val="75000"/>
                </a:schemeClr>
              </a:solidFill>
              <a:latin typeface="Comic Sans MS" pitchFamily="66" charset="0"/>
            </a:endParaRPr>
          </a:p>
        </p:txBody>
      </p:sp>
      <p:sp>
        <p:nvSpPr>
          <p:cNvPr id="9" name="CaixaDeTexto 8"/>
          <p:cNvSpPr txBox="1"/>
          <p:nvPr/>
        </p:nvSpPr>
        <p:spPr>
          <a:xfrm>
            <a:off x="1196390" y="1816987"/>
            <a:ext cx="2901055" cy="646331"/>
          </a:xfrm>
          <a:prstGeom prst="rect">
            <a:avLst/>
          </a:prstGeom>
          <a:solidFill>
            <a:schemeClr val="tx1"/>
          </a:solidFill>
          <a:ln w="38100">
            <a:solidFill>
              <a:srgbClr val="00FFFF"/>
            </a:solidFill>
          </a:ln>
        </p:spPr>
        <p:txBody>
          <a:bodyPr wrap="square" rtlCol="0">
            <a:spAutoFit/>
          </a:bodyPr>
          <a:lstStyle/>
          <a:p>
            <a:r>
              <a:rPr lang="en-US" dirty="0" err="1" smtClean="0">
                <a:solidFill>
                  <a:srgbClr val="00FFFF"/>
                </a:solidFill>
                <a:latin typeface="Comic Sans MS" pitchFamily="66" charset="0"/>
              </a:rPr>
              <a:t>Denitrificação</a:t>
            </a:r>
            <a:endParaRPr lang="en-US" dirty="0" smtClean="0">
              <a:solidFill>
                <a:srgbClr val="00FFFF"/>
              </a:solidFill>
              <a:latin typeface="Comic Sans MS" pitchFamily="66" charset="0"/>
            </a:endParaRPr>
          </a:p>
          <a:p>
            <a:r>
              <a:rPr lang="en-US" dirty="0" smtClean="0">
                <a:solidFill>
                  <a:srgbClr val="00FFFF"/>
                </a:solidFill>
                <a:latin typeface="Comic Sans MS" pitchFamily="66" charset="0"/>
              </a:rPr>
              <a:t>NO</a:t>
            </a:r>
            <a:r>
              <a:rPr lang="en-US" baseline="-25000" dirty="0" smtClean="0">
                <a:solidFill>
                  <a:srgbClr val="00FFFF"/>
                </a:solidFill>
                <a:latin typeface="Comic Sans MS" pitchFamily="66" charset="0"/>
              </a:rPr>
              <a:t>3</a:t>
            </a:r>
            <a:r>
              <a:rPr lang="en-US" baseline="30000" dirty="0" smtClean="0">
                <a:solidFill>
                  <a:srgbClr val="00FFFF"/>
                </a:solidFill>
                <a:latin typeface="Comic Sans MS" pitchFamily="66" charset="0"/>
              </a:rPr>
              <a:t>-</a:t>
            </a:r>
            <a:r>
              <a:rPr lang="en-US" dirty="0" smtClean="0">
                <a:solidFill>
                  <a:srgbClr val="00FFFF"/>
                </a:solidFill>
                <a:latin typeface="Comic Sans MS" pitchFamily="66" charset="0"/>
              </a:rPr>
              <a:t>  </a:t>
            </a:r>
            <a:r>
              <a:rPr lang="en-US" dirty="0">
                <a:solidFill>
                  <a:srgbClr val="00FFFF"/>
                </a:solidFill>
                <a:latin typeface="Comic Sans MS" pitchFamily="66" charset="0"/>
              </a:rPr>
              <a:t>-&gt;  N</a:t>
            </a:r>
            <a:r>
              <a:rPr lang="en-US" baseline="-25000" dirty="0">
                <a:solidFill>
                  <a:srgbClr val="00FFFF"/>
                </a:solidFill>
                <a:latin typeface="Comic Sans MS" pitchFamily="66" charset="0"/>
              </a:rPr>
              <a:t>2</a:t>
            </a:r>
            <a:r>
              <a:rPr lang="en-US" dirty="0">
                <a:solidFill>
                  <a:srgbClr val="00FFFF"/>
                </a:solidFill>
                <a:latin typeface="Comic Sans MS" pitchFamily="66" charset="0"/>
              </a:rPr>
              <a:t>O  -&gt;  </a:t>
            </a:r>
            <a:r>
              <a:rPr lang="en-US" dirty="0" smtClean="0">
                <a:solidFill>
                  <a:srgbClr val="FFFF00"/>
                </a:solidFill>
                <a:latin typeface="Comic Sans MS" pitchFamily="66" charset="0"/>
              </a:rPr>
              <a:t>N</a:t>
            </a:r>
            <a:r>
              <a:rPr lang="en-US" baseline="-25000" dirty="0" smtClean="0">
                <a:solidFill>
                  <a:srgbClr val="FFFF00"/>
                </a:solidFill>
                <a:latin typeface="Comic Sans MS" pitchFamily="66" charset="0"/>
              </a:rPr>
              <a:t>2</a:t>
            </a:r>
            <a:endParaRPr lang="pt-BR" dirty="0">
              <a:solidFill>
                <a:srgbClr val="FFFF00"/>
              </a:solidFill>
            </a:endParaRPr>
          </a:p>
        </p:txBody>
      </p:sp>
      <p:cxnSp>
        <p:nvCxnSpPr>
          <p:cNvPr id="11" name="Conector de seta reta 10"/>
          <p:cNvCxnSpPr/>
          <p:nvPr/>
        </p:nvCxnSpPr>
        <p:spPr>
          <a:xfrm flipV="1">
            <a:off x="1684421" y="1227222"/>
            <a:ext cx="1997242" cy="9129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720957" y="2803358"/>
            <a:ext cx="4957947" cy="1837426"/>
          </a:xfrm>
          <a:prstGeom prst="rect">
            <a:avLst/>
          </a:prstGeom>
          <a:solidFill>
            <a:schemeClr val="tx1"/>
          </a:solidFill>
          <a:ln w="38100">
            <a:solidFill>
              <a:srgbClr val="00FFFF"/>
            </a:solidFill>
          </a:ln>
        </p:spPr>
        <p:txBody>
          <a:bodyPr wrap="square" rtlCol="0">
            <a:spAutoFit/>
          </a:bodyPr>
          <a:lstStyle/>
          <a:p>
            <a:pPr>
              <a:lnSpc>
                <a:spcPct val="90000"/>
              </a:lnSpc>
              <a:buFont typeface="Wingdings" pitchFamily="2" charset="2"/>
              <a:buNone/>
            </a:pPr>
            <a:r>
              <a:rPr lang="pt-BR" dirty="0" err="1" smtClean="0">
                <a:solidFill>
                  <a:srgbClr val="00FFFF"/>
                </a:solidFill>
                <a:latin typeface="Comic Sans MS" pitchFamily="66" charset="0"/>
              </a:rPr>
              <a:t>Anammox</a:t>
            </a:r>
            <a:r>
              <a:rPr lang="pt-BR" dirty="0" smtClean="0">
                <a:latin typeface="Comic Sans MS" pitchFamily="66" charset="0"/>
              </a:rPr>
              <a:t> </a:t>
            </a:r>
            <a:r>
              <a:rPr lang="pt-BR" dirty="0">
                <a:solidFill>
                  <a:schemeClr val="bg1"/>
                </a:solidFill>
                <a:latin typeface="Comic Sans MS" pitchFamily="66" charset="0"/>
              </a:rPr>
              <a:t>– </a:t>
            </a:r>
            <a:r>
              <a:rPr lang="pt-BR" u="sng" dirty="0">
                <a:solidFill>
                  <a:schemeClr val="bg1"/>
                </a:solidFill>
                <a:latin typeface="Comic Sans MS" pitchFamily="66" charset="0"/>
              </a:rPr>
              <a:t>Oxidação anaeróbica de amônio</a:t>
            </a:r>
            <a:r>
              <a:rPr lang="pt-BR" dirty="0">
                <a:solidFill>
                  <a:schemeClr val="bg1"/>
                </a:solidFill>
                <a:latin typeface="Comic Sans MS" pitchFamily="66" charset="0"/>
              </a:rPr>
              <a:t>: </a:t>
            </a:r>
            <a:endParaRPr lang="pt-BR" dirty="0" smtClean="0">
              <a:solidFill>
                <a:schemeClr val="bg1"/>
              </a:solidFill>
              <a:latin typeface="Comic Sans MS" pitchFamily="66" charset="0"/>
            </a:endParaRPr>
          </a:p>
          <a:p>
            <a:pPr>
              <a:lnSpc>
                <a:spcPct val="90000"/>
              </a:lnSpc>
              <a:buFont typeface="Wingdings" pitchFamily="2" charset="2"/>
              <a:buNone/>
            </a:pPr>
            <a:r>
              <a:rPr lang="pt-BR" dirty="0" smtClean="0">
                <a:solidFill>
                  <a:srgbClr val="00FFFF"/>
                </a:solidFill>
                <a:latin typeface="Comic Sans MS" pitchFamily="66" charset="0"/>
              </a:rPr>
              <a:t>NH</a:t>
            </a:r>
            <a:r>
              <a:rPr lang="pt-BR" baseline="-25000" dirty="0" smtClean="0">
                <a:solidFill>
                  <a:srgbClr val="00FFFF"/>
                </a:solidFill>
                <a:latin typeface="Comic Sans MS" pitchFamily="66" charset="0"/>
              </a:rPr>
              <a:t>4</a:t>
            </a:r>
            <a:r>
              <a:rPr lang="pt-BR" baseline="30000" dirty="0">
                <a:solidFill>
                  <a:srgbClr val="00FFFF"/>
                </a:solidFill>
                <a:latin typeface="Comic Sans MS" pitchFamily="66" charset="0"/>
              </a:rPr>
              <a:t>+</a:t>
            </a:r>
            <a:r>
              <a:rPr lang="pt-BR" dirty="0">
                <a:solidFill>
                  <a:srgbClr val="00FFFF"/>
                </a:solidFill>
                <a:latin typeface="Comic Sans MS" pitchFamily="66" charset="0"/>
              </a:rPr>
              <a:t> + NO</a:t>
            </a:r>
            <a:r>
              <a:rPr lang="pt-BR" baseline="-25000" dirty="0">
                <a:solidFill>
                  <a:srgbClr val="00FFFF"/>
                </a:solidFill>
                <a:latin typeface="Comic Sans MS" pitchFamily="66" charset="0"/>
              </a:rPr>
              <a:t>2</a:t>
            </a:r>
            <a:r>
              <a:rPr lang="pt-BR" baseline="30000" dirty="0">
                <a:solidFill>
                  <a:srgbClr val="00FFFF"/>
                </a:solidFill>
                <a:latin typeface="Comic Sans MS" pitchFamily="66" charset="0"/>
              </a:rPr>
              <a:t>-</a:t>
            </a:r>
            <a:r>
              <a:rPr lang="pt-BR" dirty="0">
                <a:solidFill>
                  <a:srgbClr val="00FFFF"/>
                </a:solidFill>
                <a:latin typeface="Comic Sans MS" pitchFamily="66" charset="0"/>
              </a:rPr>
              <a:t> </a:t>
            </a:r>
            <a:r>
              <a:rPr lang="pt-BR" dirty="0">
                <a:solidFill>
                  <a:srgbClr val="00FFFF"/>
                </a:solidFill>
                <a:latin typeface="Comic Sans MS" pitchFamily="66" charset="0"/>
                <a:sym typeface="Symbol" pitchFamily="18" charset="2"/>
              </a:rPr>
              <a:t> </a:t>
            </a:r>
            <a:r>
              <a:rPr lang="pt-BR" dirty="0">
                <a:solidFill>
                  <a:srgbClr val="FFFF00"/>
                </a:solidFill>
                <a:latin typeface="Comic Sans MS" pitchFamily="66" charset="0"/>
              </a:rPr>
              <a:t>N</a:t>
            </a:r>
            <a:r>
              <a:rPr lang="pt-BR" baseline="-25000" dirty="0">
                <a:solidFill>
                  <a:srgbClr val="FFFF00"/>
                </a:solidFill>
                <a:latin typeface="Comic Sans MS" pitchFamily="66" charset="0"/>
              </a:rPr>
              <a:t>2</a:t>
            </a:r>
            <a:r>
              <a:rPr lang="pt-BR" dirty="0">
                <a:solidFill>
                  <a:srgbClr val="00FFFF"/>
                </a:solidFill>
                <a:latin typeface="Comic Sans MS" pitchFamily="66" charset="0"/>
              </a:rPr>
              <a:t> + 2 H</a:t>
            </a:r>
            <a:r>
              <a:rPr lang="pt-BR" baseline="-25000" dirty="0">
                <a:solidFill>
                  <a:srgbClr val="00FFFF"/>
                </a:solidFill>
                <a:latin typeface="Comic Sans MS" pitchFamily="66" charset="0"/>
              </a:rPr>
              <a:t>2</a:t>
            </a:r>
            <a:r>
              <a:rPr lang="pt-BR" dirty="0">
                <a:solidFill>
                  <a:srgbClr val="00FFFF"/>
                </a:solidFill>
                <a:latin typeface="Comic Sans MS" pitchFamily="66" charset="0"/>
              </a:rPr>
              <a:t>O  </a:t>
            </a:r>
          </a:p>
          <a:p>
            <a:pPr>
              <a:lnSpc>
                <a:spcPct val="90000"/>
              </a:lnSpc>
            </a:pPr>
            <a:endParaRPr lang="pt-BR" dirty="0" smtClean="0">
              <a:solidFill>
                <a:schemeClr val="bg1"/>
              </a:solidFill>
              <a:latin typeface="Comic Sans MS" pitchFamily="66" charset="0"/>
            </a:endParaRPr>
          </a:p>
          <a:p>
            <a:pPr>
              <a:lnSpc>
                <a:spcPct val="90000"/>
              </a:lnSpc>
            </a:pPr>
            <a:r>
              <a:rPr lang="pt-BR" dirty="0" smtClean="0">
                <a:solidFill>
                  <a:schemeClr val="bg1"/>
                </a:solidFill>
                <a:latin typeface="Comic Sans MS" pitchFamily="66" charset="0"/>
              </a:rPr>
              <a:t>Atalho </a:t>
            </a:r>
            <a:r>
              <a:rPr lang="pt-BR" dirty="0">
                <a:solidFill>
                  <a:schemeClr val="bg1"/>
                </a:solidFill>
                <a:latin typeface="Comic Sans MS" pitchFamily="66" charset="0"/>
              </a:rPr>
              <a:t>no ciclo do N</a:t>
            </a:r>
          </a:p>
          <a:p>
            <a:pPr>
              <a:lnSpc>
                <a:spcPct val="90000"/>
              </a:lnSpc>
            </a:pPr>
            <a:endParaRPr lang="pt-BR" dirty="0" smtClean="0">
              <a:solidFill>
                <a:schemeClr val="bg1"/>
              </a:solidFill>
              <a:latin typeface="Comic Sans MS" pitchFamily="66" charset="0"/>
            </a:endParaRPr>
          </a:p>
          <a:p>
            <a:pPr>
              <a:lnSpc>
                <a:spcPct val="90000"/>
              </a:lnSpc>
            </a:pPr>
            <a:r>
              <a:rPr lang="pt-BR" dirty="0" smtClean="0">
                <a:solidFill>
                  <a:schemeClr val="bg1"/>
                </a:solidFill>
                <a:latin typeface="Comic Sans MS" pitchFamily="66" charset="0"/>
              </a:rPr>
              <a:t>Ambientes </a:t>
            </a:r>
            <a:r>
              <a:rPr lang="pt-BR" dirty="0">
                <a:solidFill>
                  <a:schemeClr val="bg1"/>
                </a:solidFill>
                <a:latin typeface="Comic Sans MS" pitchFamily="66" charset="0"/>
              </a:rPr>
              <a:t>propícios: </a:t>
            </a:r>
            <a:r>
              <a:rPr lang="pt-BR" dirty="0">
                <a:solidFill>
                  <a:schemeClr val="bg1"/>
                </a:solidFill>
                <a:latin typeface="Comic Sans MS" pitchFamily="66" charset="0"/>
                <a:sym typeface="Wingdings 3" pitchFamily="18" charset="2"/>
              </a:rPr>
              <a:t></a:t>
            </a:r>
            <a:r>
              <a:rPr lang="pt-BR" dirty="0">
                <a:solidFill>
                  <a:schemeClr val="bg1"/>
                </a:solidFill>
                <a:latin typeface="Comic Sans MS" pitchFamily="66" charset="0"/>
              </a:rPr>
              <a:t>[NH</a:t>
            </a:r>
            <a:r>
              <a:rPr lang="pt-BR" baseline="-25000" dirty="0">
                <a:solidFill>
                  <a:schemeClr val="bg1"/>
                </a:solidFill>
                <a:latin typeface="Comic Sans MS" pitchFamily="66" charset="0"/>
              </a:rPr>
              <a:t>4</a:t>
            </a:r>
            <a:r>
              <a:rPr lang="pt-BR" baseline="30000" dirty="0">
                <a:solidFill>
                  <a:schemeClr val="bg1"/>
                </a:solidFill>
                <a:latin typeface="Comic Sans MS" pitchFamily="66" charset="0"/>
              </a:rPr>
              <a:t>+</a:t>
            </a:r>
            <a:r>
              <a:rPr lang="pt-BR" dirty="0">
                <a:solidFill>
                  <a:schemeClr val="bg1"/>
                </a:solidFill>
                <a:latin typeface="Comic Sans MS" pitchFamily="66" charset="0"/>
              </a:rPr>
              <a:t>], </a:t>
            </a:r>
            <a:r>
              <a:rPr lang="pt-BR" dirty="0">
                <a:solidFill>
                  <a:schemeClr val="bg1"/>
                </a:solidFill>
                <a:latin typeface="Comic Sans MS" pitchFamily="66" charset="0"/>
                <a:sym typeface="Wingdings 3" pitchFamily="18" charset="2"/>
              </a:rPr>
              <a:t>(NO</a:t>
            </a:r>
            <a:r>
              <a:rPr lang="pt-BR" baseline="-25000" dirty="0">
                <a:solidFill>
                  <a:schemeClr val="bg1"/>
                </a:solidFill>
                <a:latin typeface="Comic Sans MS" pitchFamily="66" charset="0"/>
                <a:sym typeface="Wingdings 3" pitchFamily="18" charset="2"/>
              </a:rPr>
              <a:t>2</a:t>
            </a:r>
            <a:r>
              <a:rPr lang="pt-BR" baseline="30000" dirty="0">
                <a:solidFill>
                  <a:schemeClr val="bg1"/>
                </a:solidFill>
                <a:latin typeface="Comic Sans MS" pitchFamily="66" charset="0"/>
                <a:sym typeface="Wingdings 3" pitchFamily="18" charset="2"/>
              </a:rPr>
              <a:t>-</a:t>
            </a:r>
            <a:r>
              <a:rPr lang="pt-BR" dirty="0">
                <a:solidFill>
                  <a:schemeClr val="bg1"/>
                </a:solidFill>
                <a:latin typeface="Comic Sans MS" pitchFamily="66" charset="0"/>
                <a:sym typeface="Wingdings 3" pitchFamily="18" charset="2"/>
              </a:rPr>
              <a:t>) e [O.D.] Ex.: interfaces </a:t>
            </a:r>
            <a:r>
              <a:rPr lang="pt-BR" dirty="0" err="1">
                <a:solidFill>
                  <a:schemeClr val="bg1"/>
                </a:solidFill>
                <a:latin typeface="Comic Sans MS" pitchFamily="66" charset="0"/>
                <a:sym typeface="Wingdings 3" pitchFamily="18" charset="2"/>
              </a:rPr>
              <a:t>óxico-anóxico</a:t>
            </a:r>
            <a:r>
              <a:rPr lang="pt-BR" dirty="0" smtClean="0">
                <a:solidFill>
                  <a:schemeClr val="bg1"/>
                </a:solidFill>
                <a:latin typeface="Comic Sans MS" pitchFamily="66" charset="0"/>
                <a:sym typeface="Wingdings 3" pitchFamily="18" charset="2"/>
              </a:rPr>
              <a:t>.</a:t>
            </a:r>
            <a:endParaRPr lang="pt-BR" dirty="0"/>
          </a:p>
        </p:txBody>
      </p:sp>
    </p:spTree>
    <p:extLst>
      <p:ext uri="{BB962C8B-B14F-4D97-AF65-F5344CB8AC3E}">
        <p14:creationId xmlns:p14="http://schemas.microsoft.com/office/powerpoint/2010/main" val="393223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76726" y="288759"/>
            <a:ext cx="5522495" cy="6463308"/>
          </a:xfrm>
          <a:prstGeom prst="rect">
            <a:avLst/>
          </a:prstGeom>
          <a:solidFill>
            <a:schemeClr val="accent4">
              <a:lumMod val="20000"/>
              <a:lumOff val="80000"/>
            </a:schemeClr>
          </a:solidFill>
          <a:ln w="38100">
            <a:solidFill>
              <a:schemeClr val="tx1"/>
            </a:solidFill>
          </a:ln>
        </p:spPr>
        <p:txBody>
          <a:bodyPr wrap="square" rtlCol="0">
            <a:spAutoFit/>
          </a:bodyPr>
          <a:lstStyle/>
          <a:p>
            <a:pPr marL="285750" indent="-285750" algn="just">
              <a:buFont typeface="Wingdings" panose="05000000000000000000" pitchFamily="2" charset="2"/>
              <a:buChar char="Ø"/>
            </a:pPr>
            <a:r>
              <a:rPr lang="en-US" b="1" dirty="0" smtClean="0"/>
              <a:t>Ferro</a:t>
            </a:r>
            <a:r>
              <a:rPr lang="en-US" dirty="0" smtClean="0"/>
              <a:t> </a:t>
            </a:r>
            <a:r>
              <a:rPr lang="en-US" dirty="0" smtClean="0">
                <a:sym typeface="Symbol" panose="05050102010706020507" pitchFamily="18" charset="2"/>
              </a:rPr>
              <a:t> </a:t>
            </a:r>
            <a:r>
              <a:rPr lang="en-US" b="1" dirty="0" err="1" smtClean="0">
                <a:sym typeface="Symbol" panose="05050102010706020507" pitchFamily="18" charset="2"/>
              </a:rPr>
              <a:t>micronutriente</a:t>
            </a:r>
            <a:r>
              <a:rPr lang="en-US" b="1" dirty="0" smtClean="0">
                <a:sym typeface="Symbol" panose="05050102010706020507" pitchFamily="18" charset="2"/>
              </a:rPr>
              <a:t> </a:t>
            </a:r>
            <a:r>
              <a:rPr lang="en-US" b="1" dirty="0" err="1" smtClean="0">
                <a:sym typeface="Symbol" panose="05050102010706020507" pitchFamily="18" charset="2"/>
              </a:rPr>
              <a:t>chave</a:t>
            </a:r>
            <a:r>
              <a:rPr lang="en-US" b="1" dirty="0" smtClean="0">
                <a:sym typeface="Symbol" panose="05050102010706020507" pitchFamily="18" charset="2"/>
              </a:rPr>
              <a:t> </a:t>
            </a:r>
            <a:r>
              <a:rPr lang="en-US" dirty="0" err="1" smtClean="0">
                <a:sym typeface="Symbol" panose="05050102010706020507" pitchFamily="18" charset="2"/>
              </a:rPr>
              <a:t>determinante</a:t>
            </a:r>
            <a:r>
              <a:rPr lang="en-US" dirty="0" smtClean="0">
                <a:sym typeface="Symbol" panose="05050102010706020507" pitchFamily="18" charset="2"/>
              </a:rPr>
              <a:t> da </a:t>
            </a:r>
            <a:r>
              <a:rPr lang="en-US" dirty="0" err="1" smtClean="0">
                <a:sym typeface="Symbol" panose="05050102010706020507" pitchFamily="18" charset="2"/>
              </a:rPr>
              <a:t>produção</a:t>
            </a:r>
            <a:r>
              <a:rPr lang="en-US" dirty="0" smtClean="0">
                <a:sym typeface="Symbol" panose="05050102010706020507" pitchFamily="18" charset="2"/>
              </a:rPr>
              <a:t> </a:t>
            </a:r>
            <a:r>
              <a:rPr lang="en-US" dirty="0" err="1" smtClean="0">
                <a:sym typeface="Symbol" panose="05050102010706020507" pitchFamily="18" charset="2"/>
              </a:rPr>
              <a:t>biológica</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sistemas</a:t>
            </a:r>
            <a:r>
              <a:rPr lang="en-US" dirty="0" smtClean="0">
                <a:sym typeface="Symbol" panose="05050102010706020507" pitchFamily="18" charset="2"/>
              </a:rPr>
              <a:t> de </a:t>
            </a:r>
            <a:r>
              <a:rPr lang="en-US" b="1" dirty="0" err="1" smtClean="0">
                <a:sym typeface="Symbol" panose="05050102010706020507" pitchFamily="18" charset="2"/>
              </a:rPr>
              <a:t>ressurgência</a:t>
            </a:r>
            <a:r>
              <a:rPr lang="en-US" dirty="0" smtClean="0">
                <a:sym typeface="Symbol" panose="05050102010706020507" pitchFamily="18" charset="2"/>
              </a:rPr>
              <a:t>.</a:t>
            </a:r>
          </a:p>
          <a:p>
            <a:pPr algn="just"/>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plataformas</a:t>
            </a:r>
            <a:r>
              <a:rPr lang="en-US" b="1" dirty="0" smtClean="0">
                <a:sym typeface="Symbol" panose="05050102010706020507" pitchFamily="18" charset="2"/>
              </a:rPr>
              <a:t> </a:t>
            </a:r>
            <a:r>
              <a:rPr lang="en-US" b="1" dirty="0" err="1" smtClean="0">
                <a:sym typeface="Symbol" panose="05050102010706020507" pitchFamily="18" charset="2"/>
              </a:rPr>
              <a:t>continentais</a:t>
            </a:r>
            <a:r>
              <a:rPr lang="en-US" b="1" dirty="0" smtClean="0">
                <a:sym typeface="Symbol" panose="05050102010706020507" pitchFamily="18" charset="2"/>
              </a:rPr>
              <a:t> rasa e </a:t>
            </a:r>
            <a:r>
              <a:rPr lang="en-US" b="1" u="sng" dirty="0" err="1" smtClean="0">
                <a:sym typeface="Symbol" panose="05050102010706020507" pitchFamily="18" charset="2"/>
              </a:rPr>
              <a:t>largas</a:t>
            </a:r>
            <a:r>
              <a:rPr lang="en-US" b="1" dirty="0" smtClean="0">
                <a:sym typeface="Symbol" panose="05050102010706020507" pitchFamily="18" charset="2"/>
              </a:rPr>
              <a:t> </a:t>
            </a:r>
            <a:r>
              <a:rPr lang="en-US" b="1" dirty="0">
                <a:sym typeface="Symbol" panose="05050102010706020507" pitchFamily="18" charset="2"/>
              </a:rPr>
              <a:t> </a:t>
            </a:r>
            <a:r>
              <a:rPr lang="en-US" b="1" dirty="0" err="1" smtClean="0">
                <a:sym typeface="Symbol" panose="05050102010706020507" pitchFamily="18" charset="2"/>
              </a:rPr>
              <a:t>relat</a:t>
            </a:r>
            <a:r>
              <a:rPr lang="en-US" b="1" dirty="0" smtClean="0">
                <a:sym typeface="Symbol" panose="05050102010706020507" pitchFamily="18" charset="2"/>
              </a:rPr>
              <a:t>. [Fe] </a:t>
            </a:r>
            <a:r>
              <a:rPr lang="en-US" dirty="0" err="1" smtClean="0">
                <a:sym typeface="Symbol" panose="05050102010706020507" pitchFamily="18" charset="2"/>
              </a:rPr>
              <a:t>torna</a:t>
            </a:r>
            <a:r>
              <a:rPr lang="en-US" dirty="0" smtClean="0">
                <a:sym typeface="Symbol" panose="05050102010706020507" pitchFamily="18" charset="2"/>
              </a:rPr>
              <a:t>-se </a:t>
            </a:r>
            <a:r>
              <a:rPr lang="en-US" dirty="0" err="1" smtClean="0">
                <a:sym typeface="Symbol" panose="05050102010706020507" pitchFamily="18" charset="2"/>
              </a:rPr>
              <a:t>entranhado</a:t>
            </a:r>
            <a:r>
              <a:rPr lang="en-US" dirty="0" smtClean="0">
                <a:sym typeface="Symbol" panose="05050102010706020507" pitchFamily="18" charset="2"/>
              </a:rPr>
              <a:t> </a:t>
            </a:r>
            <a:r>
              <a:rPr lang="en-US" dirty="0" err="1" smtClean="0">
                <a:sym typeface="Symbol" panose="05050102010706020507" pitchFamily="18" charset="2"/>
              </a:rPr>
              <a:t>na</a:t>
            </a:r>
            <a:r>
              <a:rPr lang="en-US" dirty="0" smtClean="0">
                <a:sym typeface="Symbol" panose="05050102010706020507" pitchFamily="18" charset="2"/>
              </a:rPr>
              <a:t> </a:t>
            </a:r>
            <a:r>
              <a:rPr lang="en-US" dirty="0" err="1" smtClean="0">
                <a:sym typeface="Symbol" panose="05050102010706020507" pitchFamily="18" charset="2"/>
              </a:rPr>
              <a:t>água</a:t>
            </a:r>
            <a:r>
              <a:rPr lang="en-US" dirty="0" smtClean="0">
                <a:sym typeface="Symbol" panose="05050102010706020507" pitchFamily="18" charset="2"/>
              </a:rPr>
              <a:t> </a:t>
            </a:r>
            <a:r>
              <a:rPr lang="en-US" dirty="0" err="1" smtClean="0">
                <a:sym typeface="Symbol" panose="05050102010706020507" pitchFamily="18" charset="2"/>
              </a:rPr>
              <a:t>que</a:t>
            </a:r>
            <a:r>
              <a:rPr lang="en-US" dirty="0" smtClean="0">
                <a:sym typeface="Symbol" panose="05050102010706020507" pitchFamily="18" charset="2"/>
              </a:rPr>
              <a:t> resurge</a:t>
            </a:r>
            <a:r>
              <a:rPr lang="en-US" dirty="0" smtClean="0">
                <a:sym typeface="Symbol" panose="05050102010706020507" pitchFamily="18" charset="2"/>
              </a:rPr>
              <a:t>,  de </a:t>
            </a:r>
            <a:r>
              <a:rPr lang="en-US" dirty="0" err="1" smtClean="0">
                <a:sym typeface="Symbol" panose="05050102010706020507" pitchFamily="18" charset="2"/>
              </a:rPr>
              <a:t>sedimentos</a:t>
            </a:r>
            <a:r>
              <a:rPr lang="en-US" dirty="0" smtClean="0">
                <a:sym typeface="Symbol" panose="05050102010706020507" pitchFamily="18" charset="2"/>
              </a:rPr>
              <a:t> </a:t>
            </a:r>
            <a:r>
              <a:rPr lang="en-US" dirty="0" err="1" smtClean="0">
                <a:sym typeface="Symbol" panose="05050102010706020507" pitchFamily="18" charset="2"/>
              </a:rPr>
              <a:t>ricos</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Fe.</a:t>
            </a:r>
            <a:endParaRPr lang="en-US" dirty="0" smtClean="0">
              <a:sym typeface="Symbol" panose="05050102010706020507" pitchFamily="18" charset="2"/>
            </a:endParaRPr>
          </a:p>
          <a:p>
            <a:pPr algn="just"/>
            <a:r>
              <a:rPr lang="en-US" dirty="0" smtClean="0"/>
              <a:t>Ex. </a:t>
            </a:r>
            <a:r>
              <a:rPr lang="en-US" dirty="0" err="1" smtClean="0"/>
              <a:t>Setor</a:t>
            </a:r>
            <a:r>
              <a:rPr lang="en-US" dirty="0" smtClean="0"/>
              <a:t> Norte da </a:t>
            </a:r>
            <a:r>
              <a:rPr lang="en-US" b="1" dirty="0" err="1" smtClean="0"/>
              <a:t>ressurgência</a:t>
            </a:r>
            <a:r>
              <a:rPr lang="en-US" b="1" dirty="0" smtClean="0"/>
              <a:t> da </a:t>
            </a:r>
            <a:r>
              <a:rPr lang="en-US" b="1" dirty="0" err="1" smtClean="0"/>
              <a:t>Califórnia</a:t>
            </a:r>
            <a:r>
              <a:rPr lang="en-US" dirty="0" smtClean="0"/>
              <a:t> e no Sistema de </a:t>
            </a:r>
            <a:r>
              <a:rPr lang="en-US" b="1" dirty="0" err="1" smtClean="0"/>
              <a:t>ressurgência</a:t>
            </a:r>
            <a:r>
              <a:rPr lang="en-US" b="1" dirty="0"/>
              <a:t> </a:t>
            </a:r>
            <a:r>
              <a:rPr lang="en-US" b="1" dirty="0" smtClean="0"/>
              <a:t>Peru/Chile</a:t>
            </a:r>
            <a:r>
              <a:rPr lang="en-US" dirty="0" smtClean="0"/>
              <a:t>: </a:t>
            </a:r>
            <a:r>
              <a:rPr lang="en-US" b="1" dirty="0" smtClean="0">
                <a:sym typeface="Symbol" panose="05050102010706020507" pitchFamily="18" charset="2"/>
              </a:rPr>
              <a:t>[Fe]</a:t>
            </a:r>
            <a:r>
              <a:rPr lang="en-US" dirty="0" smtClean="0">
                <a:sym typeface="Symbol" panose="05050102010706020507" pitchFamily="18" charset="2"/>
              </a:rPr>
              <a:t> </a:t>
            </a:r>
            <a:r>
              <a:rPr lang="en-US" dirty="0" err="1" smtClean="0">
                <a:sym typeface="Symbol" panose="05050102010706020507" pitchFamily="18" charset="2"/>
              </a:rPr>
              <a:t>permite</a:t>
            </a:r>
            <a:r>
              <a:rPr lang="en-US" dirty="0" smtClean="0">
                <a:sym typeface="Symbol" panose="05050102010706020507" pitchFamily="18" charset="2"/>
              </a:rPr>
              <a:t> o </a:t>
            </a:r>
            <a:r>
              <a:rPr lang="en-US" dirty="0" err="1" smtClean="0">
                <a:sym typeface="Symbol" panose="05050102010706020507" pitchFamily="18" charset="2"/>
              </a:rPr>
              <a:t>exaurimento</a:t>
            </a:r>
            <a:r>
              <a:rPr lang="en-US" dirty="0" smtClean="0">
                <a:sym typeface="Symbol" panose="05050102010706020507" pitchFamily="18" charset="2"/>
              </a:rPr>
              <a:t> </a:t>
            </a:r>
            <a:r>
              <a:rPr lang="en-US" dirty="0" err="1" smtClean="0">
                <a:sym typeface="Symbol" panose="05050102010706020507" pitchFamily="18" charset="2"/>
              </a:rPr>
              <a:t>pelo</a:t>
            </a:r>
            <a:r>
              <a:rPr lang="en-US" dirty="0" smtClean="0">
                <a:sym typeface="Symbol" panose="05050102010706020507" pitchFamily="18" charset="2"/>
              </a:rPr>
              <a:t> </a:t>
            </a:r>
            <a:r>
              <a:rPr lang="en-US" dirty="0" err="1" smtClean="0">
                <a:sym typeface="Symbol" panose="05050102010706020507" pitchFamily="18" charset="2"/>
              </a:rPr>
              <a:t>fitioplâncton</a:t>
            </a:r>
            <a:r>
              <a:rPr lang="en-US" dirty="0" smtClean="0">
                <a:sym typeface="Symbol" panose="05050102010706020507" pitchFamily="18" charset="2"/>
              </a:rPr>
              <a:t> de </a:t>
            </a:r>
            <a:r>
              <a:rPr lang="en-US" dirty="0" err="1" smtClean="0">
                <a:sym typeface="Symbol" panose="05050102010706020507" pitchFamily="18" charset="2"/>
              </a:rPr>
              <a:t>nitrato</a:t>
            </a:r>
            <a:r>
              <a:rPr lang="en-US" dirty="0" smtClean="0">
                <a:sym typeface="Symbol" panose="05050102010706020507" pitchFamily="18" charset="2"/>
              </a:rPr>
              <a:t> e outros </a:t>
            </a:r>
            <a:r>
              <a:rPr lang="en-US" dirty="0" err="1" smtClean="0">
                <a:sym typeface="Symbol" panose="05050102010706020507" pitchFamily="18" charset="2"/>
              </a:rPr>
              <a:t>nutrientes</a:t>
            </a:r>
            <a:r>
              <a:rPr lang="en-US" dirty="0" smtClean="0">
                <a:sym typeface="Symbol" panose="05050102010706020507" pitchFamily="18" charset="2"/>
              </a:rPr>
              <a:t> </a:t>
            </a:r>
            <a:r>
              <a:rPr lang="en-US" dirty="0" err="1" smtClean="0">
                <a:sym typeface="Symbol" panose="05050102010706020507" pitchFamily="18" charset="2"/>
              </a:rPr>
              <a:t>provenientes</a:t>
            </a:r>
            <a:r>
              <a:rPr lang="en-US" dirty="0" smtClean="0">
                <a:sym typeface="Symbol" panose="05050102010706020507" pitchFamily="18" charset="2"/>
              </a:rPr>
              <a:t> da </a:t>
            </a:r>
            <a:r>
              <a:rPr lang="en-US" dirty="0" err="1" smtClean="0">
                <a:sym typeface="Symbol" panose="05050102010706020507" pitchFamily="18" charset="2"/>
              </a:rPr>
              <a:t>ressurgência</a:t>
            </a:r>
            <a:r>
              <a:rPr lang="en-US" dirty="0" smtClean="0">
                <a:sym typeface="Symbol" panose="05050102010706020507" pitchFamily="18" charset="2"/>
              </a:rPr>
              <a:t>. </a:t>
            </a:r>
          </a:p>
          <a:p>
            <a:pPr algn="just"/>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plataformas</a:t>
            </a:r>
            <a:r>
              <a:rPr lang="en-US" b="1" dirty="0" smtClean="0">
                <a:sym typeface="Symbol" panose="05050102010706020507" pitchFamily="18" charset="2"/>
              </a:rPr>
              <a:t> </a:t>
            </a:r>
            <a:r>
              <a:rPr lang="en-US" b="1" dirty="0" err="1" smtClean="0">
                <a:sym typeface="Symbol" panose="05050102010706020507" pitchFamily="18" charset="2"/>
              </a:rPr>
              <a:t>continentais</a:t>
            </a:r>
            <a:r>
              <a:rPr lang="en-US" b="1" dirty="0" smtClean="0">
                <a:sym typeface="Symbol" panose="05050102010706020507" pitchFamily="18" charset="2"/>
              </a:rPr>
              <a:t> </a:t>
            </a:r>
            <a:r>
              <a:rPr lang="en-US" b="1" u="sng" dirty="0" err="1" smtClean="0">
                <a:sym typeface="Symbol" panose="05050102010706020507" pitchFamily="18" charset="2"/>
              </a:rPr>
              <a:t>estreitas</a:t>
            </a:r>
            <a:r>
              <a:rPr lang="en-US" b="1" dirty="0">
                <a:sym typeface="Symbol" panose="05050102010706020507" pitchFamily="18" charset="2"/>
              </a:rPr>
              <a:t> </a:t>
            </a:r>
            <a:r>
              <a:rPr lang="en-US" dirty="0" smtClean="0">
                <a:sym typeface="Symbol" panose="05050102010706020507" pitchFamily="18" charset="2"/>
              </a:rPr>
              <a:t> a </a:t>
            </a:r>
            <a:r>
              <a:rPr lang="en-US" dirty="0" err="1" smtClean="0">
                <a:sym typeface="Symbol" panose="05050102010706020507" pitchFamily="18" charset="2"/>
              </a:rPr>
              <a:t>água</a:t>
            </a:r>
            <a:r>
              <a:rPr lang="en-US" dirty="0" smtClean="0">
                <a:sym typeface="Symbol" panose="05050102010706020507" pitchFamily="18" charset="2"/>
              </a:rPr>
              <a:t> da </a:t>
            </a:r>
            <a:r>
              <a:rPr lang="en-US" dirty="0" err="1" smtClean="0">
                <a:sym typeface="Symbol" panose="05050102010706020507" pitchFamily="18" charset="2"/>
              </a:rPr>
              <a:t>ressurgência</a:t>
            </a:r>
            <a:r>
              <a:rPr lang="en-US" dirty="0" smtClean="0">
                <a:sym typeface="Symbol" panose="05050102010706020507" pitchFamily="18" charset="2"/>
              </a:rPr>
              <a:t> </a:t>
            </a:r>
            <a:r>
              <a:rPr lang="en-US" dirty="0" err="1" smtClean="0">
                <a:sym typeface="Symbol" panose="05050102010706020507" pitchFamily="18" charset="2"/>
              </a:rPr>
              <a:t>não</a:t>
            </a:r>
            <a:r>
              <a:rPr lang="en-US" dirty="0" smtClean="0">
                <a:sym typeface="Symbol" panose="05050102010706020507" pitchFamily="18" charset="2"/>
              </a:rPr>
              <a:t> tem </a:t>
            </a:r>
            <a:r>
              <a:rPr lang="en-US" dirty="0" err="1" smtClean="0">
                <a:sym typeface="Symbol" panose="05050102010706020507" pitchFamily="18" charset="2"/>
              </a:rPr>
              <a:t>contato</a:t>
            </a:r>
            <a:r>
              <a:rPr lang="en-US" dirty="0" smtClean="0">
                <a:sym typeface="Symbol" panose="05050102010706020507" pitchFamily="18" charset="2"/>
              </a:rPr>
              <a:t> com as </a:t>
            </a:r>
            <a:r>
              <a:rPr lang="en-US" dirty="0" err="1" smtClean="0">
                <a:sym typeface="Symbol" panose="05050102010706020507" pitchFamily="18" charset="2"/>
              </a:rPr>
              <a:t>fontes</a:t>
            </a:r>
            <a:r>
              <a:rPr lang="en-US" dirty="0" smtClean="0">
                <a:sym typeface="Symbol" panose="05050102010706020507" pitchFamily="18" charset="2"/>
              </a:rPr>
              <a:t> </a:t>
            </a:r>
            <a:r>
              <a:rPr lang="en-US" dirty="0" err="1" smtClean="0">
                <a:sym typeface="Symbol" panose="05050102010706020507" pitchFamily="18" charset="2"/>
              </a:rPr>
              <a:t>bênticas</a:t>
            </a:r>
            <a:r>
              <a:rPr lang="en-US" dirty="0" smtClean="0">
                <a:sym typeface="Symbol" panose="05050102010706020507" pitchFamily="18" charset="2"/>
              </a:rPr>
              <a:t> de Fe  </a:t>
            </a:r>
            <a:r>
              <a:rPr lang="en-US" b="1" dirty="0" smtClean="0">
                <a:sym typeface="Symbol" panose="05050102010706020507" pitchFamily="18" charset="2"/>
              </a:rPr>
              <a:t>[</a:t>
            </a:r>
            <a:r>
              <a:rPr lang="en-US" b="1" dirty="0">
                <a:sym typeface="Symbol" panose="05050102010706020507" pitchFamily="18" charset="2"/>
              </a:rPr>
              <a:t>Fe]</a:t>
            </a:r>
            <a:r>
              <a:rPr lang="en-US" dirty="0" smtClean="0">
                <a:sym typeface="Symbol" panose="05050102010706020507" pitchFamily="18" charset="2"/>
              </a:rPr>
              <a:t> forte </a:t>
            </a:r>
            <a:r>
              <a:rPr lang="en-US" dirty="0" err="1" smtClean="0">
                <a:sym typeface="Symbol" panose="05050102010706020507" pitchFamily="18" charset="2"/>
              </a:rPr>
              <a:t>limitação</a:t>
            </a:r>
            <a:r>
              <a:rPr lang="en-US" dirty="0" smtClean="0">
                <a:sym typeface="Symbol" panose="05050102010706020507" pitchFamily="18" charset="2"/>
              </a:rPr>
              <a:t> da </a:t>
            </a:r>
            <a:r>
              <a:rPr lang="en-US" dirty="0" err="1" smtClean="0">
                <a:sym typeface="Symbol" panose="05050102010706020507" pitchFamily="18" charset="2"/>
              </a:rPr>
              <a:t>produtividade</a:t>
            </a:r>
            <a:r>
              <a:rPr lang="en-US" dirty="0" smtClean="0">
                <a:sym typeface="Symbol" panose="05050102010706020507" pitchFamily="18" charset="2"/>
              </a:rPr>
              <a:t> </a:t>
            </a:r>
            <a:r>
              <a:rPr lang="en-US" dirty="0" err="1" smtClean="0">
                <a:sym typeface="Symbol" panose="05050102010706020507" pitchFamily="18" charset="2"/>
              </a:rPr>
              <a:t>primária</a:t>
            </a:r>
            <a:r>
              <a:rPr lang="en-US" dirty="0" smtClean="0">
                <a:sym typeface="Symbol" panose="05050102010706020507" pitchFamily="18" charset="2"/>
              </a:rPr>
              <a:t> (</a:t>
            </a:r>
            <a:r>
              <a:rPr lang="en-US" dirty="0" err="1" smtClean="0">
                <a:sym typeface="Symbol" panose="05050102010706020507" pitchFamily="18" charset="2"/>
              </a:rPr>
              <a:t>como</a:t>
            </a:r>
            <a:r>
              <a:rPr lang="en-US" dirty="0" smtClean="0">
                <a:sym typeface="Symbol" panose="05050102010706020507" pitchFamily="18" charset="2"/>
              </a:rPr>
              <a:t> </a:t>
            </a:r>
            <a:r>
              <a:rPr lang="en-US" dirty="0" err="1" smtClean="0">
                <a:sym typeface="Symbol" panose="05050102010706020507" pitchFamily="18" charset="2"/>
              </a:rPr>
              <a:t>nas</a:t>
            </a:r>
            <a:r>
              <a:rPr lang="en-US" dirty="0" smtClean="0">
                <a:sym typeface="Symbol" panose="05050102010706020507" pitchFamily="18" charset="2"/>
              </a:rPr>
              <a:t> </a:t>
            </a:r>
            <a:r>
              <a:rPr lang="en-US" dirty="0" err="1" smtClean="0">
                <a:sym typeface="Symbol" panose="05050102010706020507" pitchFamily="18" charset="2"/>
              </a:rPr>
              <a:t>áreas</a:t>
            </a:r>
            <a:r>
              <a:rPr lang="en-US" dirty="0" smtClean="0">
                <a:sym typeface="Symbol" panose="05050102010706020507" pitchFamily="18" charset="2"/>
              </a:rPr>
              <a:t> HNLC, </a:t>
            </a:r>
            <a:r>
              <a:rPr lang="en-US" dirty="0" err="1" smtClean="0">
                <a:sym typeface="Symbol" panose="05050102010706020507" pitchFamily="18" charset="2"/>
              </a:rPr>
              <a:t>Pacífico</a:t>
            </a:r>
            <a:r>
              <a:rPr lang="en-US" dirty="0" smtClean="0">
                <a:sym typeface="Symbol" panose="05050102010706020507" pitchFamily="18" charset="2"/>
              </a:rPr>
              <a:t> Equatorial).</a:t>
            </a:r>
          </a:p>
          <a:p>
            <a:pPr algn="just"/>
            <a:r>
              <a:rPr lang="en-US" b="1" dirty="0" err="1" smtClean="0">
                <a:sym typeface="Symbol" panose="05050102010706020507" pitchFamily="18" charset="2"/>
              </a:rPr>
              <a:t>Consequências</a:t>
            </a:r>
            <a:r>
              <a:rPr lang="en-US" dirty="0" smtClean="0">
                <a:sym typeface="Symbol" panose="05050102010706020507" pitchFamily="18" charset="2"/>
              </a:rPr>
              <a:t> </a:t>
            </a:r>
            <a:r>
              <a:rPr lang="en-US" dirty="0" err="1" smtClean="0">
                <a:sym typeface="Symbol" panose="05050102010706020507" pitchFamily="18" charset="2"/>
              </a:rPr>
              <a:t>nível</a:t>
            </a:r>
            <a:r>
              <a:rPr lang="en-US" dirty="0" smtClean="0">
                <a:sym typeface="Symbol" panose="05050102010706020507" pitchFamily="18" charset="2"/>
              </a:rPr>
              <a:t> de </a:t>
            </a:r>
            <a:r>
              <a:rPr lang="en-US" dirty="0" err="1" smtClean="0">
                <a:sym typeface="Symbol" panose="05050102010706020507" pitchFamily="18" charset="2"/>
              </a:rPr>
              <a:t>ecossistema</a:t>
            </a:r>
            <a:r>
              <a:rPr lang="en-US" dirty="0" smtClean="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fixação</a:t>
            </a:r>
            <a:r>
              <a:rPr lang="en-US" b="1" dirty="0" smtClean="0">
                <a:sym typeface="Symbol" panose="05050102010706020507" pitchFamily="18" charset="2"/>
              </a:rPr>
              <a:t> de C    </a:t>
            </a:r>
            <a:r>
              <a:rPr lang="en-US" b="1" dirty="0" err="1" smtClean="0">
                <a:sym typeface="Symbol" panose="05050102010706020507" pitchFamily="18" charset="2"/>
              </a:rPr>
              <a:t>exportação</a:t>
            </a:r>
            <a:r>
              <a:rPr lang="en-US" b="1" dirty="0" smtClean="0">
                <a:sym typeface="Symbol" panose="05050102010706020507" pitchFamily="18" charset="2"/>
              </a:rPr>
              <a:t> de MO + </a:t>
            </a:r>
            <a:r>
              <a:rPr lang="en-US" b="1" dirty="0" err="1" smtClean="0">
                <a:sym typeface="Symbol" panose="05050102010706020507" pitchFamily="18" charset="2"/>
              </a:rPr>
              <a:t>alteração</a:t>
            </a:r>
            <a:r>
              <a:rPr lang="en-US" b="1" dirty="0" smtClean="0">
                <a:sym typeface="Symbol" panose="05050102010706020507" pitchFamily="18" charset="2"/>
              </a:rPr>
              <a:t> das </a:t>
            </a:r>
            <a:r>
              <a:rPr lang="en-US" b="1" dirty="0" err="1" smtClean="0">
                <a:sym typeface="Symbol" panose="05050102010706020507" pitchFamily="18" charset="2"/>
              </a:rPr>
              <a:t>razões</a:t>
            </a:r>
            <a:r>
              <a:rPr lang="en-US" b="1" dirty="0" smtClean="0">
                <a:sym typeface="Symbol" panose="05050102010706020507" pitchFamily="18" charset="2"/>
              </a:rPr>
              <a:t> de </a:t>
            </a:r>
            <a:r>
              <a:rPr lang="en-US" b="1" dirty="0" err="1" smtClean="0">
                <a:sym typeface="Symbol" panose="05050102010706020507" pitchFamily="18" charset="2"/>
              </a:rPr>
              <a:t>utilização</a:t>
            </a:r>
            <a:r>
              <a:rPr lang="en-US" b="1" dirty="0" smtClean="0">
                <a:sym typeface="Symbol" panose="05050102010706020507" pitchFamily="18" charset="2"/>
              </a:rPr>
              <a:t> de </a:t>
            </a:r>
            <a:r>
              <a:rPr lang="en-US" b="1" dirty="0" err="1" smtClean="0">
                <a:sym typeface="Symbol" panose="05050102010706020507" pitchFamily="18" charset="2"/>
              </a:rPr>
              <a:t>nutrientes</a:t>
            </a:r>
            <a:r>
              <a:rPr lang="en-US" b="1" dirty="0" smtClean="0">
                <a:sym typeface="Symbol" panose="05050102010706020507" pitchFamily="18" charset="2"/>
              </a:rPr>
              <a:t>.</a:t>
            </a:r>
            <a:endParaRPr lang="en-US" b="1" dirty="0" smtClean="0"/>
          </a:p>
          <a:p>
            <a:pPr algn="just"/>
            <a:r>
              <a:rPr lang="en-US" dirty="0" smtClean="0"/>
              <a:t>Ex. </a:t>
            </a:r>
            <a:r>
              <a:rPr lang="en-US" dirty="0" err="1" smtClean="0"/>
              <a:t>Comunidades</a:t>
            </a:r>
            <a:r>
              <a:rPr lang="en-US" dirty="0" smtClean="0"/>
              <a:t> de </a:t>
            </a:r>
            <a:r>
              <a:rPr lang="en-US" dirty="0" err="1" smtClean="0"/>
              <a:t>diatomáceas</a:t>
            </a:r>
            <a:r>
              <a:rPr lang="en-US" dirty="0" smtClean="0"/>
              <a:t> Fe- </a:t>
            </a:r>
            <a:r>
              <a:rPr lang="en-US" dirty="0" err="1" smtClean="0"/>
              <a:t>limitadas</a:t>
            </a:r>
            <a:r>
              <a:rPr lang="en-US" dirty="0" smtClean="0"/>
              <a:t> </a:t>
            </a:r>
            <a:r>
              <a:rPr lang="en-US" dirty="0" err="1" smtClean="0"/>
              <a:t>exaurem</a:t>
            </a:r>
            <a:r>
              <a:rPr lang="en-US" dirty="0" smtClean="0"/>
              <a:t> o </a:t>
            </a:r>
            <a:r>
              <a:rPr lang="en-US" dirty="0" err="1" smtClean="0"/>
              <a:t>silicato</a:t>
            </a:r>
            <a:r>
              <a:rPr lang="en-US" dirty="0" smtClean="0"/>
              <a:t> antes do </a:t>
            </a:r>
            <a:r>
              <a:rPr lang="en-US" dirty="0" err="1" smtClean="0"/>
              <a:t>nitrato</a:t>
            </a:r>
            <a:r>
              <a:rPr lang="en-US" dirty="0" smtClean="0"/>
              <a:t> e </a:t>
            </a:r>
            <a:r>
              <a:rPr lang="en-US" dirty="0" err="1" smtClean="0"/>
              <a:t>fosfato</a:t>
            </a:r>
            <a:r>
              <a:rPr lang="en-US" dirty="0" smtClean="0"/>
              <a:t> </a:t>
            </a:r>
            <a:r>
              <a:rPr lang="en-US" dirty="0" smtClean="0">
                <a:sym typeface="Symbol" panose="05050102010706020507" pitchFamily="18" charset="2"/>
              </a:rPr>
              <a:t> </a:t>
            </a:r>
            <a:r>
              <a:rPr lang="en-US" b="1" dirty="0" err="1" smtClean="0">
                <a:sym typeface="Symbol" panose="05050102010706020507" pitchFamily="18" charset="2"/>
              </a:rPr>
              <a:t>reestruração</a:t>
            </a:r>
            <a:r>
              <a:rPr lang="en-US" b="1" dirty="0" smtClean="0">
                <a:sym typeface="Symbol" panose="05050102010706020507" pitchFamily="18" charset="2"/>
              </a:rPr>
              <a:t> das </a:t>
            </a:r>
            <a:r>
              <a:rPr lang="en-US" b="1" dirty="0" err="1" smtClean="0">
                <a:sym typeface="Symbol" panose="05050102010706020507" pitchFamily="18" charset="2"/>
              </a:rPr>
              <a:t>assembléias</a:t>
            </a:r>
            <a:r>
              <a:rPr lang="en-US" b="1" dirty="0" smtClean="0">
                <a:sym typeface="Symbol" panose="05050102010706020507" pitchFamily="18" charset="2"/>
              </a:rPr>
              <a:t> de </a:t>
            </a:r>
            <a:r>
              <a:rPr lang="en-US" b="1" dirty="0" err="1" smtClean="0">
                <a:sym typeface="Symbol" panose="05050102010706020507" pitchFamily="18" charset="2"/>
              </a:rPr>
              <a:t>fitoplâncton</a:t>
            </a:r>
            <a:r>
              <a:rPr lang="en-US" b="1" dirty="0" smtClean="0">
                <a:sym typeface="Symbol" panose="05050102010706020507" pitchFamily="18" charset="2"/>
              </a:rPr>
              <a:t> </a:t>
            </a:r>
            <a:r>
              <a:rPr lang="en-US" dirty="0" smtClean="0">
                <a:sym typeface="Symbol" panose="05050102010706020507" pitchFamily="18" charset="2"/>
              </a:rPr>
              <a:t>para </a:t>
            </a:r>
            <a:r>
              <a:rPr lang="en-US" dirty="0" err="1" smtClean="0">
                <a:sym typeface="Symbol" panose="05050102010706020507" pitchFamily="18" charset="2"/>
              </a:rPr>
              <a:t>spp</a:t>
            </a:r>
            <a:r>
              <a:rPr lang="en-US" dirty="0" smtClean="0">
                <a:sym typeface="Symbol" panose="05050102010706020507" pitchFamily="18" charset="2"/>
              </a:rPr>
              <a:t> </a:t>
            </a:r>
            <a:r>
              <a:rPr lang="en-US" dirty="0" err="1" smtClean="0">
                <a:sym typeface="Symbol" panose="05050102010706020507" pitchFamily="18" charset="2"/>
              </a:rPr>
              <a:t>não</a:t>
            </a:r>
            <a:r>
              <a:rPr lang="en-US" dirty="0" smtClean="0">
                <a:sym typeface="Symbol" panose="05050102010706020507" pitchFamily="18" charset="2"/>
              </a:rPr>
              <a:t> </a:t>
            </a:r>
            <a:r>
              <a:rPr lang="en-US" dirty="0" err="1" smtClean="0">
                <a:sym typeface="Symbol" panose="05050102010706020507" pitchFamily="18" charset="2"/>
              </a:rPr>
              <a:t>silicosas</a:t>
            </a:r>
            <a:r>
              <a:rPr lang="en-US" dirty="0" smtClean="0">
                <a:sym typeface="Symbol" panose="05050102010706020507" pitchFamily="18" charset="2"/>
              </a:rPr>
              <a:t>. </a:t>
            </a:r>
          </a:p>
          <a:p>
            <a:pPr algn="just"/>
            <a:r>
              <a:rPr lang="en-US" dirty="0" smtClean="0">
                <a:sym typeface="Symbol" panose="05050102010706020507" pitchFamily="18" charset="2"/>
              </a:rPr>
              <a:t>Se o NO</a:t>
            </a:r>
            <a:r>
              <a:rPr lang="en-US" baseline="-25000" dirty="0" smtClean="0">
                <a:sym typeface="Symbol" panose="05050102010706020507" pitchFamily="18" charset="2"/>
              </a:rPr>
              <a:t>3</a:t>
            </a:r>
            <a:r>
              <a:rPr lang="en-US" baseline="30000" dirty="0" smtClean="0">
                <a:sym typeface="Symbol" panose="05050102010706020507" pitchFamily="18" charset="2"/>
              </a:rPr>
              <a:t>-</a:t>
            </a:r>
            <a:r>
              <a:rPr lang="en-US" dirty="0" smtClean="0">
                <a:sym typeface="Symbol" panose="05050102010706020507" pitchFamily="18" charset="2"/>
              </a:rPr>
              <a:t> é </a:t>
            </a:r>
            <a:r>
              <a:rPr lang="en-US" dirty="0" err="1" smtClean="0">
                <a:sym typeface="Symbol" panose="05050102010706020507" pitchFamily="18" charset="2"/>
              </a:rPr>
              <a:t>exaurido</a:t>
            </a:r>
            <a:r>
              <a:rPr lang="en-US" dirty="0" smtClean="0">
                <a:sym typeface="Symbol" panose="05050102010706020507" pitchFamily="18" charset="2"/>
              </a:rPr>
              <a:t>, o PO</a:t>
            </a:r>
            <a:r>
              <a:rPr lang="en-US" baseline="-25000" dirty="0" smtClean="0">
                <a:sym typeface="Symbol" panose="05050102010706020507" pitchFamily="18" charset="2"/>
              </a:rPr>
              <a:t>4</a:t>
            </a:r>
            <a:r>
              <a:rPr lang="en-US" baseline="30000" dirty="0" smtClean="0">
                <a:sym typeface="Symbol" panose="05050102010706020507" pitchFamily="18" charset="2"/>
              </a:rPr>
              <a:t>3-</a:t>
            </a:r>
            <a:r>
              <a:rPr lang="en-US" dirty="0" smtClean="0">
                <a:sym typeface="Symbol" panose="05050102010706020507" pitchFamily="18" charset="2"/>
              </a:rPr>
              <a:t> residual </a:t>
            </a:r>
            <a:r>
              <a:rPr lang="en-US" dirty="0" err="1" smtClean="0">
                <a:sym typeface="Symbol" panose="05050102010706020507" pitchFamily="18" charset="2"/>
              </a:rPr>
              <a:t>pode</a:t>
            </a:r>
            <a:r>
              <a:rPr lang="en-US" dirty="0" smtClean="0">
                <a:sym typeface="Symbol" panose="05050102010706020507" pitchFamily="18" charset="2"/>
              </a:rPr>
              <a:t> </a:t>
            </a:r>
            <a:r>
              <a:rPr lang="en-US" dirty="0" err="1" smtClean="0">
                <a:sym typeface="Symbol" panose="05050102010706020507" pitchFamily="18" charset="2"/>
              </a:rPr>
              <a:t>suportar</a:t>
            </a:r>
            <a:r>
              <a:rPr lang="en-US" dirty="0" smtClean="0">
                <a:sym typeface="Symbol" panose="05050102010706020507" pitchFamily="18" charset="2"/>
              </a:rPr>
              <a:t> a </a:t>
            </a:r>
            <a:r>
              <a:rPr lang="en-US" dirty="0" err="1" smtClean="0">
                <a:sym typeface="Symbol" panose="05050102010706020507" pitchFamily="18" charset="2"/>
              </a:rPr>
              <a:t>fixação</a:t>
            </a:r>
            <a:r>
              <a:rPr lang="en-US" dirty="0" smtClean="0">
                <a:sym typeface="Symbol" panose="05050102010706020507" pitchFamily="18" charset="2"/>
              </a:rPr>
              <a:t> de N </a:t>
            </a:r>
            <a:r>
              <a:rPr lang="en-US" dirty="0" err="1" smtClean="0">
                <a:sym typeface="Symbol" panose="05050102010706020507" pitchFamily="18" charset="2"/>
              </a:rPr>
              <a:t>por</a:t>
            </a:r>
            <a:r>
              <a:rPr lang="en-US" dirty="0" smtClean="0">
                <a:sym typeface="Symbol" panose="05050102010706020507" pitchFamily="18" charset="2"/>
              </a:rPr>
              <a:t> </a:t>
            </a:r>
            <a:r>
              <a:rPr lang="en-US" dirty="0" err="1" smtClean="0">
                <a:sym typeface="Symbol" panose="05050102010706020507" pitchFamily="18" charset="2"/>
              </a:rPr>
              <a:t>procariotes</a:t>
            </a:r>
            <a:r>
              <a:rPr lang="en-US" dirty="0" smtClean="0">
                <a:sym typeface="Symbol" panose="05050102010706020507" pitchFamily="18" charset="2"/>
              </a:rPr>
              <a:t> de offshore (* </a:t>
            </a:r>
            <a:r>
              <a:rPr lang="en-US" dirty="0" err="1" smtClean="0">
                <a:sym typeface="Symbol" panose="05050102010706020507" pitchFamily="18" charset="2"/>
              </a:rPr>
              <a:t>cianobacterias</a:t>
            </a:r>
            <a:r>
              <a:rPr lang="en-US" dirty="0" smtClean="0">
                <a:sym typeface="Symbol" panose="05050102010706020507" pitchFamily="18" charset="2"/>
              </a:rPr>
              <a:t>, </a:t>
            </a:r>
            <a:r>
              <a:rPr lang="en-US" dirty="0" err="1" smtClean="0">
                <a:sym typeface="Symbol" panose="05050102010706020507" pitchFamily="18" charset="2"/>
              </a:rPr>
              <a:t>que</a:t>
            </a:r>
            <a:r>
              <a:rPr lang="en-US" dirty="0" smtClean="0">
                <a:sym typeface="Symbol" panose="05050102010706020507" pitchFamily="18" charset="2"/>
              </a:rPr>
              <a:t> </a:t>
            </a:r>
            <a:r>
              <a:rPr lang="en-US" dirty="0" err="1" smtClean="0">
                <a:sym typeface="Symbol" panose="05050102010706020507" pitchFamily="18" charset="2"/>
              </a:rPr>
              <a:t>também</a:t>
            </a:r>
            <a:r>
              <a:rPr lang="en-US" dirty="0" smtClean="0">
                <a:sym typeface="Symbol" panose="05050102010706020507" pitchFamily="18" charset="2"/>
              </a:rPr>
              <a:t> </a:t>
            </a:r>
            <a:r>
              <a:rPr lang="en-US" dirty="0" err="1" smtClean="0">
                <a:sym typeface="Symbol" panose="05050102010706020507" pitchFamily="18" charset="2"/>
              </a:rPr>
              <a:t>podem</a:t>
            </a:r>
            <a:r>
              <a:rPr lang="en-US" dirty="0" smtClean="0">
                <a:sym typeface="Symbol" panose="05050102010706020507" pitchFamily="18" charset="2"/>
              </a:rPr>
              <a:t> </a:t>
            </a:r>
            <a:r>
              <a:rPr lang="en-US" dirty="0" err="1" smtClean="0">
                <a:sym typeface="Symbol" panose="05050102010706020507" pitchFamily="18" charset="2"/>
              </a:rPr>
              <a:t>sofrer</a:t>
            </a:r>
            <a:r>
              <a:rPr lang="en-US" dirty="0" smtClean="0">
                <a:sym typeface="Symbol" panose="05050102010706020507" pitchFamily="18" charset="2"/>
              </a:rPr>
              <a:t> </a:t>
            </a:r>
            <a:r>
              <a:rPr lang="en-US" dirty="0" err="1" smtClean="0">
                <a:sym typeface="Symbol" panose="05050102010706020507" pitchFamily="18" charset="2"/>
              </a:rPr>
              <a:t>limitação</a:t>
            </a:r>
            <a:r>
              <a:rPr lang="en-US" dirty="0" smtClean="0">
                <a:sym typeface="Symbol" panose="05050102010706020507" pitchFamily="18" charset="2"/>
              </a:rPr>
              <a:t> </a:t>
            </a:r>
            <a:r>
              <a:rPr lang="en-US" dirty="0" err="1" smtClean="0">
                <a:sym typeface="Symbol" panose="05050102010706020507" pitchFamily="18" charset="2"/>
              </a:rPr>
              <a:t>por</a:t>
            </a:r>
            <a:r>
              <a:rPr lang="en-US" dirty="0" smtClean="0">
                <a:sym typeface="Symbol" panose="05050102010706020507" pitchFamily="18" charset="2"/>
              </a:rPr>
              <a:t> Fe</a:t>
            </a:r>
            <a:r>
              <a:rPr lang="en-US" dirty="0" smtClean="0">
                <a:sym typeface="Symbol" panose="05050102010706020507" pitchFamily="18" charset="2"/>
              </a:rPr>
              <a:t>).</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336" y="3414464"/>
            <a:ext cx="4747101" cy="3559088"/>
          </a:xfrm>
          <a:prstGeom prst="rect">
            <a:avLst/>
          </a:prstGeom>
        </p:spPr>
      </p:pic>
      <p:pic>
        <p:nvPicPr>
          <p:cNvPr id="3" name="Picture 4" descr="C:\Mijn documenten\Bestanden Kevin\huiswerk\biogeochemistry\presentatie afbeeldingen\images\nutrient dynamics pictures\fi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136" y="0"/>
            <a:ext cx="5947961" cy="432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circle(in)">
                                      <p:cBhvr>
                                        <p:cTn id="4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38463" y="445168"/>
            <a:ext cx="10876548" cy="4401205"/>
          </a:xfrm>
          <a:prstGeom prst="rect">
            <a:avLst/>
          </a:prstGeom>
          <a:noFill/>
        </p:spPr>
        <p:txBody>
          <a:bodyPr wrap="square" rtlCol="0">
            <a:spAutoFit/>
          </a:bodyPr>
          <a:lstStyle/>
          <a:p>
            <a:r>
              <a:rPr lang="en-US" sz="2000" dirty="0" err="1"/>
              <a:t>Frentes</a:t>
            </a:r>
            <a:r>
              <a:rPr lang="en-US" sz="2000" dirty="0"/>
              <a:t> no </a:t>
            </a:r>
            <a:r>
              <a:rPr lang="en-US" sz="2000" dirty="0" err="1"/>
              <a:t>oceanos</a:t>
            </a:r>
            <a:r>
              <a:rPr lang="en-US" sz="2000" dirty="0"/>
              <a:t> </a:t>
            </a:r>
            <a:r>
              <a:rPr lang="en-US" sz="2000" dirty="0" err="1"/>
              <a:t>funcionam</a:t>
            </a:r>
            <a:r>
              <a:rPr lang="en-US" sz="2000" dirty="0"/>
              <a:t> </a:t>
            </a:r>
            <a:r>
              <a:rPr lang="en-US" sz="2000" dirty="0" err="1"/>
              <a:t>como</a:t>
            </a:r>
            <a:r>
              <a:rPr lang="en-US" sz="2000" dirty="0"/>
              <a:t> </a:t>
            </a:r>
            <a:r>
              <a:rPr lang="en-US" sz="2000" b="1" dirty="0" err="1" smtClean="0"/>
              <a:t>oásis</a:t>
            </a:r>
            <a:r>
              <a:rPr lang="en-US" sz="2000" dirty="0" smtClean="0"/>
              <a:t> </a:t>
            </a:r>
            <a:r>
              <a:rPr lang="en-US" sz="2000" dirty="0" err="1"/>
              <a:t>em</a:t>
            </a:r>
            <a:r>
              <a:rPr lang="en-US" sz="2000" dirty="0"/>
              <a:t> um </a:t>
            </a:r>
            <a:r>
              <a:rPr lang="en-US" sz="2000" dirty="0" err="1"/>
              <a:t>deserto</a:t>
            </a:r>
            <a:r>
              <a:rPr lang="en-US" sz="2000" dirty="0"/>
              <a:t> </a:t>
            </a:r>
            <a:r>
              <a:rPr lang="en-US" sz="2000" dirty="0" err="1"/>
              <a:t>fluído</a:t>
            </a:r>
            <a:r>
              <a:rPr lang="en-US" sz="2000" dirty="0"/>
              <a:t>.</a:t>
            </a:r>
          </a:p>
          <a:p>
            <a:endParaRPr lang="en-US" sz="2000" dirty="0" smtClean="0"/>
          </a:p>
          <a:p>
            <a:r>
              <a:rPr lang="en-US" sz="2000" dirty="0" err="1" smtClean="0"/>
              <a:t>Não</a:t>
            </a:r>
            <a:r>
              <a:rPr lang="en-US" sz="2000" dirty="0" smtClean="0"/>
              <a:t> </a:t>
            </a:r>
            <a:r>
              <a:rPr lang="en-US" sz="2000" dirty="0" err="1"/>
              <a:t>têm</a:t>
            </a:r>
            <a:r>
              <a:rPr lang="en-US" sz="2000" dirty="0"/>
              <a:t> </a:t>
            </a:r>
            <a:r>
              <a:rPr lang="en-US" sz="2000" dirty="0" err="1"/>
              <a:t>sido</a:t>
            </a:r>
            <a:r>
              <a:rPr lang="en-US" sz="2000" dirty="0"/>
              <a:t> </a:t>
            </a:r>
            <a:r>
              <a:rPr lang="en-US" sz="2000" dirty="0" err="1"/>
              <a:t>totalmente</a:t>
            </a:r>
            <a:r>
              <a:rPr lang="en-US" sz="2000" dirty="0"/>
              <a:t> </a:t>
            </a:r>
            <a:r>
              <a:rPr lang="en-US" sz="2000" dirty="0" err="1" smtClean="0"/>
              <a:t>consideradas</a:t>
            </a:r>
            <a:r>
              <a:rPr lang="en-US" sz="2000" dirty="0" smtClean="0"/>
              <a:t> </a:t>
            </a:r>
            <a:r>
              <a:rPr lang="en-US" sz="2000" dirty="0" err="1"/>
              <a:t>nas</a:t>
            </a:r>
            <a:r>
              <a:rPr lang="en-US" sz="2000" dirty="0"/>
              <a:t> </a:t>
            </a:r>
            <a:r>
              <a:rPr lang="en-US" sz="2000" dirty="0" err="1"/>
              <a:t>projeções</a:t>
            </a:r>
            <a:r>
              <a:rPr lang="en-US" sz="2000" dirty="0"/>
              <a:t> de </a:t>
            </a:r>
            <a:r>
              <a:rPr lang="en-US" sz="2000" dirty="0" err="1"/>
              <a:t>modelos</a:t>
            </a:r>
            <a:r>
              <a:rPr lang="en-US" sz="2000" dirty="0"/>
              <a:t> </a:t>
            </a:r>
            <a:r>
              <a:rPr lang="en-US" sz="2000" dirty="0" err="1"/>
              <a:t>climáticos</a:t>
            </a:r>
            <a:r>
              <a:rPr lang="en-US" sz="2000" dirty="0"/>
              <a:t> e de </a:t>
            </a:r>
            <a:r>
              <a:rPr lang="en-US" sz="2000" dirty="0" err="1"/>
              <a:t>pescarias</a:t>
            </a:r>
            <a:r>
              <a:rPr lang="en-US" sz="2000" dirty="0"/>
              <a:t>.</a:t>
            </a:r>
          </a:p>
          <a:p>
            <a:endParaRPr lang="en-US" sz="2000" dirty="0" smtClean="0"/>
          </a:p>
          <a:p>
            <a:pPr marL="285750" indent="-285750">
              <a:buFont typeface="Wingdings" panose="05000000000000000000" pitchFamily="2" charset="2"/>
              <a:buChar char="q"/>
            </a:pPr>
            <a:r>
              <a:rPr lang="en-US" sz="2000" b="1" dirty="0" err="1" smtClean="0">
                <a:solidFill>
                  <a:srgbClr val="FF0000"/>
                </a:solidFill>
              </a:rPr>
              <a:t>Aumentam</a:t>
            </a:r>
            <a:r>
              <a:rPr lang="en-US" sz="2000" b="1" dirty="0" smtClean="0">
                <a:solidFill>
                  <a:srgbClr val="FF0000"/>
                </a:solidFill>
              </a:rPr>
              <a:t> </a:t>
            </a:r>
            <a:r>
              <a:rPr lang="en-US" sz="2000" b="1" dirty="0">
                <a:solidFill>
                  <a:srgbClr val="FF0000"/>
                </a:solidFill>
              </a:rPr>
              <a:t>a </a:t>
            </a:r>
            <a:r>
              <a:rPr lang="en-US" sz="2000" b="1" dirty="0" err="1">
                <a:solidFill>
                  <a:srgbClr val="FF0000"/>
                </a:solidFill>
              </a:rPr>
              <a:t>produção</a:t>
            </a:r>
            <a:r>
              <a:rPr lang="en-US" sz="2000" b="1" dirty="0">
                <a:solidFill>
                  <a:srgbClr val="FF0000"/>
                </a:solidFill>
              </a:rPr>
              <a:t>, </a:t>
            </a:r>
            <a:r>
              <a:rPr lang="en-US" sz="2000" b="1" dirty="0" err="1">
                <a:solidFill>
                  <a:srgbClr val="FF0000"/>
                </a:solidFill>
              </a:rPr>
              <a:t>canalizando</a:t>
            </a:r>
            <a:r>
              <a:rPr lang="en-US" sz="2000" b="1" dirty="0">
                <a:solidFill>
                  <a:srgbClr val="FF0000"/>
                </a:solidFill>
              </a:rPr>
              <a:t> </a:t>
            </a:r>
            <a:r>
              <a:rPr lang="en-US" sz="2000" b="1" dirty="0" err="1">
                <a:solidFill>
                  <a:srgbClr val="FF0000"/>
                </a:solidFill>
              </a:rPr>
              <a:t>nutrientes</a:t>
            </a:r>
            <a:r>
              <a:rPr lang="en-US" sz="2000" b="1" dirty="0">
                <a:solidFill>
                  <a:srgbClr val="FF0000"/>
                </a:solidFill>
              </a:rPr>
              <a:t> </a:t>
            </a:r>
            <a:r>
              <a:rPr lang="en-US" sz="2000" b="1" dirty="0" err="1">
                <a:solidFill>
                  <a:srgbClr val="FF0000"/>
                </a:solidFill>
              </a:rPr>
              <a:t>através</a:t>
            </a:r>
            <a:r>
              <a:rPr lang="en-US" sz="2000" b="1" dirty="0">
                <a:solidFill>
                  <a:srgbClr val="FF0000"/>
                </a:solidFill>
              </a:rPr>
              <a:t> de </a:t>
            </a:r>
            <a:r>
              <a:rPr lang="en-US" sz="2000" b="1" dirty="0" err="1">
                <a:solidFill>
                  <a:srgbClr val="FF0000"/>
                </a:solidFill>
              </a:rPr>
              <a:t>múltiplos</a:t>
            </a:r>
            <a:r>
              <a:rPr lang="en-US" sz="2000" b="1" dirty="0">
                <a:solidFill>
                  <a:srgbClr val="FF0000"/>
                </a:solidFill>
              </a:rPr>
              <a:t> </a:t>
            </a:r>
            <a:r>
              <a:rPr lang="en-US" sz="2000" b="1" dirty="0" err="1">
                <a:solidFill>
                  <a:srgbClr val="FF0000"/>
                </a:solidFill>
              </a:rPr>
              <a:t>níveis</a:t>
            </a:r>
            <a:r>
              <a:rPr lang="en-US" sz="2000" b="1" dirty="0">
                <a:solidFill>
                  <a:srgbClr val="FF0000"/>
                </a:solidFill>
              </a:rPr>
              <a:t> </a:t>
            </a:r>
            <a:r>
              <a:rPr lang="en-US" sz="2000" b="1" dirty="0" err="1">
                <a:solidFill>
                  <a:srgbClr val="FF0000"/>
                </a:solidFill>
              </a:rPr>
              <a:t>tróficos</a:t>
            </a:r>
            <a:r>
              <a:rPr lang="en-US" sz="2000" b="1" dirty="0">
                <a:solidFill>
                  <a:srgbClr val="FF0000"/>
                </a:solidFill>
              </a:rPr>
              <a:t>  </a:t>
            </a:r>
            <a:r>
              <a:rPr lang="en-US" sz="2000" b="1" dirty="0">
                <a:solidFill>
                  <a:srgbClr val="FF0000"/>
                </a:solidFill>
                <a:sym typeface="Symbol" panose="05050102010706020507" pitchFamily="18" charset="2"/>
              </a:rPr>
              <a:t> </a:t>
            </a:r>
            <a:r>
              <a:rPr lang="en-US" sz="2000" b="1" dirty="0" err="1">
                <a:solidFill>
                  <a:srgbClr val="FF0000"/>
                </a:solidFill>
                <a:sym typeface="Symbol" panose="05050102010706020507" pitchFamily="18" charset="2"/>
              </a:rPr>
              <a:t>exportação</a:t>
            </a:r>
            <a:r>
              <a:rPr lang="en-US" sz="2000" b="1" dirty="0">
                <a:solidFill>
                  <a:srgbClr val="FF0000"/>
                </a:solidFill>
                <a:sym typeface="Symbol" panose="05050102010706020507" pitchFamily="18" charset="2"/>
              </a:rPr>
              <a:t> de C para o </a:t>
            </a:r>
            <a:r>
              <a:rPr lang="en-US" sz="2000" b="1" dirty="0" err="1">
                <a:solidFill>
                  <a:srgbClr val="FF0000"/>
                </a:solidFill>
                <a:sym typeface="Symbol" panose="05050102010706020507" pitchFamily="18" charset="2"/>
              </a:rPr>
              <a:t>oceano</a:t>
            </a:r>
            <a:r>
              <a:rPr lang="en-US" sz="2000" b="1" dirty="0">
                <a:solidFill>
                  <a:srgbClr val="FF0000"/>
                </a:solidFill>
                <a:sym typeface="Symbol" panose="05050102010706020507" pitchFamily="18" charset="2"/>
              </a:rPr>
              <a:t> </a:t>
            </a:r>
            <a:r>
              <a:rPr lang="en-US" sz="2000" b="1" dirty="0" err="1">
                <a:solidFill>
                  <a:srgbClr val="FF0000"/>
                </a:solidFill>
                <a:sym typeface="Symbol" panose="05050102010706020507" pitchFamily="18" charset="2"/>
              </a:rPr>
              <a:t>profundo</a:t>
            </a:r>
            <a:r>
              <a:rPr lang="en-US" sz="2000" b="1" dirty="0">
                <a:solidFill>
                  <a:srgbClr val="FF0000"/>
                </a:solidFill>
                <a:sym typeface="Symbol" panose="05050102010706020507" pitchFamily="18" charset="2"/>
              </a:rPr>
              <a:t>.</a:t>
            </a:r>
          </a:p>
          <a:p>
            <a:endParaRPr lang="en-US" sz="2000" dirty="0" smtClean="0">
              <a:sym typeface="Symbol" panose="05050102010706020507" pitchFamily="18" charset="2"/>
            </a:endParaRPr>
          </a:p>
          <a:p>
            <a:r>
              <a:rPr lang="en-US" sz="2000" dirty="0" err="1" smtClean="0">
                <a:sym typeface="Symbol" panose="05050102010706020507" pitchFamily="18" charset="2"/>
              </a:rPr>
              <a:t>Efeitos</a:t>
            </a:r>
            <a:r>
              <a:rPr lang="en-US" sz="2000" dirty="0" smtClean="0">
                <a:sym typeface="Symbol" panose="05050102010706020507" pitchFamily="18" charset="2"/>
              </a:rPr>
              <a:t> </a:t>
            </a:r>
            <a:r>
              <a:rPr lang="en-US" sz="2000" dirty="0">
                <a:sym typeface="Symbol" panose="05050102010706020507" pitchFamily="18" charset="2"/>
              </a:rPr>
              <a:t>da bases da </a:t>
            </a:r>
            <a:r>
              <a:rPr lang="en-US" sz="2000" dirty="0" err="1">
                <a:sym typeface="Symbol" panose="05050102010706020507" pitchFamily="18" charset="2"/>
              </a:rPr>
              <a:t>cadeia</a:t>
            </a:r>
            <a:r>
              <a:rPr lang="en-US" sz="2000" dirty="0">
                <a:sym typeface="Symbol" panose="05050102010706020507" pitchFamily="18" charset="2"/>
              </a:rPr>
              <a:t> </a:t>
            </a:r>
            <a:r>
              <a:rPr lang="en-US" sz="2000" dirty="0" err="1">
                <a:sym typeface="Symbol" panose="05050102010706020507" pitchFamily="18" charset="2"/>
              </a:rPr>
              <a:t>alimentar</a:t>
            </a:r>
            <a:r>
              <a:rPr lang="en-US" sz="2000" dirty="0">
                <a:sym typeface="Symbol" panose="05050102010706020507" pitchFamily="18" charset="2"/>
              </a:rPr>
              <a:t> </a:t>
            </a:r>
            <a:r>
              <a:rPr lang="en-US" sz="2000" dirty="0" err="1">
                <a:sym typeface="Symbol" panose="05050102010706020507" pitchFamily="18" charset="2"/>
              </a:rPr>
              <a:t>até</a:t>
            </a:r>
            <a:r>
              <a:rPr lang="en-US" sz="2000" dirty="0">
                <a:sym typeface="Symbol" panose="05050102010706020507" pitchFamily="18" charset="2"/>
              </a:rPr>
              <a:t> o topo e </a:t>
            </a:r>
            <a:r>
              <a:rPr lang="en-US" sz="2000" dirty="0" err="1">
                <a:sym typeface="Symbol" panose="05050102010706020507" pitchFamily="18" charset="2"/>
              </a:rPr>
              <a:t>mediação</a:t>
            </a:r>
            <a:r>
              <a:rPr lang="en-US" sz="2000" dirty="0">
                <a:sym typeface="Symbol" panose="05050102010706020507" pitchFamily="18" charset="2"/>
              </a:rPr>
              <a:t> de </a:t>
            </a:r>
            <a:r>
              <a:rPr lang="en-US" sz="2000" dirty="0" err="1">
                <a:sym typeface="Symbol" panose="05050102010706020507" pitchFamily="18" charset="2"/>
              </a:rPr>
              <a:t>mudanças</a:t>
            </a:r>
            <a:r>
              <a:rPr lang="en-US" sz="2000" dirty="0">
                <a:sym typeface="Symbol" panose="05050102010706020507" pitchFamily="18" charset="2"/>
              </a:rPr>
              <a:t> </a:t>
            </a:r>
            <a:r>
              <a:rPr lang="en-US" sz="2000" dirty="0" err="1">
                <a:sym typeface="Symbol" panose="05050102010706020507" pitchFamily="18" charset="2"/>
              </a:rPr>
              <a:t>climáticas</a:t>
            </a:r>
            <a:r>
              <a:rPr lang="en-US" sz="2000" dirty="0">
                <a:sym typeface="Symbol" panose="05050102010706020507" pitchFamily="18" charset="2"/>
              </a:rPr>
              <a:t> </a:t>
            </a:r>
            <a:r>
              <a:rPr lang="en-US" sz="2000" dirty="0" err="1">
                <a:sym typeface="Symbol" panose="05050102010706020507" pitchFamily="18" charset="2"/>
              </a:rPr>
              <a:t>globais</a:t>
            </a:r>
            <a:r>
              <a:rPr lang="en-US" sz="2000" dirty="0">
                <a:sym typeface="Symbol" panose="05050102010706020507" pitchFamily="18" charset="2"/>
              </a:rPr>
              <a:t>.</a:t>
            </a:r>
          </a:p>
          <a:p>
            <a:endParaRPr lang="en-US" sz="2000" b="1" dirty="0" smtClean="0"/>
          </a:p>
          <a:p>
            <a:endParaRPr lang="en-US" sz="2000" b="1" dirty="0"/>
          </a:p>
          <a:p>
            <a:endParaRPr lang="en-US" sz="2000" b="1" dirty="0" smtClean="0"/>
          </a:p>
          <a:p>
            <a:r>
              <a:rPr lang="en-US" sz="2000" b="1" dirty="0" err="1" smtClean="0"/>
              <a:t>Frentes</a:t>
            </a:r>
            <a:r>
              <a:rPr lang="en-US" sz="2000" b="1" dirty="0" smtClean="0"/>
              <a:t> </a:t>
            </a:r>
            <a:r>
              <a:rPr lang="en-US" sz="2000" b="1" dirty="0" err="1" smtClean="0"/>
              <a:t>em</a:t>
            </a:r>
            <a:r>
              <a:rPr lang="en-US" sz="2000" b="1" dirty="0" smtClean="0"/>
              <a:t> mares </a:t>
            </a:r>
            <a:r>
              <a:rPr lang="en-US" sz="2000" b="1" dirty="0" err="1" smtClean="0"/>
              <a:t>rasos</a:t>
            </a:r>
            <a:r>
              <a:rPr lang="en-US" sz="2000" b="1" dirty="0" smtClean="0"/>
              <a:t> e </a:t>
            </a:r>
            <a:r>
              <a:rPr lang="en-US" sz="2000" b="1" dirty="0" err="1" smtClean="0"/>
              <a:t>estuários</a:t>
            </a:r>
            <a:endParaRPr lang="en-US" sz="2000" b="1" dirty="0" smtClean="0"/>
          </a:p>
          <a:p>
            <a:r>
              <a:rPr lang="en-US" sz="2000" dirty="0" err="1" smtClean="0"/>
              <a:t>Ocorrência</a:t>
            </a:r>
            <a:r>
              <a:rPr lang="en-US" sz="2000" dirty="0" smtClean="0"/>
              <a:t> </a:t>
            </a:r>
            <a:r>
              <a:rPr lang="en-US" sz="2000" dirty="0" err="1" smtClean="0"/>
              <a:t>frequente</a:t>
            </a:r>
            <a:r>
              <a:rPr lang="en-US" sz="2000" dirty="0" smtClean="0"/>
              <a:t>  </a:t>
            </a:r>
            <a:r>
              <a:rPr lang="en-US" sz="2000" dirty="0" smtClean="0">
                <a:sym typeface="Symbol" panose="05050102010706020507" pitchFamily="18" charset="2"/>
              </a:rPr>
              <a:t>  </a:t>
            </a:r>
            <a:r>
              <a:rPr lang="en-US" sz="2000" dirty="0" err="1" smtClean="0">
                <a:sym typeface="Symbol" panose="05050102010706020507" pitchFamily="18" charset="2"/>
              </a:rPr>
              <a:t>complexidade</a:t>
            </a:r>
            <a:r>
              <a:rPr lang="en-US" sz="2000" dirty="0" smtClean="0">
                <a:sym typeface="Symbol" panose="05050102010706020507" pitchFamily="18" charset="2"/>
              </a:rPr>
              <a:t> da </a:t>
            </a:r>
            <a:r>
              <a:rPr lang="en-US" sz="2000" dirty="0" err="1" smtClean="0">
                <a:sym typeface="Symbol" panose="05050102010706020507" pitchFamily="18" charset="2"/>
              </a:rPr>
              <a:t>dinâmica</a:t>
            </a:r>
            <a:r>
              <a:rPr lang="en-US" sz="2000" dirty="0" smtClean="0">
                <a:sym typeface="Symbol" panose="05050102010706020507" pitchFamily="18" charset="2"/>
              </a:rPr>
              <a:t> </a:t>
            </a:r>
            <a:r>
              <a:rPr lang="en-US" sz="2000" dirty="0" err="1" smtClean="0">
                <a:sym typeface="Symbol" panose="05050102010706020507" pitchFamily="18" charset="2"/>
              </a:rPr>
              <a:t>costeira</a:t>
            </a:r>
            <a:endParaRPr lang="en-US" sz="2000" dirty="0" smtClean="0">
              <a:sym typeface="Symbol" panose="05050102010706020507" pitchFamily="18" charset="2"/>
            </a:endParaRPr>
          </a:p>
          <a:p>
            <a:endParaRPr lang="en-US" sz="2000" dirty="0">
              <a:sym typeface="Symbol" panose="05050102010706020507" pitchFamily="18" charset="2"/>
            </a:endParaRPr>
          </a:p>
        </p:txBody>
      </p:sp>
    </p:spTree>
    <p:extLst>
      <p:ext uri="{BB962C8B-B14F-4D97-AF65-F5344CB8AC3E}">
        <p14:creationId xmlns:p14="http://schemas.microsoft.com/office/powerpoint/2010/main" val="24194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80">
                                          <p:stCondLst>
                                            <p:cond delay="0"/>
                                          </p:stCondLst>
                                        </p:cTn>
                                        <p:tgtEl>
                                          <p:spTgt spid="4">
                                            <p:txEl>
                                              <p:pRg st="4" end="4"/>
                                            </p:txEl>
                                          </p:spTgt>
                                        </p:tgtEl>
                                      </p:cBhvr>
                                    </p:animEffect>
                                    <p:anim calcmode="lin" valueType="num">
                                      <p:cBhvr>
                                        <p:cTn id="1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4" end="4"/>
                                            </p:txEl>
                                          </p:spTgt>
                                        </p:tgtEl>
                                      </p:cBhvr>
                                      <p:to x="100000" y="60000"/>
                                    </p:animScale>
                                    <p:animScale>
                                      <p:cBhvr>
                                        <p:cTn id="24" dur="166" decel="50000">
                                          <p:stCondLst>
                                            <p:cond delay="676"/>
                                          </p:stCondLst>
                                        </p:cTn>
                                        <p:tgtEl>
                                          <p:spTgt spid="4">
                                            <p:txEl>
                                              <p:pRg st="4" end="4"/>
                                            </p:txEl>
                                          </p:spTgt>
                                        </p:tgtEl>
                                      </p:cBhvr>
                                      <p:to x="100000" y="100000"/>
                                    </p:animScale>
                                    <p:animScale>
                                      <p:cBhvr>
                                        <p:cTn id="25" dur="26">
                                          <p:stCondLst>
                                            <p:cond delay="1312"/>
                                          </p:stCondLst>
                                        </p:cTn>
                                        <p:tgtEl>
                                          <p:spTgt spid="4">
                                            <p:txEl>
                                              <p:pRg st="4" end="4"/>
                                            </p:txEl>
                                          </p:spTgt>
                                        </p:tgtEl>
                                      </p:cBhvr>
                                      <p:to x="100000" y="80000"/>
                                    </p:animScale>
                                    <p:animScale>
                                      <p:cBhvr>
                                        <p:cTn id="26" dur="166" decel="50000">
                                          <p:stCondLst>
                                            <p:cond delay="1338"/>
                                          </p:stCondLst>
                                        </p:cTn>
                                        <p:tgtEl>
                                          <p:spTgt spid="4">
                                            <p:txEl>
                                              <p:pRg st="4" end="4"/>
                                            </p:txEl>
                                          </p:spTgt>
                                        </p:tgtEl>
                                      </p:cBhvr>
                                      <p:to x="100000" y="100000"/>
                                    </p:animScale>
                                    <p:animScale>
                                      <p:cBhvr>
                                        <p:cTn id="27" dur="26">
                                          <p:stCondLst>
                                            <p:cond delay="1642"/>
                                          </p:stCondLst>
                                        </p:cTn>
                                        <p:tgtEl>
                                          <p:spTgt spid="4">
                                            <p:txEl>
                                              <p:pRg st="4" end="4"/>
                                            </p:txEl>
                                          </p:spTgt>
                                        </p:tgtEl>
                                      </p:cBhvr>
                                      <p:to x="100000" y="90000"/>
                                    </p:animScale>
                                    <p:animScale>
                                      <p:cBhvr>
                                        <p:cTn id="28" dur="166" decel="50000">
                                          <p:stCondLst>
                                            <p:cond delay="1668"/>
                                          </p:stCondLst>
                                        </p:cTn>
                                        <p:tgtEl>
                                          <p:spTgt spid="4">
                                            <p:txEl>
                                              <p:pRg st="4" end="4"/>
                                            </p:txEl>
                                          </p:spTgt>
                                        </p:tgtEl>
                                      </p:cBhvr>
                                      <p:to x="100000" y="100000"/>
                                    </p:animScale>
                                    <p:animScale>
                                      <p:cBhvr>
                                        <p:cTn id="29" dur="26">
                                          <p:stCondLst>
                                            <p:cond delay="1808"/>
                                          </p:stCondLst>
                                        </p:cTn>
                                        <p:tgtEl>
                                          <p:spTgt spid="4">
                                            <p:txEl>
                                              <p:pRg st="4" end="4"/>
                                            </p:txEl>
                                          </p:spTgt>
                                        </p:tgtEl>
                                      </p:cBhvr>
                                      <p:to x="100000" y="95000"/>
                                    </p:animScale>
                                    <p:animScale>
                                      <p:cBhvr>
                                        <p:cTn id="30" dur="166" decel="50000">
                                          <p:stCondLst>
                                            <p:cond delay="1834"/>
                                          </p:stCondLst>
                                        </p:cTn>
                                        <p:tgtEl>
                                          <p:spTgt spid="4">
                                            <p:txEl>
                                              <p:pRg st="4" end="4"/>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circle(in)">
                                      <p:cBhvr>
                                        <p:cTn id="35" dur="20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2505" y="575041"/>
            <a:ext cx="7498978" cy="5232202"/>
          </a:xfrm>
          <a:prstGeom prst="rect">
            <a:avLst/>
          </a:prstGeom>
          <a:noFill/>
          <a:ln w="38100">
            <a:solidFill>
              <a:schemeClr val="tx1"/>
            </a:solidFill>
          </a:ln>
        </p:spPr>
        <p:txBody>
          <a:bodyPr wrap="square" rtlCol="0">
            <a:spAutoFit/>
          </a:bodyPr>
          <a:lstStyle/>
          <a:p>
            <a:pPr algn="just"/>
            <a:r>
              <a:rPr lang="en-US" sz="2800" b="1" dirty="0" smtClean="0"/>
              <a:t>4. </a:t>
            </a:r>
            <a:r>
              <a:rPr lang="en-US" sz="2800" b="1" dirty="0" err="1" smtClean="0"/>
              <a:t>Flutuações</a:t>
            </a:r>
            <a:r>
              <a:rPr lang="en-US" sz="2800" b="1" dirty="0" smtClean="0"/>
              <a:t> </a:t>
            </a:r>
            <a:r>
              <a:rPr lang="en-US" sz="2800" b="1" dirty="0" err="1" smtClean="0"/>
              <a:t>Climáticas</a:t>
            </a:r>
            <a:r>
              <a:rPr lang="en-US" sz="2800" b="1" dirty="0" smtClean="0"/>
              <a:t> </a:t>
            </a:r>
            <a:r>
              <a:rPr lang="en-US" sz="2800" b="1" dirty="0" err="1" smtClean="0"/>
              <a:t>Regionais</a:t>
            </a:r>
            <a:r>
              <a:rPr lang="en-US" sz="2800" b="1" dirty="0" smtClean="0"/>
              <a:t>: </a:t>
            </a:r>
          </a:p>
          <a:p>
            <a:pPr algn="just"/>
            <a:r>
              <a:rPr lang="en-US" dirty="0" smtClean="0">
                <a:sym typeface="Symbol" panose="05050102010706020507" pitchFamily="18" charset="2"/>
              </a:rPr>
              <a:t></a:t>
            </a:r>
            <a:r>
              <a:rPr lang="en-US" dirty="0" smtClean="0"/>
              <a:t> </a:t>
            </a:r>
            <a:r>
              <a:rPr lang="en-US" dirty="0" err="1" smtClean="0"/>
              <a:t>intensidade</a:t>
            </a:r>
            <a:r>
              <a:rPr lang="en-US" dirty="0" smtClean="0"/>
              <a:t> da </a:t>
            </a:r>
            <a:r>
              <a:rPr lang="en-US" dirty="0" err="1" smtClean="0"/>
              <a:t>ressurgência</a:t>
            </a:r>
            <a:r>
              <a:rPr lang="en-US" dirty="0" smtClean="0"/>
              <a:t> e o </a:t>
            </a:r>
            <a:r>
              <a:rPr lang="en-US" dirty="0" err="1" smtClean="0"/>
              <a:t>suprimento</a:t>
            </a:r>
            <a:r>
              <a:rPr lang="en-US" dirty="0" smtClean="0"/>
              <a:t> de </a:t>
            </a:r>
            <a:r>
              <a:rPr lang="en-US" dirty="0" err="1" smtClean="0"/>
              <a:t>nutrientes</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afetam</a:t>
            </a:r>
            <a:r>
              <a:rPr lang="en-US" dirty="0" smtClean="0">
                <a:sym typeface="Symbol" panose="05050102010706020507" pitchFamily="18" charset="2"/>
              </a:rPr>
              <a:t> a </a:t>
            </a:r>
            <a:r>
              <a:rPr lang="en-US" dirty="0" err="1" smtClean="0">
                <a:sym typeface="Symbol" panose="05050102010706020507" pitchFamily="18" charset="2"/>
              </a:rPr>
              <a:t>produção</a:t>
            </a:r>
            <a:r>
              <a:rPr lang="en-US" dirty="0" smtClean="0">
                <a:sym typeface="Symbol" panose="05050102010706020507" pitchFamily="18" charset="2"/>
              </a:rPr>
              <a:t> </a:t>
            </a:r>
            <a:r>
              <a:rPr lang="en-US" dirty="0" err="1" smtClean="0">
                <a:sym typeface="Symbol" panose="05050102010706020507" pitchFamily="18" charset="2"/>
              </a:rPr>
              <a:t>biológica</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zonas de </a:t>
            </a:r>
            <a:r>
              <a:rPr lang="en-US" dirty="0" err="1" smtClean="0">
                <a:sym typeface="Symbol" panose="05050102010706020507" pitchFamily="18" charset="2"/>
              </a:rPr>
              <a:t>ressurgência</a:t>
            </a:r>
            <a:r>
              <a:rPr lang="en-US" dirty="0" smtClean="0">
                <a:sym typeface="Symbol" panose="05050102010706020507" pitchFamily="18" charset="2"/>
              </a:rPr>
              <a:t> </a:t>
            </a:r>
            <a:r>
              <a:rPr lang="en-US" dirty="0" err="1" smtClean="0">
                <a:sym typeface="Symbol" panose="05050102010706020507" pitchFamily="18" charset="2"/>
              </a:rPr>
              <a:t>costeiras</a:t>
            </a:r>
            <a:r>
              <a:rPr lang="en-US" dirty="0" smtClean="0">
                <a:sym typeface="Symbol" panose="05050102010706020507" pitchFamily="18" charset="2"/>
              </a:rPr>
              <a:t>.</a:t>
            </a:r>
          </a:p>
          <a:p>
            <a:pPr algn="just"/>
            <a:endParaRPr lang="en-US" dirty="0" smtClean="0">
              <a:sym typeface="Symbol" panose="05050102010706020507" pitchFamily="18" charset="2"/>
            </a:endParaRPr>
          </a:p>
          <a:p>
            <a:pPr algn="just"/>
            <a:r>
              <a:rPr lang="en-US" dirty="0" smtClean="0"/>
              <a:t>Durante </a:t>
            </a:r>
            <a:r>
              <a:rPr lang="en-US" dirty="0" err="1" smtClean="0"/>
              <a:t>anos</a:t>
            </a:r>
            <a:r>
              <a:rPr lang="en-US" dirty="0" smtClean="0"/>
              <a:t> de </a:t>
            </a:r>
            <a:r>
              <a:rPr lang="en-US" b="1" dirty="0"/>
              <a:t>El </a:t>
            </a:r>
            <a:r>
              <a:rPr lang="en-US" b="1" dirty="0" err="1"/>
              <a:t>Niňo</a:t>
            </a:r>
            <a:r>
              <a:rPr lang="en-US" b="1" dirty="0"/>
              <a:t> </a:t>
            </a:r>
            <a:r>
              <a:rPr lang="en-US" dirty="0" smtClean="0"/>
              <a:t>(</a:t>
            </a:r>
            <a:r>
              <a:rPr lang="en-US" dirty="0" err="1" smtClean="0"/>
              <a:t>na</a:t>
            </a:r>
            <a:r>
              <a:rPr lang="en-US" dirty="0" smtClean="0"/>
              <a:t> </a:t>
            </a:r>
            <a:r>
              <a:rPr lang="en-US" b="1" dirty="0" err="1" smtClean="0"/>
              <a:t>fase</a:t>
            </a:r>
            <a:r>
              <a:rPr lang="en-US" b="1" dirty="0" smtClean="0"/>
              <a:t> </a:t>
            </a:r>
            <a:r>
              <a:rPr lang="en-US" b="1" dirty="0" err="1" smtClean="0"/>
              <a:t>quente</a:t>
            </a:r>
            <a:r>
              <a:rPr lang="en-US" b="1" dirty="0" smtClean="0"/>
              <a:t> </a:t>
            </a:r>
            <a:r>
              <a:rPr lang="en-US" dirty="0" smtClean="0"/>
              <a:t>do </a:t>
            </a:r>
            <a:r>
              <a:rPr lang="en-US" dirty="0" err="1" smtClean="0"/>
              <a:t>ciclo</a:t>
            </a:r>
            <a:r>
              <a:rPr lang="en-US" dirty="0" smtClean="0"/>
              <a:t> El </a:t>
            </a:r>
            <a:r>
              <a:rPr lang="en-US" dirty="0" err="1" smtClean="0"/>
              <a:t>Niňo</a:t>
            </a:r>
            <a:r>
              <a:rPr lang="en-US" dirty="0" smtClean="0"/>
              <a:t>/</a:t>
            </a:r>
            <a:r>
              <a:rPr lang="en-US" dirty="0" err="1" smtClean="0"/>
              <a:t>Oscilação</a:t>
            </a:r>
            <a:r>
              <a:rPr lang="en-US" dirty="0" smtClean="0"/>
              <a:t> </a:t>
            </a:r>
            <a:r>
              <a:rPr lang="en-US" dirty="0" err="1" smtClean="0"/>
              <a:t>Sul</a:t>
            </a:r>
            <a:r>
              <a:rPr lang="en-US" dirty="0" smtClean="0"/>
              <a:t> </a:t>
            </a:r>
            <a:r>
              <a:rPr lang="en-US" dirty="0" err="1" smtClean="0"/>
              <a:t>os</a:t>
            </a:r>
            <a:r>
              <a:rPr lang="en-US" dirty="0" smtClean="0"/>
              <a:t> </a:t>
            </a:r>
            <a:r>
              <a:rPr lang="en-US" b="1" dirty="0" err="1" smtClean="0"/>
              <a:t>ventos</a:t>
            </a:r>
            <a:r>
              <a:rPr lang="en-US" b="1" dirty="0" smtClean="0"/>
              <a:t> </a:t>
            </a:r>
            <a:r>
              <a:rPr lang="en-US" b="1" dirty="0" err="1" smtClean="0"/>
              <a:t>alísios</a:t>
            </a:r>
            <a:r>
              <a:rPr lang="en-US" b="1" dirty="0" smtClean="0"/>
              <a:t> </a:t>
            </a:r>
            <a:r>
              <a:rPr lang="en-US" b="1" dirty="0" err="1" smtClean="0"/>
              <a:t>enfraquecidos</a:t>
            </a:r>
            <a:r>
              <a:rPr lang="en-US" b="1" dirty="0" smtClean="0"/>
              <a:t> </a:t>
            </a:r>
            <a:r>
              <a:rPr lang="en-US" b="1" dirty="0" err="1" smtClean="0"/>
              <a:t>aquecem</a:t>
            </a:r>
            <a:r>
              <a:rPr lang="en-US" b="1" dirty="0" smtClean="0"/>
              <a:t> </a:t>
            </a:r>
            <a:r>
              <a:rPr lang="en-US" dirty="0" smtClean="0"/>
              <a:t>a </a:t>
            </a:r>
            <a:r>
              <a:rPr lang="en-US" dirty="0" err="1" smtClean="0"/>
              <a:t>superfície</a:t>
            </a:r>
            <a:r>
              <a:rPr lang="en-US" dirty="0" smtClean="0"/>
              <a:t> </a:t>
            </a:r>
            <a:r>
              <a:rPr lang="en-US" dirty="0" smtClean="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estratificação</a:t>
            </a:r>
            <a:r>
              <a:rPr lang="en-US" b="1" dirty="0" smtClean="0">
                <a:sym typeface="Symbol" panose="05050102010706020507" pitchFamily="18" charset="2"/>
              </a:rPr>
              <a:t> </a:t>
            </a:r>
            <a:r>
              <a:rPr lang="en-US" dirty="0" err="1" smtClean="0">
                <a:sym typeface="Symbol" panose="05050102010706020507" pitchFamily="18" charset="2"/>
              </a:rPr>
              <a:t>nos</a:t>
            </a:r>
            <a:r>
              <a:rPr lang="en-US" dirty="0" smtClean="0">
                <a:sym typeface="Symbol" panose="05050102010706020507" pitchFamily="18" charset="2"/>
              </a:rPr>
              <a:t> </a:t>
            </a:r>
            <a:r>
              <a:rPr lang="en-US" dirty="0" err="1" smtClean="0">
                <a:sym typeface="Symbol" panose="05050102010706020507" pitchFamily="18" charset="2"/>
              </a:rPr>
              <a:t>sitemas</a:t>
            </a:r>
            <a:r>
              <a:rPr lang="en-US" dirty="0" smtClean="0">
                <a:sym typeface="Symbol" panose="05050102010706020507" pitchFamily="18" charset="2"/>
              </a:rPr>
              <a:t> de </a:t>
            </a:r>
            <a:r>
              <a:rPr lang="en-US" dirty="0" err="1" smtClean="0">
                <a:sym typeface="Symbol" panose="05050102010706020507" pitchFamily="18" charset="2"/>
              </a:rPr>
              <a:t>ressurgência</a:t>
            </a:r>
            <a:r>
              <a:rPr lang="en-US" dirty="0" smtClean="0">
                <a:sym typeface="Symbol" panose="05050102010706020507" pitchFamily="18" charset="2"/>
              </a:rPr>
              <a:t> da </a:t>
            </a:r>
            <a:r>
              <a:rPr lang="en-US" dirty="0" err="1" smtClean="0">
                <a:sym typeface="Symbol" panose="05050102010706020507" pitchFamily="18" charset="2"/>
              </a:rPr>
              <a:t>Califórnia</a:t>
            </a:r>
            <a:r>
              <a:rPr lang="en-US" dirty="0" smtClean="0">
                <a:sym typeface="Symbol" panose="05050102010706020507" pitchFamily="18" charset="2"/>
              </a:rPr>
              <a:t> e do </a:t>
            </a:r>
            <a:r>
              <a:rPr lang="en-US" dirty="0" err="1" smtClean="0">
                <a:sym typeface="Symbol" panose="05050102010706020507" pitchFamily="18" charset="2"/>
              </a:rPr>
              <a:t>Perú</a:t>
            </a:r>
            <a:r>
              <a:rPr lang="en-US" dirty="0" smtClean="0">
                <a:sym typeface="Symbol" panose="05050102010706020507" pitchFamily="18" charset="2"/>
              </a:rPr>
              <a:t>  </a:t>
            </a:r>
            <a:r>
              <a:rPr lang="en-US" b="1" dirty="0" err="1" smtClean="0">
                <a:sym typeface="Symbol" panose="05050102010706020507" pitchFamily="18" charset="2"/>
              </a:rPr>
              <a:t>Nutriclina</a:t>
            </a:r>
            <a:r>
              <a:rPr lang="en-US" b="1" dirty="0" smtClean="0">
                <a:sym typeface="Symbol" panose="05050102010706020507" pitchFamily="18" charset="2"/>
              </a:rPr>
              <a:t> </a:t>
            </a:r>
            <a:r>
              <a:rPr lang="en-US" b="1" dirty="0" err="1" smtClean="0">
                <a:sym typeface="Symbol" panose="05050102010706020507" pitchFamily="18" charset="2"/>
              </a:rPr>
              <a:t>mais</a:t>
            </a:r>
            <a:r>
              <a:rPr lang="en-US" b="1" dirty="0" smtClean="0">
                <a:sym typeface="Symbol" panose="05050102010706020507" pitchFamily="18" charset="2"/>
              </a:rPr>
              <a:t> </a:t>
            </a:r>
            <a:r>
              <a:rPr lang="en-US" b="1" dirty="0" err="1" smtClean="0">
                <a:sym typeface="Symbol" panose="05050102010706020507" pitchFamily="18" charset="2"/>
              </a:rPr>
              <a:t>profunda</a:t>
            </a:r>
            <a:r>
              <a:rPr lang="en-US" dirty="0" smtClean="0">
                <a:sym typeface="Symbol" panose="05050102010706020507" pitchFamily="18" charset="2"/>
              </a:rPr>
              <a:t>, </a:t>
            </a:r>
            <a:r>
              <a:rPr lang="en-US" b="1" dirty="0" smtClean="0">
                <a:sym typeface="Symbol" panose="05050102010706020507" pitchFamily="18" charset="2"/>
              </a:rPr>
              <a:t> taxa de </a:t>
            </a:r>
            <a:r>
              <a:rPr lang="en-US" b="1" dirty="0" err="1" smtClean="0">
                <a:sym typeface="Symbol" panose="05050102010706020507" pitchFamily="18" charset="2"/>
              </a:rPr>
              <a:t>ressurgência</a:t>
            </a:r>
            <a:r>
              <a:rPr lang="en-US" dirty="0" smtClean="0">
                <a:sym typeface="Symbol" panose="05050102010706020507" pitchFamily="18" charset="2"/>
              </a:rPr>
              <a:t> e a </a:t>
            </a:r>
            <a:r>
              <a:rPr lang="en-US" dirty="0" err="1" smtClean="0">
                <a:sym typeface="Symbol" panose="05050102010706020507" pitchFamily="18" charset="2"/>
              </a:rPr>
              <a:t>fertilização</a:t>
            </a:r>
            <a:r>
              <a:rPr lang="en-US" dirty="0" smtClean="0">
                <a:sym typeface="Symbol" panose="05050102010706020507" pitchFamily="18" charset="2"/>
              </a:rPr>
              <a:t> da ZE  </a:t>
            </a:r>
            <a:r>
              <a:rPr lang="en-US" b="1" dirty="0" smtClean="0">
                <a:sym typeface="Symbol" panose="05050102010706020507" pitchFamily="18" charset="2"/>
              </a:rPr>
              <a:t>PP  </a:t>
            </a:r>
            <a:r>
              <a:rPr lang="en-US" dirty="0" smtClean="0">
                <a:sym typeface="Symbol" panose="05050102010706020507" pitchFamily="18" charset="2"/>
              </a:rPr>
              <a:t>(5 a 20 x )  </a:t>
            </a:r>
            <a:r>
              <a:rPr lang="en-US" dirty="0" err="1" smtClean="0">
                <a:sym typeface="Symbol" panose="05050102010706020507" pitchFamily="18" charset="2"/>
              </a:rPr>
              <a:t>pesca</a:t>
            </a:r>
            <a:r>
              <a:rPr lang="en-US" dirty="0" smtClean="0">
                <a:sym typeface="Symbol" panose="05050102010706020507" pitchFamily="18" charset="2"/>
              </a:rPr>
              <a:t> de </a:t>
            </a:r>
            <a:r>
              <a:rPr lang="en-US" dirty="0" err="1" smtClean="0">
                <a:sym typeface="Symbol" panose="05050102010706020507" pitchFamily="18" charset="2"/>
              </a:rPr>
              <a:t>anchoita</a:t>
            </a:r>
            <a:r>
              <a:rPr lang="en-US" dirty="0">
                <a:sym typeface="Symbol" panose="05050102010706020507" pitchFamily="18" charset="2"/>
              </a:rPr>
              <a:t>. </a:t>
            </a:r>
            <a:r>
              <a:rPr lang="en-US" dirty="0" err="1">
                <a:sym typeface="Symbol" panose="05050102010706020507" pitchFamily="18" charset="2"/>
              </a:rPr>
              <a:t>Recuperação</a:t>
            </a:r>
            <a:r>
              <a:rPr lang="en-US" dirty="0">
                <a:sym typeface="Symbol" panose="05050102010706020507" pitchFamily="18" charset="2"/>
              </a:rPr>
              <a:t> </a:t>
            </a:r>
            <a:r>
              <a:rPr lang="en-US" dirty="0" err="1">
                <a:sym typeface="Symbol" panose="05050102010706020507" pitchFamily="18" charset="2"/>
              </a:rPr>
              <a:t>rápida</a:t>
            </a:r>
            <a:r>
              <a:rPr lang="en-US" dirty="0" smtClean="0">
                <a:sym typeface="Symbol" panose="05050102010706020507" pitchFamily="18" charset="2"/>
              </a:rPr>
              <a:t>!</a:t>
            </a:r>
          </a:p>
          <a:p>
            <a:pPr algn="just"/>
            <a:endParaRPr lang="en-US" dirty="0">
              <a:sym typeface="Symbol" panose="05050102010706020507" pitchFamily="18" charset="2"/>
            </a:endParaRPr>
          </a:p>
          <a:p>
            <a:pPr marL="285750" indent="-285750" algn="just">
              <a:buFont typeface="Symbol" panose="05050102010706020507" pitchFamily="18" charset="2"/>
              <a:buChar char="¯"/>
            </a:pPr>
            <a:r>
              <a:rPr lang="en-US" b="1" dirty="0" err="1" smtClean="0">
                <a:sym typeface="Symbol" panose="05050102010706020507" pitchFamily="18" charset="2"/>
              </a:rPr>
              <a:t>Produtividade</a:t>
            </a:r>
            <a:r>
              <a:rPr lang="en-US" b="1" dirty="0" smtClean="0">
                <a:sym typeface="Symbol" panose="05050102010706020507" pitchFamily="18" charset="2"/>
              </a:rPr>
              <a:t> </a:t>
            </a:r>
            <a:r>
              <a:rPr lang="en-US" b="1" dirty="0" err="1" smtClean="0">
                <a:sym typeface="Symbol" panose="05050102010706020507" pitchFamily="18" charset="2"/>
              </a:rPr>
              <a:t>Biológica</a:t>
            </a:r>
            <a:r>
              <a:rPr lang="en-US" b="1" dirty="0" smtClean="0">
                <a:sym typeface="Symbol" panose="05050102010706020507" pitchFamily="18" charset="2"/>
              </a:rPr>
              <a:t> </a:t>
            </a:r>
            <a:r>
              <a:rPr lang="en-US" dirty="0" smtClean="0">
                <a:sym typeface="Symbol" panose="05050102010706020507" pitchFamily="18" charset="2"/>
              </a:rPr>
              <a:t>(</a:t>
            </a:r>
            <a:r>
              <a:rPr lang="en-US" dirty="0" err="1" smtClean="0">
                <a:sym typeface="Symbol" panose="05050102010706020507" pitchFamily="18" charset="2"/>
              </a:rPr>
              <a:t>Califórnia</a:t>
            </a:r>
            <a:r>
              <a:rPr lang="en-US" dirty="0" smtClean="0">
                <a:sym typeface="Symbol" panose="05050102010706020507" pitchFamily="18" charset="2"/>
              </a:rPr>
              <a:t> e Chile/Peru) - </a:t>
            </a:r>
            <a:r>
              <a:rPr lang="en-US" dirty="0" err="1" smtClean="0">
                <a:sym typeface="Symbol" panose="05050102010706020507" pitchFamily="18" charset="2"/>
              </a:rPr>
              <a:t>escalas</a:t>
            </a:r>
            <a:r>
              <a:rPr lang="en-US" dirty="0" smtClean="0">
                <a:sym typeface="Symbol" panose="05050102010706020507" pitchFamily="18" charset="2"/>
              </a:rPr>
              <a:t> de </a:t>
            </a:r>
            <a:r>
              <a:rPr lang="en-US" b="1" dirty="0" err="1" smtClean="0">
                <a:sym typeface="Symbol" panose="05050102010706020507" pitchFamily="18" charset="2"/>
              </a:rPr>
              <a:t>multidécada</a:t>
            </a:r>
            <a:r>
              <a:rPr lang="en-US" dirty="0" err="1" smtClean="0">
                <a:sym typeface="Symbol" panose="05050102010706020507" pitchFamily="18" charset="2"/>
              </a:rPr>
              <a:t>s</a:t>
            </a:r>
            <a:r>
              <a:rPr lang="en-US" dirty="0" smtClean="0">
                <a:sym typeface="Symbol" panose="05050102010706020507" pitchFamily="18" charset="2"/>
              </a:rPr>
              <a:t> </a:t>
            </a:r>
            <a:r>
              <a:rPr lang="en-US" dirty="0" err="1" smtClean="0">
                <a:sym typeface="Symbol" panose="05050102010706020507" pitchFamily="18" charset="2"/>
              </a:rPr>
              <a:t>durante</a:t>
            </a:r>
            <a:r>
              <a:rPr lang="en-US" dirty="0" smtClean="0">
                <a:sym typeface="Symbol" panose="05050102010706020507" pitchFamily="18" charset="2"/>
              </a:rPr>
              <a:t> a </a:t>
            </a:r>
            <a:r>
              <a:rPr lang="en-US" dirty="0" err="1" smtClean="0">
                <a:sym typeface="Symbol" panose="05050102010706020507" pitchFamily="18" charset="2"/>
              </a:rPr>
              <a:t>fase</a:t>
            </a:r>
            <a:r>
              <a:rPr lang="en-US" dirty="0" smtClean="0">
                <a:sym typeface="Symbol" panose="05050102010706020507" pitchFamily="18" charset="2"/>
              </a:rPr>
              <a:t> </a:t>
            </a:r>
            <a:r>
              <a:rPr lang="en-US" dirty="0" err="1" smtClean="0">
                <a:sym typeface="Symbol" panose="05050102010706020507" pitchFamily="18" charset="2"/>
              </a:rPr>
              <a:t>positiva</a:t>
            </a:r>
            <a:r>
              <a:rPr lang="en-US" dirty="0" smtClean="0">
                <a:sym typeface="Symbol" panose="05050102010706020507" pitchFamily="18" charset="2"/>
              </a:rPr>
              <a:t> da </a:t>
            </a:r>
            <a:r>
              <a:rPr lang="en-US" dirty="0" err="1" smtClean="0">
                <a:sym typeface="Symbol" panose="05050102010706020507" pitchFamily="18" charset="2"/>
              </a:rPr>
              <a:t>Oscilação</a:t>
            </a:r>
            <a:r>
              <a:rPr lang="en-US" dirty="0" smtClean="0">
                <a:sym typeface="Symbol" panose="05050102010706020507" pitchFamily="18" charset="2"/>
              </a:rPr>
              <a:t> Decadal do </a:t>
            </a:r>
            <a:r>
              <a:rPr lang="en-US" dirty="0" err="1" smtClean="0">
                <a:sym typeface="Symbol" panose="05050102010706020507" pitchFamily="18" charset="2"/>
              </a:rPr>
              <a:t>Pacífico</a:t>
            </a:r>
            <a:r>
              <a:rPr lang="en-US" dirty="0" smtClean="0">
                <a:sym typeface="Symbol" panose="05050102010706020507" pitchFamily="18" charset="2"/>
              </a:rPr>
              <a:t>  </a:t>
            </a:r>
            <a:r>
              <a:rPr lang="en-US" b="1" dirty="0" err="1" smtClean="0">
                <a:sym typeface="Symbol" panose="05050102010706020507" pitchFamily="18" charset="2"/>
              </a:rPr>
              <a:t>aquecimento</a:t>
            </a:r>
            <a:r>
              <a:rPr lang="en-US" dirty="0" smtClean="0">
                <a:sym typeface="Symbol" panose="05050102010706020507" pitchFamily="18" charset="2"/>
              </a:rPr>
              <a:t> da </a:t>
            </a:r>
            <a:r>
              <a:rPr lang="en-US" dirty="0" err="1" smtClean="0">
                <a:sym typeface="Symbol" panose="05050102010706020507" pitchFamily="18" charset="2"/>
              </a:rPr>
              <a:t>águas</a:t>
            </a:r>
            <a:r>
              <a:rPr lang="en-US" dirty="0" smtClean="0">
                <a:sym typeface="Symbol" panose="05050102010706020507" pitchFamily="18" charset="2"/>
              </a:rPr>
              <a:t> </a:t>
            </a:r>
            <a:r>
              <a:rPr lang="en-US" dirty="0" err="1" smtClean="0">
                <a:sym typeface="Symbol" panose="05050102010706020507" pitchFamily="18" charset="2"/>
              </a:rPr>
              <a:t>superficiais</a:t>
            </a:r>
            <a:r>
              <a:rPr lang="en-US" dirty="0" smtClean="0">
                <a:sym typeface="Symbol" panose="05050102010706020507" pitchFamily="18" charset="2"/>
              </a:rPr>
              <a:t> do </a:t>
            </a:r>
            <a:r>
              <a:rPr lang="en-US" dirty="0" err="1" smtClean="0">
                <a:sym typeface="Symbol" panose="05050102010706020507" pitchFamily="18" charset="2"/>
              </a:rPr>
              <a:t>Noroeste</a:t>
            </a:r>
            <a:r>
              <a:rPr lang="en-US" dirty="0" smtClean="0">
                <a:sym typeface="Symbol" panose="05050102010706020507" pitchFamily="18" charset="2"/>
              </a:rPr>
              <a:t> do </a:t>
            </a:r>
            <a:r>
              <a:rPr lang="en-US" dirty="0" err="1" smtClean="0">
                <a:sym typeface="Symbol" panose="05050102010706020507" pitchFamily="18" charset="2"/>
              </a:rPr>
              <a:t>Pacífico</a:t>
            </a:r>
            <a:r>
              <a:rPr lang="en-US" dirty="0" smtClean="0">
                <a:sym typeface="Symbol" panose="05050102010706020507" pitchFamily="18" charset="2"/>
              </a:rPr>
              <a:t> </a:t>
            </a:r>
            <a:r>
              <a:rPr lang="en-US" b="1" dirty="0" smtClean="0">
                <a:sym typeface="Symbol" panose="05050102010706020507" pitchFamily="18" charset="2"/>
              </a:rPr>
              <a:t>a </a:t>
            </a:r>
            <a:r>
              <a:rPr lang="en-US" b="1" dirty="0" err="1" smtClean="0">
                <a:sym typeface="Symbol" panose="05050102010706020507" pitchFamily="18" charset="2"/>
              </a:rPr>
              <a:t>cada</a:t>
            </a:r>
            <a:r>
              <a:rPr lang="en-US" b="1" dirty="0" smtClean="0">
                <a:sym typeface="Symbol" panose="05050102010706020507" pitchFamily="18" charset="2"/>
              </a:rPr>
              <a:t> 20 – 30 </a:t>
            </a:r>
            <a:r>
              <a:rPr lang="en-US" b="1" dirty="0" err="1" smtClean="0">
                <a:sym typeface="Symbol" panose="05050102010706020507" pitchFamily="18" charset="2"/>
              </a:rPr>
              <a:t>anos</a:t>
            </a:r>
            <a:r>
              <a:rPr lang="en-US" dirty="0" smtClean="0">
                <a:sym typeface="Symbol" panose="05050102010706020507" pitchFamily="18" charset="2"/>
              </a:rPr>
              <a:t>).</a:t>
            </a:r>
          </a:p>
          <a:p>
            <a:pPr marL="285750" indent="-285750" algn="just">
              <a:buFont typeface="Symbol" panose="05050102010706020507" pitchFamily="18" charset="2"/>
              <a:buChar char="¯"/>
            </a:pPr>
            <a:endParaRPr lang="en-US" dirty="0" smtClean="0">
              <a:sym typeface="Symbol" panose="05050102010706020507" pitchFamily="18" charset="2"/>
            </a:endParaRPr>
          </a:p>
          <a:p>
            <a:pPr marL="285750" indent="-285750" algn="just">
              <a:buFont typeface="Symbol" panose="05050102010706020507" pitchFamily="18" charset="2"/>
              <a:buChar char="¯"/>
            </a:pPr>
            <a:r>
              <a:rPr lang="en-US" b="1" dirty="0" err="1" smtClean="0">
                <a:sym typeface="Symbol" panose="05050102010706020507" pitchFamily="18" charset="2"/>
              </a:rPr>
              <a:t>Produtividade</a:t>
            </a:r>
            <a:r>
              <a:rPr lang="en-US" b="1" dirty="0" smtClean="0">
                <a:sym typeface="Symbol" panose="05050102010706020507" pitchFamily="18" charset="2"/>
              </a:rPr>
              <a:t> </a:t>
            </a:r>
            <a:r>
              <a:rPr lang="en-US" b="1" dirty="0" err="1" smtClean="0">
                <a:sym typeface="Symbol" panose="05050102010706020507" pitchFamily="18" charset="2"/>
              </a:rPr>
              <a:t>Biológica</a:t>
            </a:r>
            <a:r>
              <a:rPr lang="en-US" b="1" dirty="0" smtClean="0">
                <a:sym typeface="Symbol" panose="05050102010706020507" pitchFamily="18" charset="2"/>
              </a:rPr>
              <a:t> </a:t>
            </a:r>
            <a:r>
              <a:rPr lang="en-US" dirty="0" smtClean="0">
                <a:sym typeface="Symbol" panose="05050102010706020507" pitchFamily="18" charset="2"/>
              </a:rPr>
              <a:t> </a:t>
            </a:r>
            <a:r>
              <a:rPr lang="en-US" b="1" dirty="0" err="1" smtClean="0">
                <a:sym typeface="Symbol" panose="05050102010706020507" pitchFamily="18" charset="2"/>
              </a:rPr>
              <a:t>vórtices</a:t>
            </a:r>
            <a:r>
              <a:rPr lang="en-US" b="1" dirty="0" smtClean="0">
                <a:sym typeface="Symbol" panose="05050102010706020507" pitchFamily="18" charset="2"/>
              </a:rPr>
              <a:t> </a:t>
            </a:r>
            <a:r>
              <a:rPr lang="en-US" b="1" dirty="0" err="1" smtClean="0">
                <a:sym typeface="Symbol" panose="05050102010706020507" pitchFamily="18" charset="2"/>
              </a:rPr>
              <a:t>oceânicos</a:t>
            </a:r>
            <a:r>
              <a:rPr lang="en-US" b="1" dirty="0" smtClean="0">
                <a:sym typeface="Symbol" panose="05050102010706020507" pitchFamily="18" charset="2"/>
              </a:rPr>
              <a:t> </a:t>
            </a:r>
            <a:r>
              <a:rPr lang="en-US" dirty="0" smtClean="0">
                <a:sym typeface="Symbol" panose="05050102010706020507" pitchFamily="18" charset="2"/>
              </a:rPr>
              <a:t>(≠ </a:t>
            </a:r>
            <a:r>
              <a:rPr lang="en-US" dirty="0" err="1" smtClean="0">
                <a:sym typeface="Symbol" panose="05050102010706020507" pitchFamily="18" charset="2"/>
              </a:rPr>
              <a:t>níveis</a:t>
            </a:r>
            <a:r>
              <a:rPr lang="en-US" dirty="0" smtClean="0">
                <a:sym typeface="Symbol" panose="05050102010706020507" pitchFamily="18" charset="2"/>
              </a:rPr>
              <a:t> de </a:t>
            </a:r>
            <a:r>
              <a:rPr lang="en-US" dirty="0" err="1" smtClean="0">
                <a:sym typeface="Symbol" panose="05050102010706020507" pitchFamily="18" charset="2"/>
              </a:rPr>
              <a:t>intensidade</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todos</a:t>
            </a:r>
            <a:r>
              <a:rPr lang="en-US" dirty="0" smtClean="0">
                <a:sym typeface="Symbol" panose="05050102010706020507" pitchFamily="18" charset="2"/>
              </a:rPr>
              <a:t> </a:t>
            </a:r>
            <a:r>
              <a:rPr lang="en-US" dirty="0" err="1" smtClean="0">
                <a:sym typeface="Symbol" panose="05050102010706020507" pitchFamily="18" charset="2"/>
              </a:rPr>
              <a:t>os</a:t>
            </a:r>
            <a:r>
              <a:rPr lang="en-US" dirty="0" smtClean="0">
                <a:sym typeface="Symbol" panose="05050102010706020507" pitchFamily="18" charset="2"/>
              </a:rPr>
              <a:t> </a:t>
            </a:r>
            <a:r>
              <a:rPr lang="en-US" dirty="0" err="1" smtClean="0">
                <a:sym typeface="Symbol" panose="05050102010706020507" pitchFamily="18" charset="2"/>
              </a:rPr>
              <a:t>sistemas</a:t>
            </a:r>
            <a:r>
              <a:rPr lang="en-US" dirty="0" smtClean="0">
                <a:sym typeface="Symbol" panose="05050102010706020507" pitchFamily="18" charset="2"/>
              </a:rPr>
              <a:t> de </a:t>
            </a:r>
            <a:r>
              <a:rPr lang="en-US" dirty="0" err="1" smtClean="0">
                <a:sym typeface="Symbol" panose="05050102010706020507" pitchFamily="18" charset="2"/>
              </a:rPr>
              <a:t>correntes</a:t>
            </a:r>
            <a:r>
              <a:rPr lang="en-US" dirty="0" smtClean="0">
                <a:sym typeface="Symbol" panose="05050102010706020507" pitchFamily="18" charset="2"/>
              </a:rPr>
              <a:t> </a:t>
            </a:r>
            <a:r>
              <a:rPr lang="en-US" dirty="0" err="1" smtClean="0">
                <a:sym typeface="Symbol" panose="05050102010706020507" pitchFamily="18" charset="2"/>
              </a:rPr>
              <a:t>orientais</a:t>
            </a:r>
            <a:r>
              <a:rPr lang="en-US" dirty="0" smtClean="0">
                <a:sym typeface="Symbol" panose="05050102010706020507" pitchFamily="18" charset="2"/>
              </a:rPr>
              <a:t> </a:t>
            </a:r>
            <a:r>
              <a:rPr lang="en-US" dirty="0" err="1" smtClean="0">
                <a:sym typeface="Symbol" panose="05050102010706020507" pitchFamily="18" charset="2"/>
              </a:rPr>
              <a:t>limítrofes</a:t>
            </a:r>
            <a:r>
              <a:rPr lang="en-US" dirty="0" smtClean="0">
                <a:sym typeface="Symbol" panose="05050102010706020507" pitchFamily="18" charset="2"/>
              </a:rPr>
              <a:t>) – </a:t>
            </a:r>
            <a:r>
              <a:rPr lang="en-US" b="1" dirty="0" err="1" smtClean="0">
                <a:sym typeface="Symbol" panose="05050102010706020507" pitchFamily="18" charset="2"/>
              </a:rPr>
              <a:t>importação</a:t>
            </a:r>
            <a:r>
              <a:rPr lang="en-US" b="1" dirty="0" smtClean="0">
                <a:sym typeface="Symbol" panose="05050102010706020507" pitchFamily="18" charset="2"/>
              </a:rPr>
              <a:t> de </a:t>
            </a:r>
            <a:r>
              <a:rPr lang="en-US" b="1" dirty="0" err="1" smtClean="0">
                <a:sym typeface="Symbol" panose="05050102010706020507" pitchFamily="18" charset="2"/>
              </a:rPr>
              <a:t>água</a:t>
            </a:r>
            <a:r>
              <a:rPr lang="en-US" b="1" dirty="0" smtClean="0">
                <a:sym typeface="Symbol" panose="05050102010706020507" pitchFamily="18" charset="2"/>
              </a:rPr>
              <a:t> </a:t>
            </a:r>
            <a:r>
              <a:rPr lang="en-US" b="1" dirty="0" err="1" smtClean="0">
                <a:sym typeface="Symbol" panose="05050102010706020507" pitchFamily="18" charset="2"/>
              </a:rPr>
              <a:t>pobre</a:t>
            </a:r>
            <a:r>
              <a:rPr lang="en-US" b="1" dirty="0" smtClean="0">
                <a:sym typeface="Symbol" panose="05050102010706020507" pitchFamily="18" charset="2"/>
              </a:rPr>
              <a:t>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nutrientes</a:t>
            </a:r>
            <a:r>
              <a:rPr lang="en-US" b="1" dirty="0" smtClean="0">
                <a:sym typeface="Symbol" panose="05050102010706020507" pitchFamily="18" charset="2"/>
              </a:rPr>
              <a:t> </a:t>
            </a:r>
            <a:r>
              <a:rPr lang="en-US" dirty="0" smtClean="0">
                <a:sym typeface="Symbol" panose="05050102010706020507" pitchFamily="18" charset="2"/>
              </a:rPr>
              <a:t>para </a:t>
            </a:r>
            <a:r>
              <a:rPr lang="en-US" dirty="0" err="1" smtClean="0">
                <a:sym typeface="Symbol" panose="05050102010706020507" pitchFamily="18" charset="2"/>
              </a:rPr>
              <a:t>estes</a:t>
            </a:r>
            <a:r>
              <a:rPr lang="en-US" dirty="0" smtClean="0">
                <a:sym typeface="Symbol" panose="05050102010706020507" pitchFamily="18" charset="2"/>
              </a:rPr>
              <a:t> </a:t>
            </a:r>
            <a:r>
              <a:rPr lang="en-US" dirty="0" err="1" smtClean="0">
                <a:sym typeface="Symbol" panose="05050102010706020507" pitchFamily="18" charset="2"/>
              </a:rPr>
              <a:t>sistemas</a:t>
            </a:r>
            <a:r>
              <a:rPr lang="en-US" dirty="0" smtClean="0">
                <a:sym typeface="Symbol" panose="05050102010706020507" pitchFamily="18" charset="2"/>
              </a:rPr>
              <a:t>.</a:t>
            </a:r>
          </a:p>
          <a:p>
            <a:pPr algn="just"/>
            <a:endParaRPr lang="en-US" dirty="0"/>
          </a:p>
        </p:txBody>
      </p:sp>
      <p:pic>
        <p:nvPicPr>
          <p:cNvPr id="3" name="Imagem 2"/>
          <p:cNvPicPr>
            <a:picLocks noChangeAspect="1"/>
          </p:cNvPicPr>
          <p:nvPr/>
        </p:nvPicPr>
        <p:blipFill>
          <a:blip r:embed="rId2"/>
          <a:stretch>
            <a:fillRect/>
          </a:stretch>
        </p:blipFill>
        <p:spPr>
          <a:xfrm>
            <a:off x="8016336" y="-23400"/>
            <a:ext cx="4175664" cy="7128724"/>
          </a:xfrm>
          <a:prstGeom prst="rect">
            <a:avLst/>
          </a:prstGeom>
        </p:spPr>
      </p:pic>
    </p:spTree>
    <p:extLst>
      <p:ext uri="{BB962C8B-B14F-4D97-AF65-F5344CB8AC3E}">
        <p14:creationId xmlns:p14="http://schemas.microsoft.com/office/powerpoint/2010/main" val="19525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4487" y="82907"/>
            <a:ext cx="7451502" cy="6617196"/>
          </a:xfrm>
          <a:prstGeom prst="rect">
            <a:avLst/>
          </a:prstGeom>
          <a:noFill/>
          <a:ln w="28575">
            <a:solidFill>
              <a:schemeClr val="tx1"/>
            </a:solidFill>
          </a:ln>
        </p:spPr>
        <p:txBody>
          <a:bodyPr wrap="square" rtlCol="0">
            <a:spAutoFit/>
          </a:bodyPr>
          <a:lstStyle/>
          <a:p>
            <a:pPr algn="just"/>
            <a:r>
              <a:rPr lang="en-US" sz="2800" b="1" dirty="0" smtClean="0"/>
              <a:t>5. </a:t>
            </a:r>
            <a:r>
              <a:rPr lang="en-US" sz="2800" b="1" dirty="0" err="1" smtClean="0"/>
              <a:t>Alterações</a:t>
            </a:r>
            <a:r>
              <a:rPr lang="en-US" sz="2800" b="1" dirty="0" smtClean="0"/>
              <a:t> </a:t>
            </a:r>
            <a:r>
              <a:rPr lang="en-US" sz="2800" b="1" dirty="0" err="1"/>
              <a:t>Antropogênicas</a:t>
            </a:r>
            <a:endParaRPr lang="en-US" sz="2800" b="1" dirty="0"/>
          </a:p>
          <a:p>
            <a:pPr algn="just"/>
            <a:r>
              <a:rPr lang="en-US" b="1" dirty="0" err="1"/>
              <a:t>Mudanças</a:t>
            </a:r>
            <a:r>
              <a:rPr lang="en-US" dirty="0"/>
              <a:t> </a:t>
            </a:r>
            <a:r>
              <a:rPr lang="en-US" dirty="0" err="1"/>
              <a:t>induzidas</a:t>
            </a:r>
            <a:r>
              <a:rPr lang="en-US" dirty="0"/>
              <a:t> </a:t>
            </a:r>
            <a:r>
              <a:rPr lang="en-US" dirty="0" err="1"/>
              <a:t>por</a:t>
            </a:r>
            <a:r>
              <a:rPr lang="en-US" dirty="0"/>
              <a:t> </a:t>
            </a:r>
            <a:r>
              <a:rPr lang="en-US" dirty="0" err="1"/>
              <a:t>atividades</a:t>
            </a:r>
            <a:r>
              <a:rPr lang="en-US" dirty="0"/>
              <a:t> </a:t>
            </a:r>
            <a:r>
              <a:rPr lang="en-US" dirty="0" err="1"/>
              <a:t>humanas</a:t>
            </a:r>
            <a:r>
              <a:rPr lang="en-US" dirty="0"/>
              <a:t> </a:t>
            </a:r>
            <a:r>
              <a:rPr lang="en-US" dirty="0" err="1"/>
              <a:t>nas</a:t>
            </a:r>
            <a:r>
              <a:rPr lang="en-US" dirty="0"/>
              <a:t> </a:t>
            </a:r>
            <a:r>
              <a:rPr lang="en-US" b="1" dirty="0"/>
              <a:t>zonas de </a:t>
            </a:r>
            <a:r>
              <a:rPr lang="en-US" b="1" dirty="0" err="1"/>
              <a:t>ressurgência</a:t>
            </a:r>
            <a:r>
              <a:rPr lang="en-US" b="1" dirty="0"/>
              <a:t> </a:t>
            </a:r>
            <a:r>
              <a:rPr lang="en-US" dirty="0" err="1"/>
              <a:t>costeiras</a:t>
            </a:r>
            <a:r>
              <a:rPr lang="en-US" dirty="0"/>
              <a:t> </a:t>
            </a:r>
            <a:r>
              <a:rPr lang="en-US" dirty="0">
                <a:sym typeface="Symbol" panose="05050102010706020507" pitchFamily="18" charset="2"/>
              </a:rPr>
              <a:t> </a:t>
            </a:r>
            <a:r>
              <a:rPr lang="en-US" b="1" dirty="0" err="1">
                <a:sym typeface="Symbol" panose="05050102010706020507" pitchFamily="18" charset="2"/>
              </a:rPr>
              <a:t>emergindo</a:t>
            </a:r>
            <a:r>
              <a:rPr lang="en-US" b="1" dirty="0">
                <a:sym typeface="Symbol" panose="05050102010706020507" pitchFamily="18" charset="2"/>
              </a:rPr>
              <a:t>!</a:t>
            </a:r>
          </a:p>
          <a:p>
            <a:pPr algn="just"/>
            <a:r>
              <a:rPr lang="en-US" dirty="0" err="1" smtClean="0">
                <a:sym typeface="Symbol" panose="05050102010706020507" pitchFamily="18" charset="2"/>
              </a:rPr>
              <a:t>Combustão</a:t>
            </a:r>
            <a:r>
              <a:rPr lang="en-US" dirty="0" smtClean="0">
                <a:sym typeface="Symbol" panose="05050102010706020507" pitchFamily="18" charset="2"/>
              </a:rPr>
              <a:t> </a:t>
            </a:r>
            <a:r>
              <a:rPr lang="en-US" dirty="0">
                <a:sym typeface="Symbol" panose="05050102010706020507" pitchFamily="18" charset="2"/>
              </a:rPr>
              <a:t>de </a:t>
            </a:r>
            <a:r>
              <a:rPr lang="en-US" dirty="0" err="1">
                <a:sym typeface="Symbol" panose="05050102010706020507" pitchFamily="18" charset="2"/>
              </a:rPr>
              <a:t>combustíveis</a:t>
            </a:r>
            <a:r>
              <a:rPr lang="en-US" dirty="0">
                <a:sym typeface="Symbol" panose="05050102010706020507" pitchFamily="18" charset="2"/>
              </a:rPr>
              <a:t> </a:t>
            </a:r>
            <a:r>
              <a:rPr lang="en-US" dirty="0" err="1">
                <a:sym typeface="Symbol" panose="05050102010706020507" pitchFamily="18" charset="2"/>
              </a:rPr>
              <a:t>fósseis</a:t>
            </a:r>
            <a:r>
              <a:rPr lang="en-US" dirty="0">
                <a:sym typeface="Symbol" panose="05050102010706020507" pitchFamily="18" charset="2"/>
              </a:rPr>
              <a:t>  </a:t>
            </a:r>
            <a:r>
              <a:rPr lang="en-US" dirty="0" err="1">
                <a:sym typeface="Symbol" panose="05050102010706020507" pitchFamily="18" charset="2"/>
              </a:rPr>
              <a:t>progressivamente</a:t>
            </a:r>
            <a:r>
              <a:rPr lang="en-US" dirty="0">
                <a:sym typeface="Symbol" panose="05050102010706020507" pitchFamily="18" charset="2"/>
              </a:rPr>
              <a:t> </a:t>
            </a:r>
            <a:r>
              <a:rPr lang="en-US" dirty="0" err="1">
                <a:sym typeface="Symbol" panose="05050102010706020507" pitchFamily="18" charset="2"/>
              </a:rPr>
              <a:t>superimposto</a:t>
            </a:r>
            <a:r>
              <a:rPr lang="en-US" dirty="0">
                <a:sym typeface="Symbol" panose="05050102010706020507" pitchFamily="18" charset="2"/>
              </a:rPr>
              <a:t> </a:t>
            </a:r>
            <a:r>
              <a:rPr lang="en-US" dirty="0" err="1">
                <a:sym typeface="Symbol" panose="05050102010706020507" pitchFamily="18" charset="2"/>
              </a:rPr>
              <a:t>sobre</a:t>
            </a:r>
            <a:r>
              <a:rPr lang="en-US" dirty="0">
                <a:sym typeface="Symbol" panose="05050102010706020507" pitchFamily="18" charset="2"/>
              </a:rPr>
              <a:t> o pH </a:t>
            </a:r>
            <a:r>
              <a:rPr lang="en-US" dirty="0" err="1">
                <a:sym typeface="Symbol" panose="05050102010706020507" pitchFamily="18" charset="2"/>
              </a:rPr>
              <a:t>naturalmente</a:t>
            </a:r>
            <a:r>
              <a:rPr lang="en-US" dirty="0">
                <a:sym typeface="Symbol" panose="05050102010706020507" pitchFamily="18" charset="2"/>
              </a:rPr>
              <a:t> </a:t>
            </a:r>
            <a:r>
              <a:rPr lang="en-US" dirty="0" err="1">
                <a:sym typeface="Symbol" panose="05050102010706020507" pitchFamily="18" charset="2"/>
              </a:rPr>
              <a:t>baixo</a:t>
            </a:r>
            <a:r>
              <a:rPr lang="en-US" dirty="0">
                <a:sym typeface="Symbol" panose="05050102010706020507" pitchFamily="18" charset="2"/>
              </a:rPr>
              <a:t> das </a:t>
            </a:r>
            <a:r>
              <a:rPr lang="en-US" dirty="0" err="1">
                <a:sym typeface="Symbol" panose="05050102010706020507" pitchFamily="18" charset="2"/>
              </a:rPr>
              <a:t>águas</a:t>
            </a:r>
            <a:r>
              <a:rPr lang="en-US" dirty="0">
                <a:sym typeface="Symbol" panose="05050102010706020507" pitchFamily="18" charset="2"/>
              </a:rPr>
              <a:t> </a:t>
            </a:r>
            <a:r>
              <a:rPr lang="en-US" dirty="0" err="1">
                <a:sym typeface="Symbol" panose="05050102010706020507" pitchFamily="18" charset="2"/>
              </a:rPr>
              <a:t>ressurgidas</a:t>
            </a:r>
            <a:r>
              <a:rPr lang="en-US" dirty="0">
                <a:sym typeface="Symbol" panose="05050102010706020507" pitchFamily="18" charset="2"/>
              </a:rPr>
              <a:t> </a:t>
            </a:r>
            <a:r>
              <a:rPr lang="en-US" dirty="0" err="1">
                <a:sym typeface="Symbol" panose="05050102010706020507" pitchFamily="18" charset="2"/>
              </a:rPr>
              <a:t>recentemente</a:t>
            </a:r>
            <a:r>
              <a:rPr lang="en-US" dirty="0">
                <a:sym typeface="Symbol" panose="05050102010706020507" pitchFamily="18" charset="2"/>
              </a:rPr>
              <a:t> </a:t>
            </a:r>
            <a:r>
              <a:rPr lang="en-US" dirty="0"/>
              <a:t>(Fig.  2b). </a:t>
            </a:r>
          </a:p>
          <a:p>
            <a:pPr algn="just"/>
            <a:r>
              <a:rPr lang="en-US" b="1" dirty="0" err="1"/>
              <a:t>Acidificação</a:t>
            </a:r>
            <a:r>
              <a:rPr lang="en-US" b="1" dirty="0"/>
              <a:t> </a:t>
            </a:r>
            <a:r>
              <a:rPr lang="en-US" b="1" dirty="0" err="1"/>
              <a:t>antropogênica</a:t>
            </a:r>
            <a:r>
              <a:rPr lang="en-US" b="1" dirty="0"/>
              <a:t> </a:t>
            </a:r>
            <a:r>
              <a:rPr lang="en-US" dirty="0">
                <a:sym typeface="Symbol" panose="05050102010706020507" pitchFamily="18" charset="2"/>
              </a:rPr>
              <a:t> </a:t>
            </a:r>
            <a:r>
              <a:rPr lang="en-US" dirty="0" err="1">
                <a:sym typeface="Symbol" panose="05050102010706020507" pitchFamily="18" charset="2"/>
              </a:rPr>
              <a:t>Califórnia</a:t>
            </a:r>
            <a:r>
              <a:rPr lang="en-US" dirty="0">
                <a:sym typeface="Symbol" panose="05050102010706020507" pitchFamily="18" charset="2"/>
              </a:rPr>
              <a:t> (</a:t>
            </a:r>
            <a:r>
              <a:rPr lang="en-US" dirty="0" err="1">
                <a:sym typeface="Symbol" panose="05050102010706020507" pitchFamily="18" charset="2"/>
              </a:rPr>
              <a:t>esperado</a:t>
            </a:r>
            <a:r>
              <a:rPr lang="en-US" dirty="0">
                <a:sym typeface="Symbol" panose="05050102010706020507" pitchFamily="18" charset="2"/>
              </a:rPr>
              <a:t> p/</a:t>
            </a:r>
            <a:r>
              <a:rPr lang="en-US" dirty="0" err="1">
                <a:sym typeface="Symbol" panose="05050102010706020507" pitchFamily="18" charset="2"/>
              </a:rPr>
              <a:t>os</a:t>
            </a:r>
            <a:r>
              <a:rPr lang="en-US" dirty="0">
                <a:sym typeface="Symbol" panose="05050102010706020507" pitchFamily="18" charset="2"/>
              </a:rPr>
              <a:t> outros </a:t>
            </a:r>
            <a:r>
              <a:rPr lang="en-US" dirty="0" err="1">
                <a:sym typeface="Symbol" panose="05050102010706020507" pitchFamily="18" charset="2"/>
              </a:rPr>
              <a:t>sistemas</a:t>
            </a:r>
            <a:r>
              <a:rPr lang="en-US" dirty="0">
                <a:sym typeface="Symbol" panose="05050102010706020507" pitchFamily="18" charset="2"/>
              </a:rPr>
              <a:t>). </a:t>
            </a:r>
          </a:p>
          <a:p>
            <a:pPr algn="just"/>
            <a:endParaRPr lang="en-US" dirty="0" smtClean="0">
              <a:sym typeface="Symbol" panose="05050102010706020507" pitchFamily="18" charset="2"/>
            </a:endParaRPr>
          </a:p>
          <a:p>
            <a:pPr algn="just"/>
            <a:r>
              <a:rPr lang="en-US" b="1" dirty="0" smtClean="0">
                <a:sym typeface="Symbol" panose="05050102010706020507" pitchFamily="18" charset="2"/>
              </a:rPr>
              <a:t> </a:t>
            </a:r>
            <a:r>
              <a:rPr lang="en-US" b="1" dirty="0">
                <a:sym typeface="Symbol" panose="05050102010706020507" pitchFamily="18" charset="2"/>
              </a:rPr>
              <a:t>[</a:t>
            </a:r>
            <a:r>
              <a:rPr lang="en-US" b="1" dirty="0"/>
              <a:t>CO</a:t>
            </a:r>
            <a:r>
              <a:rPr lang="en-US" b="1" baseline="-25000" dirty="0"/>
              <a:t>2</a:t>
            </a:r>
            <a:r>
              <a:rPr lang="en-US" b="1" dirty="0"/>
              <a:t>] de </a:t>
            </a:r>
            <a:r>
              <a:rPr lang="en-US" b="1" dirty="0" err="1"/>
              <a:t>fontes</a:t>
            </a:r>
            <a:r>
              <a:rPr lang="en-US" b="1" dirty="0"/>
              <a:t> </a:t>
            </a:r>
            <a:r>
              <a:rPr lang="en-US" b="1" dirty="0" err="1"/>
              <a:t>antrópicas</a:t>
            </a:r>
            <a:r>
              <a:rPr lang="en-US" b="1" dirty="0"/>
              <a:t> </a:t>
            </a:r>
            <a:r>
              <a:rPr lang="en-US" dirty="0">
                <a:sym typeface="Symbol" panose="05050102010706020507" pitchFamily="18" charset="2"/>
              </a:rPr>
              <a:t> </a:t>
            </a:r>
            <a:r>
              <a:rPr lang="en-US" b="1" dirty="0" err="1">
                <a:sym typeface="Symbol" panose="05050102010706020507" pitchFamily="18" charset="2"/>
              </a:rPr>
              <a:t>subsaturação</a:t>
            </a:r>
            <a:r>
              <a:rPr lang="en-US" b="1" dirty="0">
                <a:sym typeface="Symbol" panose="05050102010706020507" pitchFamily="18" charset="2"/>
              </a:rPr>
              <a:t> do CaCO</a:t>
            </a:r>
            <a:r>
              <a:rPr lang="en-US" b="1" baseline="-25000" dirty="0">
                <a:sym typeface="Symbol" panose="05050102010706020507" pitchFamily="18" charset="2"/>
              </a:rPr>
              <a:t>3</a:t>
            </a:r>
            <a:r>
              <a:rPr lang="en-US" b="1" dirty="0"/>
              <a:t>  </a:t>
            </a:r>
            <a:r>
              <a:rPr lang="en-US" dirty="0"/>
              <a:t>(</a:t>
            </a:r>
            <a:r>
              <a:rPr lang="en-US" dirty="0" err="1" smtClean="0"/>
              <a:t>aragonita</a:t>
            </a:r>
            <a:r>
              <a:rPr lang="en-US" dirty="0" smtClean="0"/>
              <a:t>) </a:t>
            </a:r>
            <a:r>
              <a:rPr lang="en-US" dirty="0" err="1"/>
              <a:t>em</a:t>
            </a:r>
            <a:r>
              <a:rPr lang="en-US" dirty="0"/>
              <a:t> </a:t>
            </a:r>
            <a:r>
              <a:rPr lang="en-US" dirty="0" err="1"/>
              <a:t>muitos</a:t>
            </a:r>
            <a:r>
              <a:rPr lang="en-US" dirty="0"/>
              <a:t> </a:t>
            </a:r>
            <a:r>
              <a:rPr lang="en-US" dirty="0" err="1"/>
              <a:t>locais</a:t>
            </a:r>
            <a:r>
              <a:rPr lang="en-US" dirty="0"/>
              <a:t> </a:t>
            </a:r>
            <a:r>
              <a:rPr lang="en-US" dirty="0" err="1"/>
              <a:t>perto</a:t>
            </a:r>
            <a:r>
              <a:rPr lang="en-US" dirty="0"/>
              <a:t> da costa </a:t>
            </a:r>
            <a:r>
              <a:rPr lang="en-US" dirty="0">
                <a:sym typeface="Symbol" panose="05050102010706020507" pitchFamily="18" charset="2"/>
              </a:rPr>
              <a:t> </a:t>
            </a:r>
            <a:r>
              <a:rPr lang="en-US" dirty="0"/>
              <a:t> </a:t>
            </a:r>
            <a:r>
              <a:rPr lang="en-US" dirty="0">
                <a:sym typeface="Symbol" panose="05050102010706020507" pitchFamily="18" charset="2"/>
              </a:rPr>
              <a:t> </a:t>
            </a:r>
            <a:r>
              <a:rPr lang="en-US" dirty="0" err="1">
                <a:sym typeface="Symbol" panose="05050102010706020507" pitchFamily="18" charset="2"/>
              </a:rPr>
              <a:t>viabilidade</a:t>
            </a:r>
            <a:r>
              <a:rPr lang="en-US" dirty="0">
                <a:sym typeface="Symbol" panose="05050102010706020507" pitchFamily="18" charset="2"/>
              </a:rPr>
              <a:t> de </a:t>
            </a:r>
            <a:r>
              <a:rPr lang="en-US" dirty="0" err="1"/>
              <a:t>organismos</a:t>
            </a:r>
            <a:r>
              <a:rPr lang="en-US" dirty="0"/>
              <a:t> (</a:t>
            </a:r>
            <a:r>
              <a:rPr lang="en-US" dirty="0" err="1"/>
              <a:t>pterópodos</a:t>
            </a:r>
            <a:r>
              <a:rPr lang="en-US" dirty="0"/>
              <a:t>) </a:t>
            </a:r>
            <a:r>
              <a:rPr lang="en-US" dirty="0" smtClean="0">
                <a:sym typeface="Symbol" panose="05050102010706020507" pitchFamily="18" charset="2"/>
              </a:rPr>
              <a:t> </a:t>
            </a:r>
            <a:r>
              <a:rPr lang="en-US" dirty="0" smtClean="0"/>
              <a:t> </a:t>
            </a:r>
            <a:r>
              <a:rPr lang="en-US" dirty="0" err="1" smtClean="0"/>
              <a:t>salmão</a:t>
            </a:r>
            <a:r>
              <a:rPr lang="en-US" dirty="0" smtClean="0"/>
              <a:t>.</a:t>
            </a:r>
            <a:endParaRPr lang="en-US" dirty="0"/>
          </a:p>
          <a:p>
            <a:pPr algn="just"/>
            <a:endParaRPr lang="en-US" dirty="0" smtClean="0"/>
          </a:p>
          <a:p>
            <a:pPr algn="just"/>
            <a:r>
              <a:rPr lang="en-US" dirty="0" smtClean="0"/>
              <a:t>SRC </a:t>
            </a:r>
            <a:r>
              <a:rPr lang="en-US" b="1" dirty="0" err="1" smtClean="0"/>
              <a:t>Califórnia</a:t>
            </a:r>
            <a:r>
              <a:rPr lang="en-US" dirty="0" smtClean="0"/>
              <a:t>: </a:t>
            </a:r>
            <a:r>
              <a:rPr lang="en-US" b="1" dirty="0" err="1" smtClean="0"/>
              <a:t>acidificação</a:t>
            </a:r>
            <a:r>
              <a:rPr lang="en-US" b="1" dirty="0" smtClean="0"/>
              <a:t> </a:t>
            </a:r>
            <a:r>
              <a:rPr lang="en-US" b="1" dirty="0" err="1" smtClean="0"/>
              <a:t>rápida</a:t>
            </a:r>
            <a:r>
              <a:rPr lang="en-US" b="1" dirty="0" smtClean="0"/>
              <a:t> </a:t>
            </a:r>
            <a:r>
              <a:rPr lang="en-US" b="1" dirty="0">
                <a:sym typeface="Symbol" panose="05050102010706020507" pitchFamily="18" charset="2"/>
              </a:rPr>
              <a:t> </a:t>
            </a:r>
            <a:r>
              <a:rPr lang="en-US" b="1" dirty="0" err="1">
                <a:sym typeface="Symbol" panose="05050102010706020507" pitchFamily="18" charset="2"/>
              </a:rPr>
              <a:t>subsaturação</a:t>
            </a:r>
            <a:r>
              <a:rPr lang="en-US" b="1" dirty="0">
                <a:sym typeface="Symbol" panose="05050102010706020507" pitchFamily="18" charset="2"/>
              </a:rPr>
              <a:t> </a:t>
            </a:r>
            <a:r>
              <a:rPr lang="en-US" b="1" dirty="0" smtClean="0">
                <a:sym typeface="Symbol" panose="05050102010706020507" pitchFamily="18" charset="2"/>
              </a:rPr>
              <a:t>- </a:t>
            </a:r>
            <a:r>
              <a:rPr lang="en-US" b="1" dirty="0" err="1" smtClean="0"/>
              <a:t>aragonita</a:t>
            </a:r>
            <a:r>
              <a:rPr lang="en-US" b="1" dirty="0" smtClean="0"/>
              <a:t>  </a:t>
            </a:r>
            <a:r>
              <a:rPr lang="en-US" dirty="0" err="1" smtClean="0"/>
              <a:t>próx</a:t>
            </a:r>
            <a:r>
              <a:rPr lang="en-US" dirty="0" smtClean="0"/>
              <a:t>. 20-30 </a:t>
            </a:r>
            <a:r>
              <a:rPr lang="en-US" dirty="0" err="1" smtClean="0"/>
              <a:t>anos</a:t>
            </a:r>
            <a:r>
              <a:rPr lang="en-US" dirty="0" smtClean="0"/>
              <a:t>. (</a:t>
            </a:r>
            <a:r>
              <a:rPr lang="en-US" dirty="0" err="1" smtClean="0"/>
              <a:t>Calcita</a:t>
            </a:r>
            <a:r>
              <a:rPr lang="en-US" dirty="0" smtClean="0"/>
              <a:t> </a:t>
            </a:r>
            <a:r>
              <a:rPr lang="en-US" dirty="0" err="1" smtClean="0"/>
              <a:t>subsaturação</a:t>
            </a:r>
            <a:r>
              <a:rPr lang="en-US" dirty="0" smtClean="0"/>
              <a:t> </a:t>
            </a:r>
            <a:r>
              <a:rPr lang="en-US" dirty="0" err="1" smtClean="0"/>
              <a:t>na</a:t>
            </a:r>
            <a:r>
              <a:rPr lang="en-US" dirty="0" smtClean="0"/>
              <a:t> </a:t>
            </a:r>
            <a:r>
              <a:rPr lang="en-US" dirty="0" err="1" smtClean="0"/>
              <a:t>superfície</a:t>
            </a:r>
            <a:r>
              <a:rPr lang="en-US" dirty="0" smtClean="0"/>
              <a:t>???)</a:t>
            </a:r>
          </a:p>
          <a:p>
            <a:pPr algn="just"/>
            <a:r>
              <a:rPr lang="en-US" dirty="0" smtClean="0"/>
              <a:t>+ </a:t>
            </a:r>
            <a:r>
              <a:rPr lang="en-US" b="1" dirty="0" smtClean="0">
                <a:sym typeface="Symbol" panose="05050102010706020507" pitchFamily="18" charset="2"/>
              </a:rPr>
              <a:t> </a:t>
            </a:r>
            <a:r>
              <a:rPr lang="en-US" b="1" dirty="0" smtClean="0"/>
              <a:t>OMZ </a:t>
            </a:r>
            <a:r>
              <a:rPr lang="en-US" b="1" dirty="0" err="1" smtClean="0"/>
              <a:t>associadas</a:t>
            </a:r>
            <a:r>
              <a:rPr lang="en-US" b="1" dirty="0" smtClean="0"/>
              <a:t> com SRCs </a:t>
            </a:r>
            <a:r>
              <a:rPr lang="en-US" dirty="0"/>
              <a:t>(Fig.  2b). </a:t>
            </a:r>
            <a:endParaRPr lang="en-US" dirty="0" smtClean="0"/>
          </a:p>
          <a:p>
            <a:pPr marL="285750" indent="-285750" algn="just">
              <a:buFont typeface="Symbol" panose="05050102010706020507" pitchFamily="18" charset="2"/>
              <a:buChar char="¯"/>
            </a:pPr>
            <a:r>
              <a:rPr lang="en-US" b="1" dirty="0" smtClean="0">
                <a:sym typeface="Symbol" panose="05050102010706020507" pitchFamily="18" charset="2"/>
              </a:rPr>
              <a:t>[OD] </a:t>
            </a:r>
            <a:r>
              <a:rPr lang="en-US" dirty="0" smtClean="0">
                <a:sym typeface="Symbol" panose="05050102010706020507" pitchFamily="18" charset="2"/>
              </a:rPr>
              <a:t>(a </a:t>
            </a:r>
            <a:r>
              <a:rPr lang="en-US" dirty="0" err="1" smtClean="0">
                <a:sym typeface="Symbol" panose="05050102010706020507" pitchFamily="18" charset="2"/>
              </a:rPr>
              <a:t>longo</a:t>
            </a:r>
            <a:r>
              <a:rPr lang="en-US" dirty="0" smtClean="0">
                <a:sym typeface="Symbol" panose="05050102010706020507" pitchFamily="18" charset="2"/>
              </a:rPr>
              <a:t> </a:t>
            </a:r>
            <a:r>
              <a:rPr lang="en-US" dirty="0" err="1" smtClean="0">
                <a:sym typeface="Symbol" panose="05050102010706020507" pitchFamily="18" charset="2"/>
              </a:rPr>
              <a:t>prazo</a:t>
            </a:r>
            <a:r>
              <a:rPr lang="en-US" dirty="0" smtClean="0">
                <a:sym typeface="Symbol" panose="05050102010706020507" pitchFamily="18" charset="2"/>
              </a:rPr>
              <a:t>)  </a:t>
            </a:r>
            <a:r>
              <a:rPr lang="en-US" dirty="0" err="1" smtClean="0">
                <a:sym typeface="Symbol" panose="05050102010706020507" pitchFamily="18" charset="2"/>
              </a:rPr>
              <a:t>Leste</a:t>
            </a:r>
            <a:r>
              <a:rPr lang="en-US" dirty="0" smtClean="0">
                <a:sym typeface="Symbol" panose="05050102010706020507" pitchFamily="18" charset="2"/>
              </a:rPr>
              <a:t> do </a:t>
            </a:r>
            <a:r>
              <a:rPr lang="en-US" dirty="0" err="1" smtClean="0">
                <a:sym typeface="Symbol" panose="05050102010706020507" pitchFamily="18" charset="2"/>
              </a:rPr>
              <a:t>Pacífico</a:t>
            </a:r>
            <a:r>
              <a:rPr lang="en-US" dirty="0" smtClean="0">
                <a:sym typeface="Symbol" panose="05050102010706020507" pitchFamily="18" charset="2"/>
              </a:rPr>
              <a:t> Tropical </a:t>
            </a:r>
          </a:p>
          <a:p>
            <a:pPr marL="285750" indent="-285750" algn="just">
              <a:buFont typeface="Symbol" panose="05050102010706020507" pitchFamily="18" charset="2"/>
              <a:buChar char="¯"/>
            </a:pPr>
            <a:r>
              <a:rPr lang="en-US" b="1" dirty="0" smtClean="0">
                <a:sym typeface="Symbol" panose="05050102010706020507" pitchFamily="18" charset="2"/>
              </a:rPr>
              <a:t> </a:t>
            </a:r>
            <a:r>
              <a:rPr lang="en-US" b="1" dirty="0">
                <a:sym typeface="Symbol" panose="05050102010706020507" pitchFamily="18" charset="2"/>
              </a:rPr>
              <a:t>[OD]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profundidades</a:t>
            </a:r>
            <a:r>
              <a:rPr lang="en-US" b="1" dirty="0" smtClean="0">
                <a:sym typeface="Symbol" panose="05050102010706020507" pitchFamily="18" charset="2"/>
              </a:rPr>
              <a:t> </a:t>
            </a:r>
            <a:r>
              <a:rPr lang="en-US" b="1" dirty="0" err="1" smtClean="0">
                <a:sym typeface="Symbol" panose="05050102010706020507" pitchFamily="18" charset="2"/>
              </a:rPr>
              <a:t>mais</a:t>
            </a:r>
            <a:r>
              <a:rPr lang="en-US" b="1" dirty="0" smtClean="0">
                <a:sym typeface="Symbol" panose="05050102010706020507" pitchFamily="18" charset="2"/>
              </a:rPr>
              <a:t> </a:t>
            </a:r>
            <a:r>
              <a:rPr lang="en-US" b="1" dirty="0" err="1" smtClean="0">
                <a:sym typeface="Symbol" panose="05050102010706020507" pitchFamily="18" charset="2"/>
              </a:rPr>
              <a:t>rasa</a:t>
            </a:r>
            <a:r>
              <a:rPr lang="en-US" b="1" dirty="0" err="1" smtClean="0"/>
              <a:t>s</a:t>
            </a:r>
            <a:r>
              <a:rPr lang="en-US" dirty="0" smtClean="0"/>
              <a:t> </a:t>
            </a:r>
            <a:r>
              <a:rPr lang="en-US" dirty="0"/>
              <a:t>(&lt;100–200  m</a:t>
            </a:r>
            <a:r>
              <a:rPr lang="en-US" dirty="0" smtClean="0"/>
              <a:t>) </a:t>
            </a:r>
            <a:r>
              <a:rPr lang="en-US" dirty="0" err="1" smtClean="0"/>
              <a:t>nos</a:t>
            </a:r>
            <a:r>
              <a:rPr lang="en-US" dirty="0" smtClean="0"/>
              <a:t> SRCs (</a:t>
            </a:r>
            <a:r>
              <a:rPr lang="en-US" dirty="0" err="1" smtClean="0"/>
              <a:t>elevação</a:t>
            </a:r>
            <a:r>
              <a:rPr lang="en-US" dirty="0" smtClean="0"/>
              <a:t> da prof da OMZ) (</a:t>
            </a:r>
            <a:r>
              <a:rPr lang="en-US" dirty="0" err="1" smtClean="0"/>
              <a:t>persistente</a:t>
            </a:r>
            <a:r>
              <a:rPr lang="en-US" dirty="0" smtClean="0"/>
              <a:t> </a:t>
            </a:r>
            <a:r>
              <a:rPr lang="en-US" dirty="0" err="1" smtClean="0"/>
              <a:t>declínio</a:t>
            </a:r>
            <a:r>
              <a:rPr lang="en-US" dirty="0" smtClean="0"/>
              <a:t> </a:t>
            </a:r>
            <a:r>
              <a:rPr lang="en-US" b="1" dirty="0" smtClean="0"/>
              <a:t>decadal</a:t>
            </a:r>
            <a:r>
              <a:rPr lang="en-US" dirty="0" smtClean="0"/>
              <a:t> no SRC </a:t>
            </a:r>
            <a:r>
              <a:rPr lang="en-US" dirty="0" err="1" smtClean="0"/>
              <a:t>Califórnia</a:t>
            </a:r>
            <a:r>
              <a:rPr lang="en-US" dirty="0" smtClean="0"/>
              <a:t>), mas </a:t>
            </a:r>
            <a:r>
              <a:rPr lang="en-US" dirty="0" err="1" smtClean="0"/>
              <a:t>não</a:t>
            </a:r>
            <a:r>
              <a:rPr lang="en-US" dirty="0" smtClean="0"/>
              <a:t> </a:t>
            </a:r>
            <a:r>
              <a:rPr lang="en-US" dirty="0" err="1" smtClean="0"/>
              <a:t>em</a:t>
            </a:r>
            <a:r>
              <a:rPr lang="en-US" dirty="0" smtClean="0"/>
              <a:t> </a:t>
            </a:r>
            <a:r>
              <a:rPr lang="en-US" dirty="0" err="1" smtClean="0"/>
              <a:t>todos</a:t>
            </a:r>
            <a:r>
              <a:rPr lang="en-US" dirty="0" smtClean="0"/>
              <a:t> as SRCs </a:t>
            </a:r>
          </a:p>
          <a:p>
            <a:pPr algn="just"/>
            <a:endParaRPr lang="en-US" dirty="0"/>
          </a:p>
          <a:p>
            <a:pPr algn="just"/>
            <a:r>
              <a:rPr lang="en-US" b="1" dirty="0" err="1" smtClean="0"/>
              <a:t>Possível</a:t>
            </a:r>
            <a:r>
              <a:rPr lang="en-US" b="1" dirty="0" smtClean="0"/>
              <a:t> </a:t>
            </a:r>
            <a:r>
              <a:rPr lang="en-US" b="1" dirty="0" err="1" smtClean="0"/>
              <a:t>consequência</a:t>
            </a:r>
            <a:r>
              <a:rPr lang="en-US" b="1" dirty="0" smtClean="0"/>
              <a:t> </a:t>
            </a:r>
            <a:r>
              <a:rPr lang="en-US" dirty="0" smtClean="0"/>
              <a:t>de </a:t>
            </a:r>
            <a:r>
              <a:rPr lang="en-US" dirty="0" err="1" smtClean="0"/>
              <a:t>eventos</a:t>
            </a:r>
            <a:r>
              <a:rPr lang="en-US" dirty="0" smtClean="0"/>
              <a:t> </a:t>
            </a:r>
            <a:r>
              <a:rPr lang="en-US" dirty="0" err="1" smtClean="0"/>
              <a:t>extremos</a:t>
            </a:r>
            <a:r>
              <a:rPr lang="en-US" dirty="0" smtClean="0"/>
              <a:t> </a:t>
            </a:r>
            <a:r>
              <a:rPr lang="en-US" b="1" dirty="0" smtClean="0"/>
              <a:t>de </a:t>
            </a:r>
            <a:r>
              <a:rPr lang="en-US" b="1" dirty="0" err="1" smtClean="0"/>
              <a:t>hipoxia</a:t>
            </a:r>
            <a:r>
              <a:rPr lang="en-US" dirty="0" smtClean="0">
                <a:sym typeface="Symbol" panose="05050102010706020507" pitchFamily="18" charset="2"/>
              </a:rPr>
              <a:t> </a:t>
            </a:r>
            <a:r>
              <a:rPr lang="en-US" b="1" dirty="0" err="1" smtClean="0">
                <a:sym typeface="Symbol" panose="05050102010706020507" pitchFamily="18" charset="2"/>
              </a:rPr>
              <a:t>produção</a:t>
            </a:r>
            <a:r>
              <a:rPr lang="en-US" b="1" dirty="0" smtClean="0">
                <a:sym typeface="Symbol" panose="05050102010706020507" pitchFamily="18" charset="2"/>
              </a:rPr>
              <a:t> de</a:t>
            </a:r>
            <a:r>
              <a:rPr lang="en-US" dirty="0" smtClean="0">
                <a:sym typeface="Symbol" panose="05050102010706020507" pitchFamily="18" charset="2"/>
              </a:rPr>
              <a:t> </a:t>
            </a:r>
            <a:r>
              <a:rPr lang="en-US" b="1" dirty="0" err="1" smtClean="0">
                <a:sym typeface="Symbol" panose="05050102010706020507" pitchFamily="18" charset="2"/>
              </a:rPr>
              <a:t>sulfeto</a:t>
            </a:r>
            <a:r>
              <a:rPr lang="en-US" dirty="0" smtClean="0">
                <a:sym typeface="Symbol" panose="05050102010706020507" pitchFamily="18" charset="2"/>
              </a:rPr>
              <a:t> (</a:t>
            </a:r>
            <a:r>
              <a:rPr lang="en-US" dirty="0" err="1" smtClean="0">
                <a:sym typeface="Symbol" panose="05050102010706020507" pitchFamily="18" charset="2"/>
              </a:rPr>
              <a:t>redução</a:t>
            </a:r>
            <a:r>
              <a:rPr lang="en-US" dirty="0" smtClean="0">
                <a:sym typeface="Symbol" panose="05050102010706020507" pitchFamily="18" charset="2"/>
              </a:rPr>
              <a:t> </a:t>
            </a:r>
            <a:r>
              <a:rPr lang="en-US" dirty="0" err="1" smtClean="0">
                <a:sym typeface="Symbol" panose="05050102010706020507" pitchFamily="18" charset="2"/>
              </a:rPr>
              <a:t>não</a:t>
            </a:r>
            <a:r>
              <a:rPr lang="en-US" dirty="0" smtClean="0">
                <a:sym typeface="Symbol" panose="05050102010706020507" pitchFamily="18" charset="2"/>
              </a:rPr>
              <a:t> </a:t>
            </a:r>
            <a:r>
              <a:rPr lang="en-US" dirty="0" err="1" smtClean="0">
                <a:sym typeface="Symbol" panose="05050102010706020507" pitchFamily="18" charset="2"/>
              </a:rPr>
              <a:t>assimilatória</a:t>
            </a:r>
            <a:r>
              <a:rPr lang="en-US" dirty="0" smtClean="0">
                <a:sym typeface="Symbol" panose="05050102010706020507" pitchFamily="18" charset="2"/>
              </a:rPr>
              <a:t> de SO</a:t>
            </a:r>
            <a:r>
              <a:rPr lang="en-US" baseline="-25000" dirty="0" smtClean="0">
                <a:sym typeface="Symbol" panose="05050102010706020507" pitchFamily="18" charset="2"/>
              </a:rPr>
              <a:t>4</a:t>
            </a:r>
            <a:r>
              <a:rPr lang="en-US" baseline="30000" dirty="0" smtClean="0">
                <a:sym typeface="Symbol" panose="05050102010706020507" pitchFamily="18" charset="2"/>
              </a:rPr>
              <a:t>2-</a:t>
            </a:r>
            <a:r>
              <a:rPr lang="en-US" dirty="0" smtClean="0">
                <a:sym typeface="Symbol" panose="05050102010706020507" pitchFamily="18" charset="2"/>
              </a:rPr>
              <a:t>) Ex. </a:t>
            </a:r>
            <a:r>
              <a:rPr lang="en-US" dirty="0" err="1"/>
              <a:t>costas</a:t>
            </a:r>
            <a:r>
              <a:rPr lang="en-US" dirty="0"/>
              <a:t> do </a:t>
            </a:r>
            <a:r>
              <a:rPr lang="en-US" dirty="0" err="1"/>
              <a:t>Perú</a:t>
            </a:r>
            <a:r>
              <a:rPr lang="en-US" dirty="0"/>
              <a:t> e </a:t>
            </a:r>
            <a:r>
              <a:rPr lang="en-US" dirty="0" smtClean="0"/>
              <a:t>Namibia, </a:t>
            </a:r>
            <a:r>
              <a:rPr lang="en-US" dirty="0" err="1" smtClean="0"/>
              <a:t>plataforma</a:t>
            </a:r>
            <a:r>
              <a:rPr lang="en-US" dirty="0" smtClean="0"/>
              <a:t> continental – costa do Oregon (</a:t>
            </a:r>
            <a:r>
              <a:rPr lang="en-US" dirty="0" err="1" smtClean="0"/>
              <a:t>substituição</a:t>
            </a:r>
            <a:r>
              <a:rPr lang="en-US" dirty="0" smtClean="0"/>
              <a:t> de </a:t>
            </a:r>
            <a:r>
              <a:rPr lang="en-US" dirty="0" err="1" smtClean="0"/>
              <a:t>invertebrados</a:t>
            </a:r>
            <a:r>
              <a:rPr lang="en-US" dirty="0" smtClean="0"/>
              <a:t> </a:t>
            </a:r>
            <a:r>
              <a:rPr lang="en-US" dirty="0" err="1" smtClean="0"/>
              <a:t>bênticos</a:t>
            </a:r>
            <a:r>
              <a:rPr lang="en-US" dirty="0" smtClean="0"/>
              <a:t> </a:t>
            </a:r>
            <a:r>
              <a:rPr lang="en-US" dirty="0" err="1" smtClean="0"/>
              <a:t>por</a:t>
            </a:r>
            <a:r>
              <a:rPr lang="en-US" dirty="0" smtClean="0"/>
              <a:t> </a:t>
            </a:r>
            <a:r>
              <a:rPr lang="en-US" dirty="0" err="1" smtClean="0"/>
              <a:t>por</a:t>
            </a:r>
            <a:r>
              <a:rPr lang="en-US" dirty="0" smtClean="0"/>
              <a:t> </a:t>
            </a:r>
            <a:r>
              <a:rPr lang="en-US" dirty="0" err="1" smtClean="0"/>
              <a:t>tapetes</a:t>
            </a:r>
            <a:r>
              <a:rPr lang="en-US" dirty="0" smtClean="0"/>
              <a:t> de </a:t>
            </a:r>
            <a:r>
              <a:rPr lang="en-US" dirty="0" err="1" smtClean="0"/>
              <a:t>bactérias</a:t>
            </a:r>
            <a:r>
              <a:rPr lang="en-US" dirty="0" smtClean="0"/>
              <a:t> </a:t>
            </a:r>
            <a:r>
              <a:rPr lang="en-US" dirty="0" err="1" smtClean="0"/>
              <a:t>oxidantes</a:t>
            </a:r>
            <a:r>
              <a:rPr lang="en-US" dirty="0" smtClean="0"/>
              <a:t> de </a:t>
            </a:r>
            <a:r>
              <a:rPr lang="en-US" dirty="0" err="1" smtClean="0"/>
              <a:t>sulfeto</a:t>
            </a:r>
            <a:r>
              <a:rPr lang="en-US" dirty="0" smtClean="0"/>
              <a:t>).</a:t>
            </a:r>
            <a:endParaRPr lang="pt-BR" dirty="0"/>
          </a:p>
        </p:txBody>
      </p:sp>
      <p:pic>
        <p:nvPicPr>
          <p:cNvPr id="3" name="Imagem 2"/>
          <p:cNvPicPr>
            <a:picLocks noChangeAspect="1"/>
          </p:cNvPicPr>
          <p:nvPr/>
        </p:nvPicPr>
        <p:blipFill>
          <a:blip r:embed="rId2"/>
          <a:stretch>
            <a:fillRect/>
          </a:stretch>
        </p:blipFill>
        <p:spPr>
          <a:xfrm>
            <a:off x="7877424" y="-36096"/>
            <a:ext cx="4087562" cy="6978315"/>
          </a:xfrm>
          <a:prstGeom prst="rect">
            <a:avLst/>
          </a:prstGeom>
        </p:spPr>
      </p:pic>
    </p:spTree>
    <p:extLst>
      <p:ext uri="{BB962C8B-B14F-4D97-AF65-F5344CB8AC3E}">
        <p14:creationId xmlns:p14="http://schemas.microsoft.com/office/powerpoint/2010/main" val="19980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anim calcmode="lin" valueType="num">
                                      <p:cBhvr>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barn(inVertical)">
                                      <p:cBhvr>
                                        <p:cTn id="3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3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5522098" y="429677"/>
            <a:ext cx="8168940" cy="6828332"/>
          </a:xfrm>
          <a:prstGeom prst="rect">
            <a:avLst/>
          </a:prstGeom>
        </p:spPr>
      </p:pic>
      <p:sp>
        <p:nvSpPr>
          <p:cNvPr id="3" name="CaixaDeTexto 2"/>
          <p:cNvSpPr txBox="1"/>
          <p:nvPr/>
        </p:nvSpPr>
        <p:spPr>
          <a:xfrm>
            <a:off x="6711855" y="35547"/>
            <a:ext cx="5197643" cy="276999"/>
          </a:xfrm>
          <a:prstGeom prst="rect">
            <a:avLst/>
          </a:prstGeom>
          <a:noFill/>
        </p:spPr>
        <p:txBody>
          <a:bodyPr wrap="square" rtlCol="0">
            <a:spAutoFit/>
          </a:bodyPr>
          <a:lstStyle/>
          <a:p>
            <a:r>
              <a:rPr lang="pt-BR" sz="1200" dirty="0" err="1" smtClean="0"/>
              <a:t>Scholz</a:t>
            </a:r>
            <a:r>
              <a:rPr lang="pt-BR" sz="1200" dirty="0" smtClean="0"/>
              <a:t> et </a:t>
            </a:r>
            <a:r>
              <a:rPr lang="pt-BR" sz="1200" dirty="0"/>
              <a:t>al. </a:t>
            </a:r>
            <a:r>
              <a:rPr lang="pt-BR" sz="1200" dirty="0" err="1"/>
              <a:t>Geochimica</a:t>
            </a:r>
            <a:r>
              <a:rPr lang="pt-BR" sz="1200" dirty="0"/>
              <a:t> et </a:t>
            </a:r>
            <a:r>
              <a:rPr lang="pt-BR" sz="1200" dirty="0" err="1"/>
              <a:t>Cosmochimica</a:t>
            </a:r>
            <a:r>
              <a:rPr lang="pt-BR" sz="1200" dirty="0"/>
              <a:t> Acta 75 (2011) 7257–7276</a:t>
            </a:r>
          </a:p>
        </p:txBody>
      </p:sp>
      <p:grpSp>
        <p:nvGrpSpPr>
          <p:cNvPr id="21" name="Grupo 20"/>
          <p:cNvGrpSpPr/>
          <p:nvPr/>
        </p:nvGrpSpPr>
        <p:grpSpPr>
          <a:xfrm>
            <a:off x="84222" y="0"/>
            <a:ext cx="3805989" cy="6983927"/>
            <a:chOff x="84222" y="0"/>
            <a:chExt cx="3805989" cy="6983927"/>
          </a:xfrm>
        </p:grpSpPr>
        <p:pic>
          <p:nvPicPr>
            <p:cNvPr id="4" name="Imagem 3"/>
            <p:cNvPicPr>
              <a:picLocks noChangeAspect="1"/>
            </p:cNvPicPr>
            <p:nvPr/>
          </p:nvPicPr>
          <p:blipFill>
            <a:blip r:embed="rId3"/>
            <a:stretch>
              <a:fillRect/>
            </a:stretch>
          </p:blipFill>
          <p:spPr>
            <a:xfrm>
              <a:off x="84222" y="0"/>
              <a:ext cx="3805989" cy="6983927"/>
            </a:xfrm>
            <a:prstGeom prst="rect">
              <a:avLst/>
            </a:prstGeom>
          </p:spPr>
        </p:pic>
        <p:cxnSp>
          <p:nvCxnSpPr>
            <p:cNvPr id="7" name="Conector reto 6"/>
            <p:cNvCxnSpPr/>
            <p:nvPr/>
          </p:nvCxnSpPr>
          <p:spPr>
            <a:xfrm>
              <a:off x="475989" y="211624"/>
              <a:ext cx="17411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396658" y="2668813"/>
              <a:ext cx="17411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flipV="1">
              <a:off x="396658" y="5305674"/>
              <a:ext cx="3260942" cy="2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851770" y="5639569"/>
              <a:ext cx="1812099" cy="96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475989" y="6027820"/>
              <a:ext cx="326288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1926777" y="5824025"/>
              <a:ext cx="1812099" cy="96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601105" y="6364219"/>
              <a:ext cx="1812099" cy="96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1093652" y="6552983"/>
              <a:ext cx="2563948" cy="9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3858941" y="4583529"/>
            <a:ext cx="3277913" cy="1444291"/>
            <a:chOff x="3858941" y="4583529"/>
            <a:chExt cx="3277913" cy="1444291"/>
          </a:xfrm>
        </p:grpSpPr>
        <p:pic>
          <p:nvPicPr>
            <p:cNvPr id="5" name="Imagem 4"/>
            <p:cNvPicPr>
              <a:picLocks noChangeAspect="1"/>
            </p:cNvPicPr>
            <p:nvPr/>
          </p:nvPicPr>
          <p:blipFill>
            <a:blip r:embed="rId4"/>
            <a:stretch>
              <a:fillRect/>
            </a:stretch>
          </p:blipFill>
          <p:spPr>
            <a:xfrm>
              <a:off x="3858941" y="4583529"/>
              <a:ext cx="3277913" cy="1444291"/>
            </a:xfrm>
            <a:prstGeom prst="rect">
              <a:avLst/>
            </a:prstGeom>
          </p:spPr>
        </p:pic>
        <p:cxnSp>
          <p:nvCxnSpPr>
            <p:cNvPr id="19" name="Conector reto 18"/>
            <p:cNvCxnSpPr/>
            <p:nvPr/>
          </p:nvCxnSpPr>
          <p:spPr>
            <a:xfrm flipV="1">
              <a:off x="4542126" y="4964265"/>
              <a:ext cx="2563948" cy="9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4694526" y="5112435"/>
              <a:ext cx="2411548" cy="1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628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6251" y="445171"/>
            <a:ext cx="12059653" cy="4401205"/>
          </a:xfrm>
          <a:prstGeom prst="rect">
            <a:avLst/>
          </a:prstGeom>
          <a:noFill/>
          <a:ln w="38100">
            <a:solidFill>
              <a:srgbClr val="0000FF"/>
            </a:solidFill>
          </a:ln>
        </p:spPr>
        <p:txBody>
          <a:bodyPr wrap="square" rtlCol="0">
            <a:spAutoFit/>
          </a:bodyPr>
          <a:lstStyle/>
          <a:p>
            <a:pPr algn="just"/>
            <a:r>
              <a:rPr lang="en-US" sz="2800" b="1" u="sng" dirty="0" smtClean="0">
                <a:solidFill>
                  <a:srgbClr val="0000FF"/>
                </a:solidFill>
              </a:rPr>
              <a:t>6. </a:t>
            </a:r>
            <a:r>
              <a:rPr lang="en-US" sz="2800" b="1" u="sng" dirty="0" err="1" smtClean="0">
                <a:solidFill>
                  <a:srgbClr val="0000FF"/>
                </a:solidFill>
              </a:rPr>
              <a:t>Projeções</a:t>
            </a:r>
            <a:r>
              <a:rPr lang="en-US" sz="2800" b="1" u="sng" dirty="0" smtClean="0">
                <a:solidFill>
                  <a:srgbClr val="0000FF"/>
                </a:solidFill>
              </a:rPr>
              <a:t> </a:t>
            </a:r>
            <a:r>
              <a:rPr lang="en-US" sz="2800" b="1" u="sng" dirty="0" smtClean="0">
                <a:solidFill>
                  <a:srgbClr val="0000FF"/>
                </a:solidFill>
              </a:rPr>
              <a:t>para o </a:t>
            </a:r>
            <a:r>
              <a:rPr lang="en-US" sz="2800" b="1" u="sng" dirty="0" err="1" smtClean="0">
                <a:solidFill>
                  <a:srgbClr val="0000FF"/>
                </a:solidFill>
              </a:rPr>
              <a:t>Futuro</a:t>
            </a:r>
            <a:endParaRPr lang="en-US" sz="2800" b="1" u="sng" dirty="0" smtClean="0">
              <a:solidFill>
                <a:srgbClr val="0000FF"/>
              </a:solidFill>
            </a:endParaRPr>
          </a:p>
          <a:p>
            <a:pPr algn="just"/>
            <a:endParaRPr lang="en-US" dirty="0" smtClean="0"/>
          </a:p>
          <a:p>
            <a:pPr algn="just"/>
            <a:r>
              <a:rPr lang="en-US" b="1" dirty="0" err="1" smtClean="0"/>
              <a:t>Pacífico</a:t>
            </a:r>
            <a:r>
              <a:rPr lang="en-US" b="1" dirty="0" smtClean="0"/>
              <a:t> Norte</a:t>
            </a:r>
            <a:r>
              <a:rPr lang="en-US" dirty="0" smtClean="0"/>
              <a:t>: </a:t>
            </a:r>
          </a:p>
          <a:p>
            <a:pPr algn="ctr"/>
            <a:r>
              <a:rPr lang="en-US" b="1" dirty="0" err="1" smtClean="0"/>
              <a:t>Aquecimento</a:t>
            </a:r>
            <a:r>
              <a:rPr lang="en-US" b="1" dirty="0" smtClean="0"/>
              <a:t> (</a:t>
            </a:r>
            <a:r>
              <a:rPr lang="en-US" b="1" dirty="0" err="1" smtClean="0"/>
              <a:t>longo</a:t>
            </a:r>
            <a:r>
              <a:rPr lang="en-US" b="1" dirty="0" smtClean="0"/>
              <a:t> </a:t>
            </a:r>
            <a:r>
              <a:rPr lang="en-US" b="1" dirty="0" err="1" smtClean="0"/>
              <a:t>prazo</a:t>
            </a:r>
            <a:r>
              <a:rPr lang="en-US" b="1" dirty="0" smtClean="0"/>
              <a:t>) + </a:t>
            </a:r>
            <a:r>
              <a:rPr lang="en-US" b="1" dirty="0" err="1" smtClean="0"/>
              <a:t>reduzida</a:t>
            </a:r>
            <a:r>
              <a:rPr lang="en-US" b="1" dirty="0" smtClean="0"/>
              <a:t> </a:t>
            </a:r>
            <a:r>
              <a:rPr lang="en-US" b="1" dirty="0" err="1" smtClean="0"/>
              <a:t>ventilação</a:t>
            </a:r>
            <a:r>
              <a:rPr lang="en-US" b="1" dirty="0" smtClean="0"/>
              <a:t> (</a:t>
            </a:r>
            <a:r>
              <a:rPr lang="en-US" b="1" dirty="0" smtClean="0">
                <a:sym typeface="Symbol" panose="05050102010706020507" pitchFamily="18" charset="2"/>
              </a:rPr>
              <a:t>S</a:t>
            </a:r>
            <a:r>
              <a:rPr lang="en-US" b="1" dirty="0">
                <a:sym typeface="Symbol" panose="05050102010706020507" pitchFamily="18" charset="2"/>
              </a:rPr>
              <a:t>. </a:t>
            </a:r>
            <a:r>
              <a:rPr lang="en-US" b="1" dirty="0" err="1" smtClean="0">
                <a:sym typeface="Symbol" panose="05050102010706020507" pitchFamily="18" charset="2"/>
              </a:rPr>
              <a:t>Califórnia</a:t>
            </a:r>
            <a:r>
              <a:rPr lang="en-US" b="1" dirty="0" smtClean="0">
                <a:sym typeface="Symbol" panose="05050102010706020507" pitchFamily="18" charset="2"/>
              </a:rPr>
              <a:t>)  </a:t>
            </a:r>
            <a:r>
              <a:rPr lang="en-US" b="1" dirty="0" err="1" smtClean="0">
                <a:sym typeface="Symbol" panose="05050102010706020507" pitchFamily="18" charset="2"/>
              </a:rPr>
              <a:t>estratificação</a:t>
            </a:r>
            <a:r>
              <a:rPr lang="en-US" b="1" dirty="0" smtClean="0">
                <a:sym typeface="Symbol" panose="05050102010706020507" pitchFamily="18" charset="2"/>
              </a:rPr>
              <a:t> +  [O</a:t>
            </a:r>
            <a:r>
              <a:rPr lang="en-US" b="1" baseline="-25000" dirty="0" smtClean="0">
                <a:sym typeface="Symbol" panose="05050102010706020507" pitchFamily="18" charset="2"/>
              </a:rPr>
              <a:t>2</a:t>
            </a:r>
            <a:r>
              <a:rPr lang="en-US" b="1" dirty="0" smtClean="0">
                <a:sym typeface="Symbol" panose="05050102010706020507" pitchFamily="18" charset="2"/>
              </a:rPr>
              <a:t>]  +  pH  +  [NO</a:t>
            </a:r>
            <a:r>
              <a:rPr lang="en-US" b="1" baseline="-25000" dirty="0" smtClean="0">
                <a:sym typeface="Symbol" panose="05050102010706020507" pitchFamily="18" charset="2"/>
              </a:rPr>
              <a:t>3</a:t>
            </a:r>
            <a:r>
              <a:rPr lang="en-US" b="1" baseline="30000" dirty="0" smtClean="0">
                <a:sym typeface="Symbol" panose="05050102010706020507" pitchFamily="18" charset="2"/>
              </a:rPr>
              <a:t>-</a:t>
            </a:r>
            <a:r>
              <a:rPr lang="en-US" b="1" dirty="0" smtClean="0">
                <a:sym typeface="Symbol" panose="05050102010706020507" pitchFamily="18" charset="2"/>
              </a:rPr>
              <a:t>]   C Export. </a:t>
            </a:r>
          </a:p>
          <a:p>
            <a:pPr algn="ctr"/>
            <a:r>
              <a:rPr lang="en-US" b="1" dirty="0" smtClean="0">
                <a:sym typeface="Symbol" panose="05050102010706020507" pitchFamily="18" charset="2"/>
              </a:rPr>
              <a:t></a:t>
            </a:r>
            <a:endParaRPr lang="en-US" b="1" dirty="0">
              <a:sym typeface="Symbol" panose="05050102010706020507" pitchFamily="18" charset="2"/>
            </a:endParaRPr>
          </a:p>
          <a:p>
            <a:pPr algn="ctr"/>
            <a:r>
              <a:rPr lang="en-US" b="1" dirty="0" smtClean="0">
                <a:sym typeface="Symbol" panose="05050102010706020507" pitchFamily="18" charset="2"/>
              </a:rPr>
              <a:t>OMZ</a:t>
            </a:r>
            <a:r>
              <a:rPr lang="en-US" b="1" dirty="0" smtClean="0"/>
              <a:t>  (</a:t>
            </a:r>
            <a:r>
              <a:rPr lang="en-US" b="1" dirty="0" err="1" smtClean="0"/>
              <a:t>tbém</a:t>
            </a:r>
            <a:r>
              <a:rPr lang="en-US" b="1" dirty="0" smtClean="0"/>
              <a:t> </a:t>
            </a:r>
            <a:r>
              <a:rPr lang="en-US" b="1" dirty="0" err="1" smtClean="0"/>
              <a:t>por</a:t>
            </a:r>
            <a:r>
              <a:rPr lang="en-US" b="1" dirty="0" smtClean="0"/>
              <a:t> causa da </a:t>
            </a:r>
            <a:r>
              <a:rPr lang="en-US" b="1" dirty="0" err="1" smtClean="0"/>
              <a:t>eutrofização</a:t>
            </a:r>
            <a:r>
              <a:rPr lang="en-US" b="1" dirty="0" smtClean="0"/>
              <a:t> </a:t>
            </a:r>
            <a:r>
              <a:rPr lang="en-US" b="1" dirty="0" err="1" smtClean="0"/>
              <a:t>costeira</a:t>
            </a:r>
            <a:r>
              <a:rPr lang="en-US" b="1" dirty="0" smtClean="0"/>
              <a:t>)</a:t>
            </a:r>
          </a:p>
          <a:p>
            <a:pPr algn="just"/>
            <a:endParaRPr lang="en-US" dirty="0" smtClean="0"/>
          </a:p>
          <a:p>
            <a:pPr algn="just"/>
            <a:endParaRPr lang="en-US" dirty="0" smtClean="0"/>
          </a:p>
          <a:p>
            <a:pPr algn="just"/>
            <a:r>
              <a:rPr lang="en-US" dirty="0" err="1" smtClean="0"/>
              <a:t>Aquecimento</a:t>
            </a:r>
            <a:r>
              <a:rPr lang="en-US" dirty="0" smtClean="0"/>
              <a:t> </a:t>
            </a:r>
            <a:r>
              <a:rPr lang="en-US" dirty="0" smtClean="0">
                <a:sym typeface="Symbol" panose="05050102010706020507" pitchFamily="18" charset="2"/>
              </a:rPr>
              <a:t>  </a:t>
            </a:r>
            <a:r>
              <a:rPr lang="en-US" dirty="0" err="1" smtClean="0">
                <a:sym typeface="Symbol" panose="05050102010706020507" pitchFamily="18" charset="2"/>
              </a:rPr>
              <a:t>ventos</a:t>
            </a:r>
            <a:r>
              <a:rPr lang="en-US" dirty="0" smtClean="0">
                <a:sym typeface="Symbol" panose="05050102010706020507" pitchFamily="18" charset="2"/>
              </a:rPr>
              <a:t> </a:t>
            </a:r>
            <a:r>
              <a:rPr lang="en-US" dirty="0" err="1" smtClean="0">
                <a:sym typeface="Symbol" panose="05050102010706020507" pitchFamily="18" charset="2"/>
              </a:rPr>
              <a:t>costeiros</a:t>
            </a:r>
            <a:r>
              <a:rPr lang="en-US" dirty="0" smtClean="0">
                <a:sym typeface="Symbol" panose="05050102010706020507" pitchFamily="18" charset="2"/>
              </a:rPr>
              <a:t>  </a:t>
            </a:r>
            <a:r>
              <a:rPr lang="en-US" dirty="0" err="1" smtClean="0">
                <a:sym typeface="Symbol" panose="05050102010706020507" pitchFamily="18" charset="2"/>
              </a:rPr>
              <a:t>ressurgência</a:t>
            </a:r>
            <a:r>
              <a:rPr lang="en-US" dirty="0" smtClean="0">
                <a:sym typeface="Symbol" panose="05050102010706020507" pitchFamily="18" charset="2"/>
              </a:rPr>
              <a:t> de </a:t>
            </a:r>
            <a:r>
              <a:rPr lang="en-US" dirty="0" err="1" smtClean="0">
                <a:sym typeface="Symbol" panose="05050102010706020507" pitchFamily="18" charset="2"/>
              </a:rPr>
              <a:t>águas</a:t>
            </a:r>
            <a:r>
              <a:rPr lang="en-US" dirty="0" smtClean="0">
                <a:sym typeface="Symbol" panose="05050102010706020507" pitchFamily="18" charset="2"/>
              </a:rPr>
              <a:t> </a:t>
            </a:r>
            <a:r>
              <a:rPr lang="en-US" dirty="0" err="1" smtClean="0">
                <a:sym typeface="Symbol" panose="05050102010706020507" pitchFamily="18" charset="2"/>
              </a:rPr>
              <a:t>ricas</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nutrientes</a:t>
            </a:r>
            <a:endParaRPr lang="en-US" dirty="0" smtClean="0">
              <a:sym typeface="Symbol" panose="05050102010706020507" pitchFamily="18" charset="2"/>
            </a:endParaRPr>
          </a:p>
          <a:p>
            <a:pPr algn="just"/>
            <a:r>
              <a:rPr lang="en-US" dirty="0" smtClean="0">
                <a:sym typeface="Symbol" panose="05050102010706020507" pitchFamily="18" charset="2"/>
              </a:rPr>
              <a:t>Ex: Peru, </a:t>
            </a:r>
            <a:r>
              <a:rPr lang="en-US" dirty="0" err="1" smtClean="0">
                <a:sym typeface="Symbol" panose="05050102010706020507" pitchFamily="18" charset="2"/>
              </a:rPr>
              <a:t>Bengala</a:t>
            </a:r>
            <a:r>
              <a:rPr lang="en-US" dirty="0" smtClean="0">
                <a:sym typeface="Symbol" panose="05050102010706020507" pitchFamily="18" charset="2"/>
              </a:rPr>
              <a:t> e </a:t>
            </a:r>
            <a:r>
              <a:rPr lang="en-US" dirty="0" err="1" smtClean="0">
                <a:sym typeface="Symbol" panose="05050102010706020507" pitchFamily="18" charset="2"/>
              </a:rPr>
              <a:t>Califórnia</a:t>
            </a:r>
            <a:r>
              <a:rPr lang="en-US" dirty="0" smtClean="0">
                <a:sym typeface="Symbol" panose="05050102010706020507" pitchFamily="18" charset="2"/>
              </a:rPr>
              <a:t> , </a:t>
            </a:r>
            <a:r>
              <a:rPr lang="en-US" dirty="0" err="1" smtClean="0">
                <a:sym typeface="Symbol" panose="05050102010706020507" pitchFamily="18" charset="2"/>
              </a:rPr>
              <a:t>nos</a:t>
            </a:r>
            <a:r>
              <a:rPr lang="en-US" dirty="0" smtClean="0">
                <a:sym typeface="Symbol" panose="05050102010706020507" pitchFamily="18" charset="2"/>
              </a:rPr>
              <a:t> </a:t>
            </a:r>
            <a:r>
              <a:rPr lang="en-US" dirty="0" err="1" smtClean="0">
                <a:sym typeface="Symbol" panose="05050102010706020507" pitchFamily="18" charset="2"/>
              </a:rPr>
              <a:t>últimos</a:t>
            </a:r>
            <a:r>
              <a:rPr lang="en-US" dirty="0" smtClean="0">
                <a:sym typeface="Symbol" panose="05050102010706020507" pitchFamily="18" charset="2"/>
              </a:rPr>
              <a:t> 50 </a:t>
            </a:r>
            <a:r>
              <a:rPr lang="en-US" dirty="0" err="1" smtClean="0">
                <a:sym typeface="Symbol" panose="05050102010706020507" pitchFamily="18" charset="2"/>
              </a:rPr>
              <a:t>anos</a:t>
            </a:r>
            <a:r>
              <a:rPr lang="en-US" dirty="0" smtClean="0">
                <a:sym typeface="Symbol" panose="05050102010706020507" pitchFamily="18" charset="2"/>
              </a:rPr>
              <a:t>.</a:t>
            </a:r>
          </a:p>
          <a:p>
            <a:pPr algn="just"/>
            <a:endParaRPr lang="en-US" dirty="0" smtClean="0"/>
          </a:p>
          <a:p>
            <a:pPr algn="just"/>
            <a:r>
              <a:rPr lang="en-US" dirty="0" err="1" smtClean="0"/>
              <a:t>Outras</a:t>
            </a:r>
            <a:r>
              <a:rPr lang="en-US" dirty="0" smtClean="0"/>
              <a:t> </a:t>
            </a:r>
            <a:r>
              <a:rPr lang="en-US" dirty="0" err="1" smtClean="0"/>
              <a:t>vias</a:t>
            </a:r>
            <a:r>
              <a:rPr lang="en-US" dirty="0" smtClean="0"/>
              <a:t> de entradas de </a:t>
            </a:r>
            <a:r>
              <a:rPr lang="en-US" dirty="0" err="1" smtClean="0"/>
              <a:t>nutrientes</a:t>
            </a:r>
            <a:r>
              <a:rPr lang="en-US" dirty="0" smtClean="0"/>
              <a:t> para ZRCs (</a:t>
            </a:r>
            <a:r>
              <a:rPr lang="en-US" dirty="0" err="1" smtClean="0"/>
              <a:t>aportes</a:t>
            </a:r>
            <a:r>
              <a:rPr lang="en-US" dirty="0" smtClean="0"/>
              <a:t> </a:t>
            </a:r>
            <a:r>
              <a:rPr lang="en-US" dirty="0" err="1" smtClean="0"/>
              <a:t>atmosféricos</a:t>
            </a:r>
            <a:r>
              <a:rPr lang="en-US" dirty="0" smtClean="0"/>
              <a:t>, </a:t>
            </a:r>
            <a:r>
              <a:rPr lang="en-US" dirty="0"/>
              <a:t>SGD,</a:t>
            </a:r>
            <a:r>
              <a:rPr lang="en-US" dirty="0" smtClean="0"/>
              <a:t> e </a:t>
            </a:r>
            <a:r>
              <a:rPr lang="en-US" dirty="0" err="1" smtClean="0"/>
              <a:t>fluviais</a:t>
            </a:r>
            <a:r>
              <a:rPr lang="en-US" dirty="0" smtClean="0"/>
              <a:t>) </a:t>
            </a:r>
            <a:r>
              <a:rPr lang="en-US" dirty="0" err="1" smtClean="0"/>
              <a:t>tbém</a:t>
            </a:r>
            <a:r>
              <a:rPr lang="en-US" dirty="0" smtClean="0"/>
              <a:t> </a:t>
            </a:r>
            <a:r>
              <a:rPr lang="en-US" dirty="0" err="1" smtClean="0"/>
              <a:t>serão</a:t>
            </a:r>
            <a:r>
              <a:rPr lang="en-US" dirty="0" smtClean="0"/>
              <a:t> </a:t>
            </a:r>
            <a:r>
              <a:rPr lang="en-US" dirty="0" err="1" smtClean="0"/>
              <a:t>modificadas</a:t>
            </a:r>
            <a:r>
              <a:rPr lang="en-US" dirty="0" smtClean="0"/>
              <a:t>.</a:t>
            </a:r>
            <a:endParaRPr lang="en-US" dirty="0"/>
          </a:p>
          <a:p>
            <a:pPr algn="just"/>
            <a:r>
              <a:rPr lang="en-US" b="1" u="sng" dirty="0" err="1" smtClean="0"/>
              <a:t>Em</a:t>
            </a:r>
            <a:r>
              <a:rPr lang="en-US" b="1" u="sng" dirty="0" smtClean="0"/>
              <a:t> </a:t>
            </a:r>
            <a:r>
              <a:rPr lang="en-US" b="1" u="sng" dirty="0" err="1" smtClean="0"/>
              <a:t>geral</a:t>
            </a:r>
            <a:r>
              <a:rPr lang="en-US" b="1" u="sng" dirty="0" smtClean="0"/>
              <a:t>: </a:t>
            </a:r>
            <a:r>
              <a:rPr lang="en-US" b="1" dirty="0" smtClean="0">
                <a:sym typeface="Symbol" panose="05050102010706020507" pitchFamily="18" charset="2"/>
              </a:rPr>
              <a:t> </a:t>
            </a:r>
            <a:r>
              <a:rPr lang="en-US" b="1" dirty="0" err="1" smtClean="0">
                <a:sym typeface="Symbol" panose="05050102010706020507" pitchFamily="18" charset="2"/>
              </a:rPr>
              <a:t>precipitação</a:t>
            </a:r>
            <a:r>
              <a:rPr lang="en-US" b="1" dirty="0" smtClean="0">
                <a:sym typeface="Symbol" panose="05050102010706020507" pitchFamily="18" charset="2"/>
              </a:rPr>
              <a:t>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altas</a:t>
            </a:r>
            <a:r>
              <a:rPr lang="en-US" b="1" dirty="0" smtClean="0">
                <a:sym typeface="Symbol" panose="05050102010706020507" pitchFamily="18" charset="2"/>
              </a:rPr>
              <a:t> latitudes e 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regiões</a:t>
            </a:r>
            <a:r>
              <a:rPr lang="en-US" b="1" dirty="0" smtClean="0">
                <a:sym typeface="Symbol" panose="05050102010706020507" pitchFamily="18" charset="2"/>
              </a:rPr>
              <a:t> de </a:t>
            </a:r>
            <a:r>
              <a:rPr lang="en-US" b="1" dirty="0" err="1" smtClean="0">
                <a:sym typeface="Symbol" panose="05050102010706020507" pitchFamily="18" charset="2"/>
              </a:rPr>
              <a:t>baixas</a:t>
            </a:r>
            <a:r>
              <a:rPr lang="en-US" b="1" dirty="0" smtClean="0">
                <a:sym typeface="Symbol" panose="05050102010706020507" pitchFamily="18" charset="2"/>
              </a:rPr>
              <a:t> latitudes </a:t>
            </a:r>
            <a:r>
              <a:rPr lang="en-US" dirty="0" smtClean="0">
                <a:sym typeface="Symbol" panose="05050102010706020507" pitchFamily="18" charset="2"/>
              </a:rPr>
              <a:t>(mas </a:t>
            </a:r>
            <a:r>
              <a:rPr lang="en-US" dirty="0" err="1" smtClean="0">
                <a:sym typeface="Symbol" panose="05050102010706020507" pitchFamily="18" charset="2"/>
              </a:rPr>
              <a:t>não</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todas</a:t>
            </a:r>
            <a:r>
              <a:rPr lang="en-US" dirty="0" smtClean="0">
                <a:sym typeface="Symbol" panose="05050102010706020507" pitchFamily="18" charset="2"/>
              </a:rPr>
              <a:t>). </a:t>
            </a:r>
          </a:p>
          <a:p>
            <a:pPr algn="just"/>
            <a:r>
              <a:rPr lang="en-US" dirty="0" err="1" smtClean="0">
                <a:sym typeface="Symbol" panose="05050102010706020507" pitchFamily="18" charset="2"/>
              </a:rPr>
              <a:t>Projeta</a:t>
            </a:r>
            <a:r>
              <a:rPr lang="en-US" dirty="0" smtClean="0">
                <a:sym typeface="Symbol" panose="05050102010706020507" pitchFamily="18" charset="2"/>
              </a:rPr>
              <a:t>-se </a:t>
            </a:r>
            <a:r>
              <a:rPr lang="en-US" dirty="0" err="1" smtClean="0">
                <a:sym typeface="Symbol" panose="05050102010706020507" pitchFamily="18" charset="2"/>
              </a:rPr>
              <a:t>uma</a:t>
            </a:r>
            <a:r>
              <a:rPr lang="en-US" dirty="0" smtClean="0">
                <a:sym typeface="Symbol" panose="05050102010706020507" pitchFamily="18" charset="2"/>
              </a:rPr>
              <a:t> </a:t>
            </a:r>
            <a:r>
              <a:rPr lang="en-US" b="1" dirty="0" err="1" smtClean="0">
                <a:sym typeface="Symbol" panose="05050102010706020507" pitchFamily="18" charset="2"/>
              </a:rPr>
              <a:t>redução</a:t>
            </a:r>
            <a:r>
              <a:rPr lang="en-US" b="1" dirty="0" smtClean="0">
                <a:sym typeface="Symbol" panose="05050102010706020507" pitchFamily="18" charset="2"/>
              </a:rPr>
              <a:t> de 60% no </a:t>
            </a:r>
            <a:r>
              <a:rPr lang="en-US" b="1" dirty="0" err="1" smtClean="0">
                <a:sym typeface="Symbol" panose="05050102010706020507" pitchFamily="18" charset="2"/>
              </a:rPr>
              <a:t>aporte</a:t>
            </a:r>
            <a:r>
              <a:rPr lang="en-US" b="1" dirty="0" smtClean="0">
                <a:sym typeface="Symbol" panose="05050102010706020507" pitchFamily="18" charset="2"/>
              </a:rPr>
              <a:t> </a:t>
            </a:r>
            <a:r>
              <a:rPr lang="en-US" b="1" dirty="0" err="1" smtClean="0">
                <a:sym typeface="Symbol" panose="05050102010706020507" pitchFamily="18" charset="2"/>
              </a:rPr>
              <a:t>atmosférico</a:t>
            </a:r>
            <a:r>
              <a:rPr lang="en-US" b="1" dirty="0" smtClean="0">
                <a:sym typeface="Symbol" panose="05050102010706020507" pitchFamily="18" charset="2"/>
              </a:rPr>
              <a:t> de Fe </a:t>
            </a:r>
            <a:r>
              <a:rPr lang="en-US" dirty="0" err="1" smtClean="0">
                <a:sym typeface="Symbol" panose="05050102010706020507" pitchFamily="18" charset="2"/>
              </a:rPr>
              <a:t>seguindo</a:t>
            </a:r>
            <a:r>
              <a:rPr lang="en-US" dirty="0" smtClean="0">
                <a:sym typeface="Symbol" panose="05050102010706020507" pitchFamily="18" charset="2"/>
              </a:rPr>
              <a:t> </a:t>
            </a:r>
            <a:r>
              <a:rPr lang="en-US" dirty="0" err="1" smtClean="0">
                <a:sym typeface="Symbol" panose="05050102010706020507" pitchFamily="18" charset="2"/>
              </a:rPr>
              <a:t>uma</a:t>
            </a:r>
            <a:r>
              <a:rPr lang="en-US" dirty="0" smtClean="0">
                <a:sym typeface="Symbol" panose="05050102010706020507" pitchFamily="18" charset="2"/>
              </a:rPr>
              <a:t> </a:t>
            </a:r>
            <a:r>
              <a:rPr lang="en-US" b="1" dirty="0" err="1" smtClean="0">
                <a:sym typeface="Symbol" panose="05050102010706020507" pitchFamily="18" charset="2"/>
              </a:rPr>
              <a:t>duplicação</a:t>
            </a:r>
            <a:r>
              <a:rPr lang="en-US" b="1" dirty="0" smtClean="0">
                <a:sym typeface="Symbol" panose="05050102010706020507" pitchFamily="18" charset="2"/>
              </a:rPr>
              <a:t> </a:t>
            </a:r>
            <a:r>
              <a:rPr lang="en-US" b="1" dirty="0" err="1" smtClean="0">
                <a:sym typeface="Symbol" panose="05050102010706020507" pitchFamily="18" charset="2"/>
              </a:rPr>
              <a:t>na</a:t>
            </a:r>
            <a:r>
              <a:rPr lang="en-US" b="1" dirty="0" smtClean="0">
                <a:sym typeface="Symbol" panose="05050102010706020507" pitchFamily="18" charset="2"/>
              </a:rPr>
              <a:t> [CO</a:t>
            </a:r>
            <a:r>
              <a:rPr lang="en-US" b="1" baseline="-25000" dirty="0" smtClean="0">
                <a:sym typeface="Symbol" panose="05050102010706020507" pitchFamily="18" charset="2"/>
              </a:rPr>
              <a:t>2</a:t>
            </a:r>
            <a:r>
              <a:rPr lang="en-US" b="1" dirty="0" smtClean="0">
                <a:sym typeface="Symbol" panose="05050102010706020507" pitchFamily="18" charset="2"/>
              </a:rPr>
              <a:t>]</a:t>
            </a:r>
            <a:r>
              <a:rPr lang="en-US" b="1" dirty="0" err="1" smtClean="0">
                <a:sym typeface="Symbol" panose="05050102010706020507" pitchFamily="18" charset="2"/>
              </a:rPr>
              <a:t>atmosférico</a:t>
            </a:r>
            <a:r>
              <a:rPr lang="en-US" dirty="0" smtClean="0">
                <a:sym typeface="Symbol" panose="05050102010706020507" pitchFamily="18" charset="2"/>
              </a:rPr>
              <a:t>.</a:t>
            </a:r>
          </a:p>
          <a:p>
            <a:pPr algn="just"/>
            <a:r>
              <a:rPr lang="en-US" b="1" dirty="0" smtClean="0">
                <a:sym typeface="Symbol" panose="05050102010706020507" pitchFamily="18" charset="2"/>
              </a:rPr>
              <a:t> </a:t>
            </a:r>
            <a:r>
              <a:rPr lang="en-US" b="1" dirty="0" err="1" smtClean="0">
                <a:sym typeface="Symbol" panose="05050102010706020507" pitchFamily="18" charset="2"/>
              </a:rPr>
              <a:t>Aportes</a:t>
            </a:r>
            <a:r>
              <a:rPr lang="en-US" b="1" dirty="0" smtClean="0">
                <a:sym typeface="Symbol" panose="05050102010706020507" pitchFamily="18" charset="2"/>
              </a:rPr>
              <a:t> </a:t>
            </a:r>
            <a:r>
              <a:rPr lang="en-US" b="1" dirty="0" err="1" smtClean="0">
                <a:sym typeface="Symbol" panose="05050102010706020507" pitchFamily="18" charset="2"/>
              </a:rPr>
              <a:t>atmosférico</a:t>
            </a:r>
            <a:r>
              <a:rPr lang="en-US" b="1" dirty="0" smtClean="0">
                <a:sym typeface="Symbol" panose="05050102010706020507" pitchFamily="18" charset="2"/>
              </a:rPr>
              <a:t> e continental de N</a:t>
            </a:r>
            <a:r>
              <a:rPr lang="en-US" dirty="0" smtClean="0">
                <a:sym typeface="Symbol" panose="05050102010706020507" pitchFamily="18" charset="2"/>
              </a:rPr>
              <a:t> é </a:t>
            </a:r>
            <a:r>
              <a:rPr lang="en-US" dirty="0" err="1" smtClean="0">
                <a:sym typeface="Symbol" panose="05050102010706020507" pitchFamily="18" charset="2"/>
              </a:rPr>
              <a:t>também</a:t>
            </a:r>
            <a:r>
              <a:rPr lang="en-US" dirty="0" smtClean="0">
                <a:sym typeface="Symbol" panose="05050102010706020507" pitchFamily="18" charset="2"/>
              </a:rPr>
              <a:t> </a:t>
            </a:r>
            <a:r>
              <a:rPr lang="en-US" dirty="0" err="1" smtClean="0">
                <a:sym typeface="Symbol" panose="05050102010706020507" pitchFamily="18" charset="2"/>
              </a:rPr>
              <a:t>esperado</a:t>
            </a:r>
            <a:r>
              <a:rPr lang="en-US" dirty="0" smtClean="0">
                <a:sym typeface="Symbol" panose="05050102010706020507" pitchFamily="18" charset="2"/>
              </a:rPr>
              <a:t> ( </a:t>
            </a:r>
            <a:r>
              <a:rPr lang="en-US" dirty="0" err="1" smtClean="0">
                <a:sym typeface="Symbol" panose="05050102010706020507" pitchFamily="18" charset="2"/>
              </a:rPr>
              <a:t>uso</a:t>
            </a:r>
            <a:r>
              <a:rPr lang="en-US" dirty="0" smtClean="0">
                <a:sym typeface="Symbol" panose="05050102010706020507" pitchFamily="18" charset="2"/>
              </a:rPr>
              <a:t> de </a:t>
            </a:r>
            <a:r>
              <a:rPr lang="en-US" dirty="0" err="1" smtClean="0">
                <a:sym typeface="Symbol" panose="05050102010706020507" pitchFamily="18" charset="2"/>
              </a:rPr>
              <a:t>fertilizantes</a:t>
            </a:r>
            <a:r>
              <a:rPr lang="en-US" dirty="0" smtClean="0">
                <a:sym typeface="Symbol" panose="05050102010706020507" pitchFamily="18" charset="2"/>
              </a:rPr>
              <a:t> e </a:t>
            </a:r>
            <a:r>
              <a:rPr lang="en-US" dirty="0" err="1" smtClean="0">
                <a:sym typeface="Symbol" panose="05050102010706020507" pitchFamily="18" charset="2"/>
              </a:rPr>
              <a:t>produção</a:t>
            </a:r>
            <a:r>
              <a:rPr lang="en-US" dirty="0" smtClean="0">
                <a:sym typeface="Symbol" panose="05050102010706020507" pitchFamily="18" charset="2"/>
              </a:rPr>
              <a:t> de </a:t>
            </a:r>
            <a:r>
              <a:rPr lang="en-US" dirty="0" err="1" smtClean="0">
                <a:sym typeface="Symbol" panose="05050102010706020507" pitchFamily="18" charset="2"/>
              </a:rPr>
              <a:t>energia</a:t>
            </a:r>
            <a:r>
              <a:rPr lang="en-US" dirty="0" smtClean="0">
                <a:sym typeface="Symbol" panose="05050102010706020507" pitchFamily="18" charset="2"/>
              </a:rPr>
              <a:t>)</a:t>
            </a:r>
          </a:p>
        </p:txBody>
      </p:sp>
    </p:spTree>
    <p:extLst>
      <p:ext uri="{BB962C8B-B14F-4D97-AF65-F5344CB8AC3E}">
        <p14:creationId xmlns:p14="http://schemas.microsoft.com/office/powerpoint/2010/main" val="2481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circle(in)">
                                      <p:cBhvr>
                                        <p:cTn id="41" dur="20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7200" y="409074"/>
            <a:ext cx="11393905" cy="4985980"/>
          </a:xfrm>
          <a:prstGeom prst="rect">
            <a:avLst/>
          </a:prstGeom>
          <a:noFill/>
          <a:ln w="38100">
            <a:solidFill>
              <a:schemeClr val="tx1"/>
            </a:solidFill>
          </a:ln>
        </p:spPr>
        <p:txBody>
          <a:bodyPr wrap="square" rtlCol="0">
            <a:spAutoFit/>
          </a:bodyPr>
          <a:lstStyle/>
          <a:p>
            <a:pPr algn="just"/>
            <a:r>
              <a:rPr lang="en-US" sz="2400" b="1" dirty="0" smtClean="0"/>
              <a:t>6.1 </a:t>
            </a:r>
            <a:r>
              <a:rPr lang="en-US" sz="2400" b="1" dirty="0" err="1" smtClean="0"/>
              <a:t>Perturbações</a:t>
            </a:r>
            <a:r>
              <a:rPr lang="en-US" sz="2400" b="1" dirty="0" smtClean="0"/>
              <a:t> </a:t>
            </a:r>
            <a:r>
              <a:rPr lang="en-US" sz="2400" b="1" dirty="0" err="1" smtClean="0"/>
              <a:t>na</a:t>
            </a:r>
            <a:r>
              <a:rPr lang="en-US" sz="2400" b="1" dirty="0" smtClean="0"/>
              <a:t> </a:t>
            </a:r>
            <a:r>
              <a:rPr lang="en-US" sz="2400" b="1" dirty="0" err="1" smtClean="0"/>
              <a:t>Produção</a:t>
            </a:r>
            <a:r>
              <a:rPr lang="en-US" sz="2400" b="1" dirty="0" smtClean="0"/>
              <a:t> </a:t>
            </a:r>
            <a:r>
              <a:rPr lang="en-US" sz="2400" b="1" dirty="0" err="1" smtClean="0"/>
              <a:t>Primária</a:t>
            </a:r>
            <a:r>
              <a:rPr lang="en-US" sz="2400" b="1" dirty="0" smtClean="0"/>
              <a:t> e </a:t>
            </a:r>
            <a:r>
              <a:rPr lang="en-US" sz="2400" b="1" dirty="0" err="1" smtClean="0"/>
              <a:t>Ciclo</a:t>
            </a:r>
            <a:r>
              <a:rPr lang="en-US" sz="2400" b="1" dirty="0" smtClean="0"/>
              <a:t> do </a:t>
            </a:r>
            <a:r>
              <a:rPr lang="en-US" sz="2400" b="1" dirty="0" err="1" smtClean="0"/>
              <a:t>Carbono</a:t>
            </a:r>
            <a:r>
              <a:rPr lang="en-US" sz="2400" b="1" dirty="0" smtClean="0"/>
              <a:t> (</a:t>
            </a:r>
            <a:r>
              <a:rPr lang="en-US" sz="2400" b="1" dirty="0" err="1" smtClean="0"/>
              <a:t>Bomba</a:t>
            </a:r>
            <a:r>
              <a:rPr lang="en-US" sz="2400" b="1" dirty="0" smtClean="0"/>
              <a:t> </a:t>
            </a:r>
            <a:r>
              <a:rPr lang="en-US" sz="2400" b="1" dirty="0" err="1" smtClean="0"/>
              <a:t>Biológica</a:t>
            </a:r>
            <a:r>
              <a:rPr lang="en-US" sz="2400" b="1" dirty="0" smtClean="0"/>
              <a:t> = BP)</a:t>
            </a:r>
            <a:endParaRPr lang="en-US" sz="2400" b="1" dirty="0"/>
          </a:p>
          <a:p>
            <a:pPr algn="just"/>
            <a:endParaRPr lang="en-US" dirty="0" smtClean="0"/>
          </a:p>
          <a:p>
            <a:pPr algn="just"/>
            <a:r>
              <a:rPr lang="en-US" b="1" dirty="0" smtClean="0">
                <a:sym typeface="Symbol" panose="05050102010706020507" pitchFamily="18" charset="2"/>
              </a:rPr>
              <a:t>[CO</a:t>
            </a:r>
            <a:r>
              <a:rPr lang="en-US" b="1" baseline="-25000" dirty="0" smtClean="0">
                <a:sym typeface="Symbol" panose="05050102010706020507" pitchFamily="18" charset="2"/>
              </a:rPr>
              <a:t>2</a:t>
            </a:r>
            <a:r>
              <a:rPr lang="en-US" b="1" dirty="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produtividade</a:t>
            </a:r>
            <a:r>
              <a:rPr lang="en-US" b="1" dirty="0" smtClean="0">
                <a:sym typeface="Symbol" panose="05050102010706020507" pitchFamily="18" charset="2"/>
              </a:rPr>
              <a:t> </a:t>
            </a:r>
            <a:r>
              <a:rPr lang="en-US" dirty="0" smtClean="0">
                <a:sym typeface="Symbol" panose="05050102010706020507" pitchFamily="18" charset="2"/>
              </a:rPr>
              <a:t>de </a:t>
            </a:r>
            <a:r>
              <a:rPr lang="en-US" dirty="0" err="1" smtClean="0">
                <a:sym typeface="Symbol" panose="05050102010706020507" pitchFamily="18" charset="2"/>
              </a:rPr>
              <a:t>organismos</a:t>
            </a:r>
            <a:r>
              <a:rPr lang="en-US" dirty="0" smtClean="0">
                <a:sym typeface="Symbol" panose="05050102010706020507" pitchFamily="18" charset="2"/>
              </a:rPr>
              <a:t> </a:t>
            </a:r>
            <a:r>
              <a:rPr lang="en-US" dirty="0" err="1" smtClean="0">
                <a:sym typeface="Symbol" panose="05050102010706020507" pitchFamily="18" charset="2"/>
              </a:rPr>
              <a:t>fotoautotróficos</a:t>
            </a:r>
            <a:r>
              <a:rPr lang="en-US" dirty="0" smtClean="0">
                <a:sym typeface="Symbol" panose="05050102010706020507" pitchFamily="18" charset="2"/>
              </a:rPr>
              <a:t> (* </a:t>
            </a:r>
            <a:r>
              <a:rPr lang="en-US" dirty="0" err="1" smtClean="0">
                <a:sym typeface="Symbol" panose="05050102010706020507" pitchFamily="18" charset="2"/>
              </a:rPr>
              <a:t>cianobacterias</a:t>
            </a:r>
            <a:r>
              <a:rPr lang="en-US" dirty="0" smtClean="0">
                <a:sym typeface="Symbol" panose="05050102010706020507" pitchFamily="18" charset="2"/>
              </a:rPr>
              <a:t> </a:t>
            </a:r>
            <a:r>
              <a:rPr lang="en-US" dirty="0" err="1" smtClean="0">
                <a:sym typeface="Symbol" panose="05050102010706020507" pitchFamily="18" charset="2"/>
              </a:rPr>
              <a:t>fixadoras</a:t>
            </a:r>
            <a:r>
              <a:rPr lang="en-US" dirty="0" smtClean="0">
                <a:sym typeface="Symbol" panose="05050102010706020507" pitchFamily="18" charset="2"/>
              </a:rPr>
              <a:t> de N)  PP </a:t>
            </a:r>
            <a:r>
              <a:rPr lang="en-US" dirty="0" err="1" smtClean="0">
                <a:sym typeface="Symbol" panose="05050102010706020507" pitchFamily="18" charset="2"/>
              </a:rPr>
              <a:t>em</a:t>
            </a:r>
            <a:r>
              <a:rPr lang="en-US" dirty="0" smtClean="0">
                <a:sym typeface="Symbol" panose="05050102010706020507" pitchFamily="18" charset="2"/>
              </a:rPr>
              <a:t> ZRCs</a:t>
            </a:r>
          </a:p>
          <a:p>
            <a:pPr marL="285750" indent="-285750" algn="just">
              <a:buFont typeface="Symbol" panose="05050102010706020507" pitchFamily="18" charset="2"/>
              <a:buChar char="­"/>
            </a:pPr>
            <a:r>
              <a:rPr lang="en-US" dirty="0" err="1" smtClean="0">
                <a:sym typeface="Symbol" panose="05050102010706020507" pitchFamily="18" charset="2"/>
              </a:rPr>
              <a:t>Aportes</a:t>
            </a:r>
            <a:r>
              <a:rPr lang="en-US" dirty="0" smtClean="0">
                <a:sym typeface="Symbol" panose="05050102010706020507" pitchFamily="18" charset="2"/>
              </a:rPr>
              <a:t> de </a:t>
            </a:r>
            <a:r>
              <a:rPr lang="en-US" dirty="0" err="1" smtClean="0">
                <a:sym typeface="Symbol" panose="05050102010706020507" pitchFamily="18" charset="2"/>
              </a:rPr>
              <a:t>nutrientes</a:t>
            </a:r>
            <a:r>
              <a:rPr lang="en-US" dirty="0" smtClean="0">
                <a:sym typeface="Symbol" panose="05050102010706020507" pitchFamily="18" charset="2"/>
              </a:rPr>
              <a:t> (</a:t>
            </a:r>
            <a:r>
              <a:rPr lang="en-US" dirty="0" err="1" smtClean="0">
                <a:sym typeface="Symbol" panose="05050102010706020507" pitchFamily="18" charset="2"/>
              </a:rPr>
              <a:t>ressurgência</a:t>
            </a:r>
            <a:r>
              <a:rPr lang="en-US" dirty="0" smtClean="0">
                <a:sym typeface="Symbol" panose="05050102010706020507" pitchFamily="18" charset="2"/>
              </a:rPr>
              <a:t>/</a:t>
            </a:r>
            <a:r>
              <a:rPr lang="en-US" dirty="0" err="1" smtClean="0">
                <a:sym typeface="Symbol" panose="05050102010706020507" pitchFamily="18" charset="2"/>
              </a:rPr>
              <a:t>atmosférico</a:t>
            </a:r>
            <a:r>
              <a:rPr lang="en-US" dirty="0" smtClean="0">
                <a:sym typeface="Symbol" panose="05050102010706020507" pitchFamily="18" charset="2"/>
              </a:rPr>
              <a:t>/</a:t>
            </a:r>
            <a:r>
              <a:rPr lang="en-US" dirty="0" err="1" smtClean="0">
                <a:sym typeface="Symbol" panose="05050102010706020507" pitchFamily="18" charset="2"/>
              </a:rPr>
              <a:t>terrestre</a:t>
            </a:r>
            <a:r>
              <a:rPr lang="en-US" dirty="0">
                <a:sym typeface="Symbol" panose="05050102010706020507" pitchFamily="18" charset="2"/>
              </a:rPr>
              <a:t>)  </a:t>
            </a:r>
            <a:r>
              <a:rPr lang="en-US" dirty="0" err="1" smtClean="0">
                <a:sym typeface="Symbol" panose="05050102010706020507" pitchFamily="18" charset="2"/>
              </a:rPr>
              <a:t>produtividade</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regiões</a:t>
            </a:r>
            <a:r>
              <a:rPr lang="en-US" dirty="0" smtClean="0">
                <a:sym typeface="Symbol" panose="05050102010706020507" pitchFamily="18" charset="2"/>
              </a:rPr>
              <a:t> </a:t>
            </a:r>
            <a:r>
              <a:rPr lang="en-US" dirty="0" err="1" smtClean="0">
                <a:sym typeface="Symbol" panose="05050102010706020507" pitchFamily="18" charset="2"/>
              </a:rPr>
              <a:t>deficientes</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nutrientes</a:t>
            </a:r>
            <a:r>
              <a:rPr lang="en-US" dirty="0" smtClean="0">
                <a:sym typeface="Symbol" panose="05050102010706020507" pitchFamily="18" charset="2"/>
              </a:rPr>
              <a:t> </a:t>
            </a:r>
            <a:r>
              <a:rPr lang="en-US" b="1" dirty="0">
                <a:sym typeface="Symbol" panose="05050102010706020507" pitchFamily="18" charset="2"/>
              </a:rPr>
              <a:t> </a:t>
            </a:r>
            <a:r>
              <a:rPr lang="en-US" b="1" dirty="0" smtClean="0">
                <a:sym typeface="Symbol" panose="05050102010706020507" pitchFamily="18" charset="2"/>
              </a:rPr>
              <a:t>FPOC </a:t>
            </a:r>
            <a:r>
              <a:rPr lang="en-US" b="1" dirty="0">
                <a:sym typeface="Symbol" panose="05050102010706020507" pitchFamily="18" charset="2"/>
              </a:rPr>
              <a:t> </a:t>
            </a:r>
            <a:r>
              <a:rPr lang="en-US" b="1" dirty="0" smtClean="0">
                <a:sym typeface="Symbol" panose="05050102010706020507" pitchFamily="18" charset="2"/>
              </a:rPr>
              <a:t> OMZs </a:t>
            </a:r>
            <a:r>
              <a:rPr lang="en-US" b="1" dirty="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micróbios</a:t>
            </a:r>
            <a:r>
              <a:rPr lang="en-US" b="1" dirty="0" smtClean="0">
                <a:sym typeface="Symbol" panose="05050102010706020507" pitchFamily="18" charset="2"/>
              </a:rPr>
              <a:t> </a:t>
            </a:r>
            <a:r>
              <a:rPr lang="en-US" b="1" dirty="0" err="1" smtClean="0">
                <a:sym typeface="Symbol" panose="05050102010706020507" pitchFamily="18" charset="2"/>
              </a:rPr>
              <a:t>anaeróbicos</a:t>
            </a:r>
            <a:r>
              <a:rPr lang="en-US" b="1" dirty="0" smtClean="0">
                <a:sym typeface="Symbol" panose="05050102010706020507" pitchFamily="18" charset="2"/>
              </a:rPr>
              <a:t> e  </a:t>
            </a:r>
            <a:r>
              <a:rPr lang="en-US" b="1" dirty="0" err="1" smtClean="0">
                <a:sym typeface="Symbol" panose="05050102010706020507" pitchFamily="18" charset="2"/>
              </a:rPr>
              <a:t>metazoários</a:t>
            </a:r>
            <a:r>
              <a:rPr lang="en-US" b="1" dirty="0" smtClean="0">
                <a:sym typeface="Symbol" panose="05050102010706020507" pitchFamily="18" charset="2"/>
              </a:rPr>
              <a:t> (</a:t>
            </a:r>
            <a:r>
              <a:rPr lang="en-US" b="1" dirty="0" err="1" smtClean="0">
                <a:sym typeface="Symbol" panose="05050102010706020507" pitchFamily="18" charset="2"/>
              </a:rPr>
              <a:t>zooplâncton</a:t>
            </a:r>
            <a:r>
              <a:rPr lang="en-US" b="1" dirty="0" smtClean="0">
                <a:sym typeface="Symbol" panose="05050102010706020507" pitchFamily="18" charset="2"/>
              </a:rPr>
              <a:t>)</a:t>
            </a:r>
          </a:p>
          <a:p>
            <a:pPr algn="just"/>
            <a:r>
              <a:rPr lang="en-US" dirty="0" smtClean="0">
                <a:sym typeface="Symbol" panose="05050102010706020507" pitchFamily="18" charset="2"/>
              </a:rPr>
              <a:t>(Ex. </a:t>
            </a:r>
            <a:r>
              <a:rPr lang="en-US" dirty="0" err="1" smtClean="0">
                <a:sym typeface="Symbol" panose="05050102010706020507" pitchFamily="18" charset="2"/>
              </a:rPr>
              <a:t>Vizinhança</a:t>
            </a:r>
            <a:r>
              <a:rPr lang="en-US" dirty="0" smtClean="0">
                <a:sym typeface="Symbol" panose="05050102010706020507" pitchFamily="18" charset="2"/>
              </a:rPr>
              <a:t> do SR das </a:t>
            </a:r>
            <a:r>
              <a:rPr lang="en-US" dirty="0" err="1" smtClean="0">
                <a:sym typeface="Symbol" panose="05050102010706020507" pitchFamily="18" charset="2"/>
              </a:rPr>
              <a:t>Canárias</a:t>
            </a:r>
            <a:r>
              <a:rPr lang="en-US" dirty="0" smtClean="0">
                <a:sym typeface="Symbol" panose="05050102010706020507" pitchFamily="18" charset="2"/>
              </a:rPr>
              <a:t>) </a:t>
            </a:r>
          </a:p>
          <a:p>
            <a:pPr marL="285750" indent="-285750" algn="just">
              <a:buFont typeface="Symbol" panose="05050102010706020507" pitchFamily="18" charset="2"/>
              <a:buChar char="¯"/>
            </a:pPr>
            <a:r>
              <a:rPr lang="en-US" b="1" dirty="0" smtClean="0">
                <a:sym typeface="Symbol" panose="05050102010706020507" pitchFamily="18" charset="2"/>
              </a:rPr>
              <a:t>pH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contraste</a:t>
            </a:r>
            <a:r>
              <a:rPr lang="en-US" b="1" dirty="0">
                <a:sym typeface="Symbol" panose="05050102010706020507" pitchFamily="18" charset="2"/>
              </a:rPr>
              <a:t>)  </a:t>
            </a:r>
            <a:r>
              <a:rPr lang="en-US" b="1" dirty="0" smtClean="0">
                <a:sym typeface="Symbol" panose="05050102010706020507" pitchFamily="18" charset="2"/>
              </a:rPr>
              <a:t> </a:t>
            </a:r>
            <a:r>
              <a:rPr lang="en-US" b="1" dirty="0" err="1" smtClean="0">
                <a:sym typeface="Symbol" panose="05050102010706020507" pitchFamily="18" charset="2"/>
              </a:rPr>
              <a:t>produtividade</a:t>
            </a:r>
            <a:r>
              <a:rPr lang="en-US" b="1" dirty="0" smtClean="0">
                <a:sym typeface="Symbol" panose="05050102010706020507" pitchFamily="18" charset="2"/>
              </a:rPr>
              <a:t> </a:t>
            </a:r>
          </a:p>
          <a:p>
            <a:pPr algn="just"/>
            <a:r>
              <a:rPr lang="en-US" dirty="0" err="1" smtClean="0"/>
              <a:t>Acidificação</a:t>
            </a:r>
            <a:r>
              <a:rPr lang="en-US" dirty="0" smtClean="0"/>
              <a:t> </a:t>
            </a:r>
            <a:r>
              <a:rPr lang="en-US" dirty="0" smtClean="0">
                <a:sym typeface="Symbol" panose="05050102010706020507" pitchFamily="18" charset="2"/>
              </a:rPr>
              <a:t>  </a:t>
            </a:r>
            <a:r>
              <a:rPr lang="en-US" dirty="0" err="1" smtClean="0">
                <a:sym typeface="Symbol" panose="05050102010706020507" pitchFamily="18" charset="2"/>
              </a:rPr>
              <a:t>mineralização</a:t>
            </a:r>
            <a:r>
              <a:rPr lang="en-US" dirty="0" smtClean="0">
                <a:sym typeface="Symbol" panose="05050102010706020507" pitchFamily="18" charset="2"/>
              </a:rPr>
              <a:t> dos </a:t>
            </a:r>
            <a:r>
              <a:rPr lang="en-US" dirty="0" err="1" smtClean="0">
                <a:sym typeface="Symbol" panose="05050102010706020507" pitchFamily="18" charset="2"/>
              </a:rPr>
              <a:t>cocolitoforídeos</a:t>
            </a:r>
            <a:r>
              <a:rPr lang="en-US" dirty="0" smtClean="0">
                <a:sym typeface="Symbol" panose="05050102010706020507" pitchFamily="18" charset="2"/>
              </a:rPr>
              <a:t>   </a:t>
            </a:r>
            <a:r>
              <a:rPr lang="en-US" dirty="0" err="1" smtClean="0">
                <a:sym typeface="Symbol" panose="05050102010706020507" pitchFamily="18" charset="2"/>
              </a:rPr>
              <a:t>alteração</a:t>
            </a:r>
            <a:r>
              <a:rPr lang="en-US" dirty="0" smtClean="0">
                <a:sym typeface="Symbol" panose="05050102010706020507" pitchFamily="18" charset="2"/>
              </a:rPr>
              <a:t> </a:t>
            </a:r>
            <a:r>
              <a:rPr lang="en-US" dirty="0" err="1" smtClean="0">
                <a:sym typeface="Symbol" panose="05050102010706020507" pitchFamily="18" charset="2"/>
              </a:rPr>
              <a:t>na</a:t>
            </a:r>
            <a:r>
              <a:rPr lang="en-US" dirty="0" smtClean="0">
                <a:sym typeface="Symbol" panose="05050102010706020507" pitchFamily="18" charset="2"/>
              </a:rPr>
              <a:t> </a:t>
            </a:r>
            <a:r>
              <a:rPr lang="en-US" dirty="0" err="1" smtClean="0">
                <a:sym typeface="Symbol" panose="05050102010706020507" pitchFamily="18" charset="2"/>
              </a:rPr>
              <a:t>fisiologia</a:t>
            </a:r>
            <a:r>
              <a:rPr lang="en-US" dirty="0" smtClean="0">
                <a:sym typeface="Symbol" panose="05050102010706020507" pitchFamily="18" charset="2"/>
              </a:rPr>
              <a:t> e </a:t>
            </a:r>
            <a:r>
              <a:rPr lang="en-US" dirty="0" err="1" smtClean="0">
                <a:sym typeface="Symbol" panose="05050102010706020507" pitchFamily="18" charset="2"/>
              </a:rPr>
              <a:t>estrutura</a:t>
            </a:r>
            <a:r>
              <a:rPr lang="en-US" dirty="0" smtClean="0">
                <a:sym typeface="Symbol" panose="05050102010706020507" pitchFamily="18" charset="2"/>
              </a:rPr>
              <a:t> das </a:t>
            </a:r>
            <a:r>
              <a:rPr lang="en-US" dirty="0" err="1" smtClean="0">
                <a:sym typeface="Symbol" panose="05050102010706020507" pitchFamily="18" charset="2"/>
              </a:rPr>
              <a:t>comunidades</a:t>
            </a:r>
            <a:r>
              <a:rPr lang="en-US" dirty="0" smtClean="0">
                <a:sym typeface="Symbol" panose="05050102010706020507" pitchFamily="18" charset="2"/>
              </a:rPr>
              <a:t> </a:t>
            </a:r>
          </a:p>
          <a:p>
            <a:pPr algn="just"/>
            <a:r>
              <a:rPr lang="en-US" dirty="0" err="1" smtClean="0">
                <a:sym typeface="Symbol" panose="05050102010706020507" pitchFamily="18" charset="2"/>
              </a:rPr>
              <a:t>Ou</a:t>
            </a:r>
            <a:r>
              <a:rPr lang="en-US" dirty="0" smtClean="0">
                <a:sym typeface="Symbol" panose="05050102010706020507" pitchFamily="18" charset="2"/>
              </a:rPr>
              <a:t> </a:t>
            </a:r>
            <a:r>
              <a:rPr lang="en-US" dirty="0" err="1" smtClean="0">
                <a:sym typeface="Symbol" panose="05050102010706020507" pitchFamily="18" charset="2"/>
              </a:rPr>
              <a:t>seja</a:t>
            </a:r>
            <a:r>
              <a:rPr lang="en-US" dirty="0" smtClean="0">
                <a:sym typeface="Symbol" panose="05050102010706020507" pitchFamily="18" charset="2"/>
              </a:rPr>
              <a:t>, </a:t>
            </a:r>
            <a:r>
              <a:rPr lang="en-US" b="1" dirty="0" smtClean="0">
                <a:sym typeface="Symbol" panose="05050102010706020507" pitchFamily="18" charset="2"/>
              </a:rPr>
              <a:t> hypoxia </a:t>
            </a:r>
            <a:r>
              <a:rPr lang="en-US" dirty="0" err="1" smtClean="0">
                <a:sym typeface="Symbol" panose="05050102010706020507" pitchFamily="18" charset="2"/>
              </a:rPr>
              <a:t>afeta</a:t>
            </a:r>
            <a:r>
              <a:rPr lang="en-US" dirty="0" smtClean="0">
                <a:sym typeface="Symbol" panose="05050102010706020507" pitchFamily="18" charset="2"/>
              </a:rPr>
              <a:t>:</a:t>
            </a:r>
          </a:p>
          <a:p>
            <a:pPr algn="just"/>
            <a:endParaRPr lang="en-US" dirty="0" smtClean="0">
              <a:sym typeface="Symbol" panose="05050102010706020507" pitchFamily="18" charset="2"/>
            </a:endParaRPr>
          </a:p>
          <a:p>
            <a:pPr algn="ctr"/>
            <a:r>
              <a:rPr lang="en-US" b="1" dirty="0" err="1" smtClean="0">
                <a:sym typeface="Symbol" panose="05050102010706020507" pitchFamily="18" charset="2"/>
              </a:rPr>
              <a:t>Controle</a:t>
            </a:r>
            <a:r>
              <a:rPr lang="en-US" b="1" dirty="0" smtClean="0">
                <a:sym typeface="Symbol" panose="05050102010706020507" pitchFamily="18" charset="2"/>
              </a:rPr>
              <a:t> </a:t>
            </a:r>
            <a:r>
              <a:rPr lang="en-US" b="1" dirty="0" err="1" smtClean="0">
                <a:sym typeface="Symbol" panose="05050102010706020507" pitchFamily="18" charset="2"/>
              </a:rPr>
              <a:t>biogeoquímico</a:t>
            </a:r>
            <a:r>
              <a:rPr lang="en-US" b="1" dirty="0" smtClean="0">
                <a:sym typeface="Symbol" panose="05050102010706020507" pitchFamily="18" charset="2"/>
              </a:rPr>
              <a:t> </a:t>
            </a:r>
            <a:r>
              <a:rPr lang="en-US" b="1" dirty="0" smtClean="0"/>
              <a:t> “bottom-up” da </a:t>
            </a:r>
            <a:r>
              <a:rPr lang="en-US" b="1" dirty="0" err="1" smtClean="0"/>
              <a:t>produtividade</a:t>
            </a:r>
            <a:r>
              <a:rPr lang="en-US" b="1" dirty="0" smtClean="0"/>
              <a:t>  do </a:t>
            </a:r>
            <a:r>
              <a:rPr lang="en-US" b="1" dirty="0" err="1" smtClean="0"/>
              <a:t>fito</a:t>
            </a:r>
            <a:r>
              <a:rPr lang="en-US" b="1" dirty="0" smtClean="0"/>
              <a:t> e outros </a:t>
            </a:r>
            <a:r>
              <a:rPr lang="en-US" b="1" dirty="0" err="1" smtClean="0"/>
              <a:t>micróbios</a:t>
            </a:r>
            <a:r>
              <a:rPr lang="en-US" b="1" dirty="0" smtClean="0"/>
              <a:t> </a:t>
            </a:r>
          </a:p>
          <a:p>
            <a:pPr algn="ctr"/>
            <a:r>
              <a:rPr lang="en-US" b="1" dirty="0"/>
              <a:t>+</a:t>
            </a:r>
            <a:r>
              <a:rPr lang="en-US" b="1" dirty="0" smtClean="0"/>
              <a:t>  </a:t>
            </a:r>
            <a:endParaRPr lang="en-US" b="1" dirty="0" smtClean="0">
              <a:sym typeface="Symbol" panose="05050102010706020507" pitchFamily="18" charset="2"/>
            </a:endParaRPr>
          </a:p>
          <a:p>
            <a:pPr algn="ctr"/>
            <a:r>
              <a:rPr lang="en-US" b="1" dirty="0" err="1" smtClean="0"/>
              <a:t>Controle</a:t>
            </a:r>
            <a:r>
              <a:rPr lang="en-US" b="1" dirty="0" smtClean="0"/>
              <a:t> top-”down” dos </a:t>
            </a:r>
            <a:r>
              <a:rPr lang="en-US" b="1" dirty="0" err="1" smtClean="0"/>
              <a:t>consumidores</a:t>
            </a:r>
            <a:endParaRPr lang="en-US" b="1" dirty="0" smtClean="0"/>
          </a:p>
          <a:p>
            <a:pPr algn="ctr"/>
            <a:endParaRPr lang="en-US" dirty="0"/>
          </a:p>
          <a:p>
            <a:pPr algn="just"/>
            <a:r>
              <a:rPr lang="en-US" sz="2400" b="1" dirty="0" err="1"/>
              <a:t>Ciclagem</a:t>
            </a:r>
            <a:r>
              <a:rPr lang="en-US" sz="2400" b="1" dirty="0"/>
              <a:t> </a:t>
            </a:r>
            <a:r>
              <a:rPr lang="en-US" sz="2400" b="1" dirty="0" smtClean="0"/>
              <a:t>de CH</a:t>
            </a:r>
            <a:r>
              <a:rPr lang="en-US" sz="2400" b="1" baseline="-25000" dirty="0" smtClean="0"/>
              <a:t>4</a:t>
            </a:r>
            <a:r>
              <a:rPr lang="en-US" sz="2400" b="1" dirty="0" smtClean="0"/>
              <a:t> </a:t>
            </a:r>
            <a:r>
              <a:rPr lang="en-US" sz="2400" dirty="0" smtClean="0"/>
              <a:t>(</a:t>
            </a:r>
            <a:r>
              <a:rPr lang="en-US" sz="2400" dirty="0" err="1" smtClean="0"/>
              <a:t>gás</a:t>
            </a:r>
            <a:r>
              <a:rPr lang="en-US" sz="2400" dirty="0" smtClean="0"/>
              <a:t> </a:t>
            </a:r>
            <a:r>
              <a:rPr lang="en-US" sz="2400" dirty="0" err="1" smtClean="0"/>
              <a:t>estufa</a:t>
            </a:r>
            <a:r>
              <a:rPr lang="en-US" sz="2400" dirty="0" smtClean="0"/>
              <a:t>) </a:t>
            </a:r>
            <a:r>
              <a:rPr lang="en-US" sz="2400" dirty="0" err="1"/>
              <a:t>nos</a:t>
            </a:r>
            <a:r>
              <a:rPr lang="en-US" sz="2400" dirty="0"/>
              <a:t> </a:t>
            </a:r>
            <a:r>
              <a:rPr lang="en-US" sz="2400" dirty="0" err="1"/>
              <a:t>ecossistemas</a:t>
            </a:r>
            <a:r>
              <a:rPr lang="en-US" sz="2400" dirty="0"/>
              <a:t> de </a:t>
            </a:r>
            <a:r>
              <a:rPr lang="en-US" sz="2400" dirty="0" err="1" smtClean="0"/>
              <a:t>ressurgência</a:t>
            </a:r>
            <a:endParaRPr lang="en-US" sz="2400" dirty="0"/>
          </a:p>
          <a:p>
            <a:pPr algn="just"/>
            <a:r>
              <a:rPr lang="en-US" dirty="0" smtClean="0"/>
              <a:t>No Sistema de </a:t>
            </a:r>
            <a:r>
              <a:rPr lang="en-US" dirty="0" err="1" smtClean="0"/>
              <a:t>ressurgência</a:t>
            </a:r>
            <a:r>
              <a:rPr lang="en-US" dirty="0" smtClean="0"/>
              <a:t> </a:t>
            </a:r>
            <a:r>
              <a:rPr lang="en-US" dirty="0" err="1" smtClean="0"/>
              <a:t>chilena</a:t>
            </a:r>
            <a:r>
              <a:rPr lang="en-US" dirty="0" smtClean="0"/>
              <a:t> central </a:t>
            </a:r>
            <a:r>
              <a:rPr lang="en-US" dirty="0" smtClean="0">
                <a:sym typeface="Symbol" panose="05050102010706020507" pitchFamily="18" charset="2"/>
              </a:rPr>
              <a:t> </a:t>
            </a:r>
            <a:r>
              <a:rPr lang="en-US" dirty="0" err="1" smtClean="0">
                <a:sym typeface="Symbol" panose="05050102010706020507" pitchFamily="18" charset="2"/>
              </a:rPr>
              <a:t>consumo</a:t>
            </a:r>
            <a:r>
              <a:rPr lang="en-US" dirty="0" smtClean="0">
                <a:sym typeface="Symbol" panose="05050102010706020507" pitchFamily="18" charset="2"/>
              </a:rPr>
              <a:t> de CH</a:t>
            </a:r>
            <a:r>
              <a:rPr lang="en-US" baseline="-25000" dirty="0" smtClean="0">
                <a:sym typeface="Symbol" panose="05050102010706020507" pitchFamily="18" charset="2"/>
              </a:rPr>
              <a:t>4</a:t>
            </a:r>
            <a:r>
              <a:rPr lang="en-US" dirty="0" smtClean="0">
                <a:sym typeface="Symbol" panose="05050102010706020507" pitchFamily="18" charset="2"/>
              </a:rPr>
              <a:t> </a:t>
            </a:r>
            <a:r>
              <a:rPr lang="en-US" dirty="0" err="1" smtClean="0">
                <a:sym typeface="Symbol" panose="05050102010706020507" pitchFamily="18" charset="2"/>
              </a:rPr>
              <a:t>associado</a:t>
            </a:r>
            <a:r>
              <a:rPr lang="en-US" dirty="0" smtClean="0">
                <a:sym typeface="Symbol" panose="05050102010706020507" pitchFamily="18" charset="2"/>
              </a:rPr>
              <a:t> com a </a:t>
            </a:r>
            <a:r>
              <a:rPr lang="en-US" dirty="0" err="1" smtClean="0">
                <a:sym typeface="Symbol" panose="05050102010706020507" pitchFamily="18" charset="2"/>
              </a:rPr>
              <a:t>fixação</a:t>
            </a:r>
            <a:r>
              <a:rPr lang="en-US" dirty="0" smtClean="0">
                <a:sym typeface="Symbol" panose="05050102010706020507" pitchFamily="18" charset="2"/>
              </a:rPr>
              <a:t> de CO</a:t>
            </a:r>
            <a:r>
              <a:rPr lang="en-US" baseline="-25000" dirty="0" smtClean="0">
                <a:sym typeface="Symbol" panose="05050102010706020507" pitchFamily="18" charset="2"/>
              </a:rPr>
              <a:t>2</a:t>
            </a:r>
            <a:r>
              <a:rPr lang="en-US" dirty="0" smtClean="0">
                <a:sym typeface="Symbol" panose="05050102010706020507" pitchFamily="18" charset="2"/>
              </a:rPr>
              <a:t> no </a:t>
            </a:r>
            <a:r>
              <a:rPr lang="en-US" dirty="0" err="1" smtClean="0">
                <a:sym typeface="Symbol" panose="05050102010706020507" pitchFamily="18" charset="2"/>
              </a:rPr>
              <a:t>escuro</a:t>
            </a:r>
            <a:r>
              <a:rPr lang="en-US" dirty="0" smtClean="0"/>
              <a:t> </a:t>
            </a:r>
          </a:p>
          <a:p>
            <a:pPr algn="just"/>
            <a:r>
              <a:rPr lang="en-US" dirty="0" smtClean="0"/>
              <a:t>Zona de </a:t>
            </a:r>
            <a:r>
              <a:rPr lang="en-US" dirty="0" err="1" smtClean="0"/>
              <a:t>ressurgência</a:t>
            </a:r>
            <a:r>
              <a:rPr lang="en-US" dirty="0" smtClean="0"/>
              <a:t> da </a:t>
            </a:r>
            <a:r>
              <a:rPr lang="en-US" dirty="0" err="1" smtClean="0"/>
              <a:t>Namíbia</a:t>
            </a:r>
            <a:r>
              <a:rPr lang="en-US" dirty="0" smtClean="0"/>
              <a:t> </a:t>
            </a:r>
            <a:r>
              <a:rPr lang="en-US" dirty="0" smtClean="0">
                <a:sym typeface="Symbol" panose="05050102010706020507" pitchFamily="18" charset="2"/>
              </a:rPr>
              <a:t> </a:t>
            </a:r>
            <a:r>
              <a:rPr lang="en-US" dirty="0" err="1" smtClean="0"/>
              <a:t>Relação</a:t>
            </a:r>
            <a:r>
              <a:rPr lang="en-US" dirty="0" smtClean="0"/>
              <a:t> </a:t>
            </a:r>
            <a:r>
              <a:rPr lang="en-US" dirty="0" err="1" smtClean="0"/>
              <a:t>inversa</a:t>
            </a:r>
            <a:r>
              <a:rPr lang="en-US" dirty="0" smtClean="0"/>
              <a:t> entre CH</a:t>
            </a:r>
            <a:r>
              <a:rPr lang="en-US" baseline="-25000" dirty="0" smtClean="0"/>
              <a:t>4</a:t>
            </a:r>
            <a:r>
              <a:rPr lang="en-US" dirty="0" smtClean="0"/>
              <a:t> e OD </a:t>
            </a:r>
          </a:p>
        </p:txBody>
      </p:sp>
    </p:spTree>
    <p:extLst>
      <p:ext uri="{BB962C8B-B14F-4D97-AF65-F5344CB8AC3E}">
        <p14:creationId xmlns:p14="http://schemas.microsoft.com/office/powerpoint/2010/main" val="399805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circle(in)">
                                      <p:cBhvr>
                                        <p:cTn id="19" dur="20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barn(inVertical)">
                                      <p:cBhvr>
                                        <p:cTn id="35" dur="500"/>
                                        <p:tgtEl>
                                          <p:spTgt spid="2">
                                            <p:txEl>
                                              <p:pRg st="10" end="1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barn(inVertical)">
                                      <p:cBhvr>
                                        <p:cTn id="38" dur="500"/>
                                        <p:tgtEl>
                                          <p:spTgt spid="2">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 calcmode="lin" valueType="num">
                                      <p:cBhvr additive="base">
                                        <p:cTn id="4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33926" y="529389"/>
            <a:ext cx="10804358" cy="2677656"/>
          </a:xfrm>
          <a:prstGeom prst="rect">
            <a:avLst/>
          </a:prstGeom>
          <a:noFill/>
          <a:ln w="38100">
            <a:solidFill>
              <a:schemeClr val="tx1"/>
            </a:solidFill>
          </a:ln>
        </p:spPr>
        <p:txBody>
          <a:bodyPr wrap="square" rtlCol="0">
            <a:spAutoFit/>
          </a:bodyPr>
          <a:lstStyle/>
          <a:p>
            <a:pPr algn="just"/>
            <a:r>
              <a:rPr lang="en-US" sz="2400" b="1" dirty="0" smtClean="0"/>
              <a:t>6.2 </a:t>
            </a:r>
            <a:r>
              <a:rPr lang="en-US" sz="2400" b="1" dirty="0" err="1" smtClean="0"/>
              <a:t>Alteração</a:t>
            </a:r>
            <a:r>
              <a:rPr lang="en-US" sz="2400" b="1" dirty="0" smtClean="0"/>
              <a:t> </a:t>
            </a:r>
            <a:r>
              <a:rPr lang="en-US" sz="2400" b="1" dirty="0" smtClean="0"/>
              <a:t>das </a:t>
            </a:r>
            <a:r>
              <a:rPr lang="en-US" sz="2400" b="1" dirty="0" err="1" smtClean="0"/>
              <a:t>restrições</a:t>
            </a:r>
            <a:r>
              <a:rPr lang="en-US" sz="2400" b="1" dirty="0" smtClean="0"/>
              <a:t> de Fe</a:t>
            </a:r>
            <a:endParaRPr lang="en-US" sz="2400" b="1" dirty="0"/>
          </a:p>
          <a:p>
            <a:pPr algn="just"/>
            <a:endParaRPr lang="en-US" dirty="0" smtClean="0"/>
          </a:p>
          <a:p>
            <a:pPr marL="285750" indent="-285750" algn="just">
              <a:buFont typeface="Wingdings" panose="05000000000000000000" pitchFamily="2" charset="2"/>
              <a:buChar char="v"/>
            </a:pPr>
            <a:r>
              <a:rPr lang="en-US" dirty="0" err="1" smtClean="0"/>
              <a:t>Disponibilidade</a:t>
            </a:r>
            <a:r>
              <a:rPr lang="en-US" dirty="0" smtClean="0"/>
              <a:t> </a:t>
            </a:r>
            <a:r>
              <a:rPr lang="en-US" dirty="0" smtClean="0"/>
              <a:t>do Fe </a:t>
            </a:r>
            <a:r>
              <a:rPr lang="en-US" dirty="0" smtClean="0">
                <a:sym typeface="Symbol" panose="05050102010706020507" pitchFamily="18" charset="2"/>
              </a:rPr>
              <a:t> </a:t>
            </a:r>
            <a:r>
              <a:rPr lang="en-US" dirty="0" err="1" smtClean="0">
                <a:sym typeface="Symbol" panose="05050102010706020507" pitchFamily="18" charset="2"/>
              </a:rPr>
              <a:t>importante</a:t>
            </a:r>
            <a:r>
              <a:rPr lang="en-US" dirty="0" smtClean="0">
                <a:sym typeface="Symbol" panose="05050102010706020507" pitchFamily="18" charset="2"/>
              </a:rPr>
              <a:t> para a PP (</a:t>
            </a:r>
            <a:r>
              <a:rPr lang="en-US" dirty="0" err="1" smtClean="0">
                <a:sym typeface="Symbol" panose="05050102010706020507" pitchFamily="18" charset="2"/>
              </a:rPr>
              <a:t>além</a:t>
            </a:r>
            <a:r>
              <a:rPr lang="en-US" dirty="0" smtClean="0">
                <a:sym typeface="Symbol" panose="05050102010706020507" pitchFamily="18" charset="2"/>
              </a:rPr>
              <a:t> do [NO</a:t>
            </a:r>
            <a:r>
              <a:rPr lang="en-US" baseline="-25000" dirty="0" smtClean="0">
                <a:sym typeface="Symbol" panose="05050102010706020507" pitchFamily="18" charset="2"/>
              </a:rPr>
              <a:t>3</a:t>
            </a:r>
            <a:r>
              <a:rPr lang="en-US" baseline="30000" dirty="0" smtClean="0">
                <a:sym typeface="Symbol" panose="05050102010706020507" pitchFamily="18" charset="2"/>
              </a:rPr>
              <a:t>-</a:t>
            </a:r>
            <a:r>
              <a:rPr lang="en-US" dirty="0" smtClean="0">
                <a:sym typeface="Symbol" panose="05050102010706020507" pitchFamily="18" charset="2"/>
              </a:rPr>
              <a:t>] e [CO</a:t>
            </a:r>
            <a:r>
              <a:rPr lang="en-US" baseline="-25000" dirty="0" smtClean="0">
                <a:sym typeface="Symbol" panose="05050102010706020507" pitchFamily="18" charset="2"/>
              </a:rPr>
              <a:t>2</a:t>
            </a:r>
            <a:r>
              <a:rPr lang="en-US" dirty="0" smtClean="0">
                <a:sym typeface="Symbol" panose="05050102010706020507" pitchFamily="18" charset="2"/>
              </a:rPr>
              <a:t>]) </a:t>
            </a:r>
          </a:p>
          <a:p>
            <a:pPr algn="just"/>
            <a:r>
              <a:rPr lang="en-US" dirty="0" smtClean="0">
                <a:sym typeface="Symbol" panose="05050102010706020507" pitchFamily="18" charset="2"/>
              </a:rPr>
              <a:t>SRC </a:t>
            </a:r>
            <a:r>
              <a:rPr lang="en-US" dirty="0" err="1" smtClean="0">
                <a:sym typeface="Symbol" panose="05050102010706020507" pitchFamily="18" charset="2"/>
              </a:rPr>
              <a:t>Califórnia</a:t>
            </a:r>
            <a:r>
              <a:rPr lang="en-US" dirty="0" smtClean="0">
                <a:sym typeface="Symbol" panose="05050102010706020507" pitchFamily="18" charset="2"/>
              </a:rPr>
              <a:t> (</a:t>
            </a:r>
            <a:r>
              <a:rPr lang="en-US" dirty="0" err="1" smtClean="0">
                <a:sym typeface="Symbol" panose="05050102010706020507" pitchFamily="18" charset="2"/>
              </a:rPr>
              <a:t>suprimento</a:t>
            </a:r>
            <a:r>
              <a:rPr lang="en-US" dirty="0" smtClean="0">
                <a:sym typeface="Symbol" panose="05050102010706020507" pitchFamily="18" charset="2"/>
              </a:rPr>
              <a:t> de Fe </a:t>
            </a:r>
            <a:r>
              <a:rPr lang="en-US" dirty="0" err="1" smtClean="0">
                <a:sym typeface="Symbol" panose="05050102010706020507" pitchFamily="18" charset="2"/>
              </a:rPr>
              <a:t>derivado</a:t>
            </a:r>
            <a:r>
              <a:rPr lang="en-US" dirty="0" smtClean="0">
                <a:sym typeface="Symbol" panose="05050102010706020507" pitchFamily="18" charset="2"/>
              </a:rPr>
              <a:t> da </a:t>
            </a:r>
            <a:r>
              <a:rPr lang="en-US" dirty="0" err="1" smtClean="0">
                <a:sym typeface="Symbol" panose="05050102010706020507" pitchFamily="18" charset="2"/>
              </a:rPr>
              <a:t>plataforma</a:t>
            </a:r>
            <a:r>
              <a:rPr lang="en-US" dirty="0" smtClean="0">
                <a:sym typeface="Symbol" panose="05050102010706020507" pitchFamily="18" charset="2"/>
              </a:rPr>
              <a:t>) </a:t>
            </a:r>
            <a:r>
              <a:rPr lang="en-US" b="1" dirty="0" smtClean="0">
                <a:sym typeface="Symbol" panose="05050102010706020507" pitchFamily="18" charset="2"/>
              </a:rPr>
              <a:t> Fe: NO</a:t>
            </a:r>
            <a:r>
              <a:rPr lang="en-US" b="1" baseline="-25000" dirty="0" smtClean="0">
                <a:sym typeface="Symbol" panose="05050102010706020507" pitchFamily="18" charset="2"/>
              </a:rPr>
              <a:t>3</a:t>
            </a:r>
            <a:r>
              <a:rPr lang="en-US" b="1" baseline="30000" dirty="0" smtClean="0">
                <a:sym typeface="Symbol" panose="05050102010706020507" pitchFamily="18" charset="2"/>
              </a:rPr>
              <a:t>-</a:t>
            </a:r>
            <a:r>
              <a:rPr lang="en-US" b="1" dirty="0" smtClean="0">
                <a:sym typeface="Symbol" panose="05050102010706020507" pitchFamily="18" charset="2"/>
              </a:rPr>
              <a:t> de </a:t>
            </a:r>
            <a:r>
              <a:rPr lang="en-US" b="1" dirty="0" smtClean="0"/>
              <a:t>8 </a:t>
            </a:r>
            <a:r>
              <a:rPr lang="en-US" b="1" dirty="0"/>
              <a:t>nmol:20 </a:t>
            </a:r>
            <a:r>
              <a:rPr lang="en-US" b="1" dirty="0" err="1" smtClean="0"/>
              <a:t>μmol</a:t>
            </a:r>
            <a:r>
              <a:rPr lang="en-US" b="1" dirty="0" smtClean="0"/>
              <a:t> </a:t>
            </a:r>
            <a:r>
              <a:rPr lang="en-US" dirty="0" smtClean="0">
                <a:sym typeface="Symbol" panose="05050102010706020507" pitchFamily="18" charset="2"/>
              </a:rPr>
              <a:t> </a:t>
            </a:r>
            <a:r>
              <a:rPr lang="en-US" dirty="0" err="1" smtClean="0">
                <a:sym typeface="Symbol" panose="05050102010706020507" pitchFamily="18" charset="2"/>
              </a:rPr>
              <a:t>exaurimento</a:t>
            </a:r>
            <a:r>
              <a:rPr lang="en-US" dirty="0" smtClean="0">
                <a:sym typeface="Symbol" panose="05050102010706020507" pitchFamily="18" charset="2"/>
              </a:rPr>
              <a:t> do NO</a:t>
            </a:r>
            <a:r>
              <a:rPr lang="en-US" baseline="-25000" dirty="0" smtClean="0">
                <a:sym typeface="Symbol" panose="05050102010706020507" pitchFamily="18" charset="2"/>
              </a:rPr>
              <a:t>3</a:t>
            </a:r>
            <a:r>
              <a:rPr lang="en-US" baseline="30000" dirty="0" smtClean="0">
                <a:sym typeface="Symbol" panose="05050102010706020507" pitchFamily="18" charset="2"/>
              </a:rPr>
              <a:t>-</a:t>
            </a:r>
          </a:p>
          <a:p>
            <a:pPr marL="285750" indent="-285750" algn="just">
              <a:buFont typeface="Symbol" panose="05050102010706020507" pitchFamily="18" charset="2"/>
              <a:buChar char="­"/>
            </a:pPr>
            <a:r>
              <a:rPr lang="en-US" b="1" dirty="0" smtClean="0">
                <a:sym typeface="Symbol" panose="05050102010706020507" pitchFamily="18" charset="2"/>
              </a:rPr>
              <a:t>50% </a:t>
            </a:r>
            <a:r>
              <a:rPr lang="en-US" b="1" dirty="0" err="1" smtClean="0">
                <a:sym typeface="Symbol" panose="05050102010706020507" pitchFamily="18" charset="2"/>
              </a:rPr>
              <a:t>nos</a:t>
            </a:r>
            <a:r>
              <a:rPr lang="en-US" b="1" dirty="0" smtClean="0">
                <a:sym typeface="Symbol" panose="05050102010706020507" pitchFamily="18" charset="2"/>
              </a:rPr>
              <a:t> </a:t>
            </a:r>
            <a:r>
              <a:rPr lang="en-US" b="1" dirty="0" err="1" smtClean="0">
                <a:sym typeface="Symbol" panose="05050102010706020507" pitchFamily="18" charset="2"/>
              </a:rPr>
              <a:t>fluxos</a:t>
            </a:r>
            <a:r>
              <a:rPr lang="en-US" b="1" dirty="0" smtClean="0">
                <a:sym typeface="Symbol" panose="05050102010706020507" pitchFamily="18" charset="2"/>
              </a:rPr>
              <a:t> de </a:t>
            </a:r>
            <a:r>
              <a:rPr lang="en-US" b="1" dirty="0" err="1" smtClean="0">
                <a:sym typeface="Symbol" panose="05050102010706020507" pitchFamily="18" charset="2"/>
              </a:rPr>
              <a:t>ressurgência</a:t>
            </a:r>
            <a:r>
              <a:rPr lang="en-US" b="1" dirty="0" smtClean="0">
                <a:sym typeface="Symbol" panose="05050102010706020507" pitchFamily="18" charset="2"/>
              </a:rPr>
              <a:t> de  (</a:t>
            </a:r>
            <a:r>
              <a:rPr lang="en-US" b="1" dirty="0" err="1" smtClean="0">
                <a:sym typeface="Symbol" panose="05050102010706020507" pitchFamily="18" charset="2"/>
              </a:rPr>
              <a:t>ano</a:t>
            </a:r>
            <a:r>
              <a:rPr lang="en-US" b="1" dirty="0" smtClean="0">
                <a:sym typeface="Symbol" panose="05050102010706020507" pitchFamily="18" charset="2"/>
              </a:rPr>
              <a:t> 2100) </a:t>
            </a:r>
            <a:r>
              <a:rPr lang="en-US" dirty="0" err="1" smtClean="0">
                <a:sym typeface="Symbol" panose="05050102010706020507" pitchFamily="18" charset="2"/>
              </a:rPr>
              <a:t>sem</a:t>
            </a:r>
            <a:r>
              <a:rPr lang="en-US" dirty="0" smtClean="0">
                <a:sym typeface="Symbol" panose="05050102010706020507" pitchFamily="18" charset="2"/>
              </a:rPr>
              <a:t> um </a:t>
            </a:r>
            <a:r>
              <a:rPr lang="en-US" dirty="0" err="1" smtClean="0">
                <a:sym typeface="Symbol" panose="05050102010706020507" pitchFamily="18" charset="2"/>
              </a:rPr>
              <a:t>aumento</a:t>
            </a:r>
            <a:r>
              <a:rPr lang="en-US" dirty="0" smtClean="0">
                <a:sym typeface="Symbol" panose="05050102010706020507" pitchFamily="18" charset="2"/>
              </a:rPr>
              <a:t> </a:t>
            </a:r>
            <a:r>
              <a:rPr lang="en-US" dirty="0" err="1" smtClean="0">
                <a:sym typeface="Symbol" panose="05050102010706020507" pitchFamily="18" charset="2"/>
              </a:rPr>
              <a:t>correspondente</a:t>
            </a:r>
            <a:r>
              <a:rPr lang="en-US" dirty="0" smtClean="0">
                <a:sym typeface="Symbol" panose="05050102010706020507" pitchFamily="18" charset="2"/>
              </a:rPr>
              <a:t> de Fe  </a:t>
            </a:r>
            <a:r>
              <a:rPr lang="en-US" b="1" dirty="0"/>
              <a:t>~8 nmol:30 </a:t>
            </a:r>
            <a:r>
              <a:rPr lang="en-US" b="1" dirty="0" err="1" smtClean="0"/>
              <a:t>μmol</a:t>
            </a:r>
            <a:endParaRPr lang="en-US" b="1" dirty="0" smtClean="0"/>
          </a:p>
          <a:p>
            <a:pPr marL="285750" indent="-285750" algn="just">
              <a:buFont typeface="Symbol" panose="05050102010706020507" pitchFamily="18" charset="2"/>
              <a:buChar char="­"/>
            </a:pPr>
            <a:r>
              <a:rPr lang="en-US" b="1" dirty="0" err="1" smtClean="0"/>
              <a:t>Limitação</a:t>
            </a:r>
            <a:r>
              <a:rPr lang="en-US" b="1" dirty="0" smtClean="0"/>
              <a:t> </a:t>
            </a:r>
            <a:r>
              <a:rPr lang="en-US" b="1" dirty="0" err="1" smtClean="0"/>
              <a:t>por</a:t>
            </a:r>
            <a:r>
              <a:rPr lang="en-US" b="1" dirty="0" smtClean="0"/>
              <a:t> Fe </a:t>
            </a:r>
            <a:r>
              <a:rPr lang="en-US" dirty="0" smtClean="0">
                <a:sym typeface="Symbol" panose="05050102010706020507" pitchFamily="18" charset="2"/>
              </a:rPr>
              <a:t> </a:t>
            </a:r>
            <a:r>
              <a:rPr lang="en-US" b="1" dirty="0" smtClean="0">
                <a:sym typeface="Symbol" panose="05050102010706020507" pitchFamily="18" charset="2"/>
              </a:rPr>
              <a:t></a:t>
            </a:r>
            <a:r>
              <a:rPr lang="en-US" b="1" dirty="0" err="1" smtClean="0"/>
              <a:t>gradientes</a:t>
            </a:r>
            <a:r>
              <a:rPr lang="en-US" b="1" dirty="0" smtClean="0"/>
              <a:t> </a:t>
            </a:r>
            <a:r>
              <a:rPr lang="en-US" dirty="0"/>
              <a:t>de </a:t>
            </a:r>
            <a:r>
              <a:rPr lang="en-US" dirty="0" err="1"/>
              <a:t>produtividade</a:t>
            </a:r>
            <a:r>
              <a:rPr lang="en-US" dirty="0"/>
              <a:t> entre </a:t>
            </a:r>
            <a:r>
              <a:rPr lang="en-US" dirty="0" err="1"/>
              <a:t>regiões</a:t>
            </a:r>
            <a:r>
              <a:rPr lang="en-US" dirty="0"/>
              <a:t> Fe-</a:t>
            </a:r>
            <a:r>
              <a:rPr lang="en-US" dirty="0" err="1"/>
              <a:t>abundantes</a:t>
            </a:r>
            <a:r>
              <a:rPr lang="en-US" dirty="0"/>
              <a:t> e Fe-</a:t>
            </a:r>
            <a:r>
              <a:rPr lang="en-US" dirty="0" err="1"/>
              <a:t>limitadas</a:t>
            </a:r>
            <a:endParaRPr lang="en-US" dirty="0" smtClean="0"/>
          </a:p>
          <a:p>
            <a:pPr algn="just"/>
            <a:endParaRPr lang="en-US" dirty="0" smtClean="0"/>
          </a:p>
          <a:p>
            <a:pPr marL="285750" indent="-285750" algn="just">
              <a:buFont typeface="Wingdings" panose="05000000000000000000" pitchFamily="2" charset="2"/>
              <a:buChar char="v"/>
            </a:pPr>
            <a:r>
              <a:rPr lang="en-US" dirty="0" err="1" smtClean="0"/>
              <a:t>Áreas</a:t>
            </a:r>
            <a:r>
              <a:rPr lang="en-US" dirty="0" smtClean="0"/>
              <a:t> Fe-</a:t>
            </a:r>
            <a:r>
              <a:rPr lang="en-US" dirty="0" err="1" smtClean="0"/>
              <a:t>limitadas</a:t>
            </a:r>
            <a:r>
              <a:rPr lang="en-US" dirty="0" smtClean="0"/>
              <a:t> (</a:t>
            </a:r>
            <a:r>
              <a:rPr lang="en-US" dirty="0" err="1" smtClean="0"/>
              <a:t>plataformas</a:t>
            </a:r>
            <a:r>
              <a:rPr lang="en-US" dirty="0" smtClean="0"/>
              <a:t> </a:t>
            </a:r>
            <a:r>
              <a:rPr lang="en-US" dirty="0" err="1" smtClean="0"/>
              <a:t>continentais</a:t>
            </a:r>
            <a:r>
              <a:rPr lang="en-US" dirty="0" smtClean="0"/>
              <a:t> </a:t>
            </a:r>
            <a:r>
              <a:rPr lang="en-US" dirty="0" err="1" smtClean="0"/>
              <a:t>estreitas</a:t>
            </a:r>
            <a:r>
              <a:rPr lang="en-US" dirty="0" smtClean="0"/>
              <a:t>) </a:t>
            </a:r>
            <a:r>
              <a:rPr lang="en-US" dirty="0" smtClean="0">
                <a:sym typeface="Symbol" panose="05050102010706020507" pitchFamily="18" charset="2"/>
              </a:rPr>
              <a:t> </a:t>
            </a:r>
            <a:r>
              <a:rPr lang="en-US" b="1" dirty="0" smtClean="0">
                <a:sym typeface="Symbol" panose="05050102010706020507" pitchFamily="18" charset="2"/>
              </a:rPr>
              <a:t>Fe</a:t>
            </a:r>
            <a:r>
              <a:rPr lang="en-US" b="1" dirty="0">
                <a:sym typeface="Symbol" panose="05050102010706020507" pitchFamily="18" charset="2"/>
              </a:rPr>
              <a:t>: NO</a:t>
            </a:r>
            <a:r>
              <a:rPr lang="en-US" b="1" baseline="-25000" dirty="0">
                <a:sym typeface="Symbol" panose="05050102010706020507" pitchFamily="18" charset="2"/>
              </a:rPr>
              <a:t>3</a:t>
            </a:r>
            <a:r>
              <a:rPr lang="en-US" b="1" baseline="30000" dirty="0">
                <a:sym typeface="Symbol" panose="05050102010706020507" pitchFamily="18" charset="2"/>
              </a:rPr>
              <a:t>-</a:t>
            </a:r>
            <a:r>
              <a:rPr lang="en-US" b="1" dirty="0">
                <a:sym typeface="Symbol" panose="05050102010706020507" pitchFamily="18" charset="2"/>
              </a:rPr>
              <a:t> de </a:t>
            </a:r>
            <a:r>
              <a:rPr lang="en-US" b="1" dirty="0" smtClean="0">
                <a:sym typeface="Symbol" panose="05050102010706020507" pitchFamily="18" charset="2"/>
              </a:rPr>
              <a:t>2</a:t>
            </a:r>
            <a:r>
              <a:rPr lang="en-US" b="1" dirty="0" smtClean="0"/>
              <a:t> </a:t>
            </a:r>
            <a:r>
              <a:rPr lang="en-US" b="1" dirty="0"/>
              <a:t>nmol:20 </a:t>
            </a:r>
            <a:r>
              <a:rPr lang="en-US" b="1" dirty="0" err="1"/>
              <a:t>μmol</a:t>
            </a:r>
            <a:r>
              <a:rPr lang="en-US" b="1" dirty="0"/>
              <a:t> </a:t>
            </a:r>
            <a:r>
              <a:rPr lang="en-US" dirty="0" smtClean="0"/>
              <a:t>– </a:t>
            </a:r>
            <a:r>
              <a:rPr lang="en-US" dirty="0" err="1" smtClean="0"/>
              <a:t>diatomáceas</a:t>
            </a:r>
            <a:r>
              <a:rPr lang="en-US" dirty="0" smtClean="0"/>
              <a:t> </a:t>
            </a:r>
            <a:r>
              <a:rPr lang="en-US" dirty="0" err="1" smtClean="0"/>
              <a:t>usam</a:t>
            </a:r>
            <a:r>
              <a:rPr lang="en-US" dirty="0" smtClean="0"/>
              <a:t> </a:t>
            </a:r>
            <a:r>
              <a:rPr lang="en-US" dirty="0" err="1" smtClean="0"/>
              <a:t>todo</a:t>
            </a:r>
            <a:r>
              <a:rPr lang="en-US" dirty="0" smtClean="0"/>
              <a:t> o Fe </a:t>
            </a:r>
            <a:r>
              <a:rPr lang="en-US" dirty="0" err="1" smtClean="0"/>
              <a:t>deixando</a:t>
            </a:r>
            <a:r>
              <a:rPr lang="en-US" dirty="0" smtClean="0"/>
              <a:t> </a:t>
            </a:r>
            <a:r>
              <a:rPr lang="en-US" dirty="0" err="1" smtClean="0"/>
              <a:t>ao</a:t>
            </a:r>
            <a:r>
              <a:rPr lang="en-US" dirty="0" smtClean="0"/>
              <a:t> </a:t>
            </a:r>
            <a:r>
              <a:rPr lang="en-US" dirty="0" err="1" smtClean="0"/>
              <a:t>menos</a:t>
            </a:r>
            <a:r>
              <a:rPr lang="en-US" dirty="0" smtClean="0"/>
              <a:t> 10 </a:t>
            </a:r>
            <a:r>
              <a:rPr lang="en-US" dirty="0" err="1" smtClean="0"/>
              <a:t>μM</a:t>
            </a:r>
            <a:r>
              <a:rPr lang="en-US" dirty="0" smtClean="0"/>
              <a:t> de </a:t>
            </a:r>
            <a:r>
              <a:rPr lang="en-US" dirty="0">
                <a:sym typeface="Symbol" panose="05050102010706020507" pitchFamily="18" charset="2"/>
              </a:rPr>
              <a:t>NO</a:t>
            </a:r>
            <a:r>
              <a:rPr lang="en-US" baseline="-25000" dirty="0">
                <a:sym typeface="Symbol" panose="05050102010706020507" pitchFamily="18" charset="2"/>
              </a:rPr>
              <a:t>3</a:t>
            </a:r>
            <a:r>
              <a:rPr lang="en-US" baseline="30000" dirty="0">
                <a:sym typeface="Symbol" panose="05050102010706020507" pitchFamily="18" charset="2"/>
              </a:rPr>
              <a:t>-</a:t>
            </a:r>
            <a:r>
              <a:rPr lang="en-US" dirty="0">
                <a:sym typeface="Symbol" panose="05050102010706020507" pitchFamily="18" charset="2"/>
              </a:rPr>
              <a:t> </a:t>
            </a:r>
            <a:r>
              <a:rPr lang="en-US" dirty="0" err="1" smtClean="0"/>
              <a:t>não</a:t>
            </a:r>
            <a:r>
              <a:rPr lang="en-US" dirty="0" smtClean="0"/>
              <a:t> </a:t>
            </a:r>
            <a:r>
              <a:rPr lang="en-US" dirty="0" err="1" smtClean="0"/>
              <a:t>usado</a:t>
            </a:r>
            <a:r>
              <a:rPr lang="en-US" dirty="0" smtClean="0"/>
              <a:t>. </a:t>
            </a:r>
            <a:endParaRPr lang="pt-BR" dirty="0"/>
          </a:p>
        </p:txBody>
      </p:sp>
      <p:sp>
        <p:nvSpPr>
          <p:cNvPr id="3" name="CaixaDeTexto 2"/>
          <p:cNvSpPr txBox="1"/>
          <p:nvPr/>
        </p:nvSpPr>
        <p:spPr>
          <a:xfrm>
            <a:off x="733926" y="3520141"/>
            <a:ext cx="10804358" cy="369332"/>
          </a:xfrm>
          <a:prstGeom prst="rect">
            <a:avLst/>
          </a:prstGeom>
          <a:noFill/>
          <a:ln w="38100">
            <a:solidFill>
              <a:schemeClr val="tx1"/>
            </a:solidFill>
          </a:ln>
        </p:spPr>
        <p:txBody>
          <a:bodyPr wrap="square" rtlCol="0">
            <a:spAutoFit/>
          </a:bodyPr>
          <a:lstStyle/>
          <a:p>
            <a:pPr marL="285750" indent="-285750">
              <a:buFont typeface="Wingdings" panose="05000000000000000000" pitchFamily="2" charset="2"/>
              <a:buChar char="v"/>
            </a:pPr>
            <a:r>
              <a:rPr lang="en-US" dirty="0" err="1" smtClean="0"/>
              <a:t>Outras</a:t>
            </a:r>
            <a:r>
              <a:rPr lang="en-US" dirty="0" smtClean="0"/>
              <a:t> </a:t>
            </a:r>
            <a:r>
              <a:rPr lang="en-US" dirty="0" err="1" smtClean="0"/>
              <a:t>variáveis</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elevação</a:t>
            </a:r>
            <a:r>
              <a:rPr lang="en-US" dirty="0" smtClean="0">
                <a:sym typeface="Symbol" panose="05050102010706020507" pitchFamily="18" charset="2"/>
              </a:rPr>
              <a:t> da OMZ) </a:t>
            </a:r>
            <a:r>
              <a:rPr lang="en-US" dirty="0" err="1" smtClean="0">
                <a:sym typeface="Symbol" panose="05050102010706020507" pitchFamily="18" charset="2"/>
              </a:rPr>
              <a:t>devem</a:t>
            </a:r>
            <a:r>
              <a:rPr lang="en-US" dirty="0" smtClean="0">
                <a:sym typeface="Symbol" panose="05050102010706020507" pitchFamily="18" charset="2"/>
              </a:rPr>
              <a:t> </a:t>
            </a:r>
            <a:r>
              <a:rPr lang="en-US" dirty="0" err="1" smtClean="0">
                <a:sym typeface="Symbol" panose="05050102010706020507" pitchFamily="18" charset="2"/>
              </a:rPr>
              <a:t>ser</a:t>
            </a:r>
            <a:r>
              <a:rPr lang="en-US" dirty="0" smtClean="0">
                <a:sym typeface="Symbol" panose="05050102010706020507" pitchFamily="18" charset="2"/>
              </a:rPr>
              <a:t> </a:t>
            </a:r>
            <a:r>
              <a:rPr lang="en-US" dirty="0" err="1" smtClean="0">
                <a:sym typeface="Symbol" panose="05050102010706020507" pitchFamily="18" charset="2"/>
              </a:rPr>
              <a:t>consideradas</a:t>
            </a:r>
            <a:r>
              <a:rPr lang="en-US" dirty="0" smtClean="0">
                <a:sym typeface="Symbol" panose="05050102010706020507" pitchFamily="18" charset="2"/>
              </a:rPr>
              <a:t> para a </a:t>
            </a:r>
            <a:r>
              <a:rPr lang="en-US" dirty="0" err="1" smtClean="0"/>
              <a:t>biogeoquímica</a:t>
            </a:r>
            <a:r>
              <a:rPr lang="en-US" dirty="0" smtClean="0"/>
              <a:t> do Fe </a:t>
            </a:r>
            <a:r>
              <a:rPr lang="en-US" dirty="0" err="1" smtClean="0"/>
              <a:t>nos</a:t>
            </a:r>
            <a:r>
              <a:rPr lang="en-US" dirty="0" smtClean="0"/>
              <a:t> SRs.</a:t>
            </a:r>
            <a:endParaRPr lang="pt-BR" dirty="0"/>
          </a:p>
        </p:txBody>
      </p:sp>
    </p:spTree>
    <p:extLst>
      <p:ext uri="{BB962C8B-B14F-4D97-AF65-F5344CB8AC3E}">
        <p14:creationId xmlns:p14="http://schemas.microsoft.com/office/powerpoint/2010/main" val="9129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arn(inVertical)">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additive="base">
                                        <p:cTn id="2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barn(inVertical)">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5326" y="397042"/>
            <a:ext cx="11490158" cy="5355312"/>
          </a:xfrm>
          <a:prstGeom prst="rect">
            <a:avLst/>
          </a:prstGeom>
          <a:noFill/>
          <a:ln w="38100">
            <a:solidFill>
              <a:schemeClr val="tx1"/>
            </a:solidFill>
          </a:ln>
        </p:spPr>
        <p:txBody>
          <a:bodyPr wrap="square" rtlCol="0">
            <a:spAutoFit/>
          </a:bodyPr>
          <a:lstStyle/>
          <a:p>
            <a:pPr marL="285750" indent="-285750" algn="just">
              <a:buFont typeface="Symbol" panose="05050102010706020507" pitchFamily="18" charset="2"/>
              <a:buChar char="¯"/>
            </a:pPr>
            <a:r>
              <a:rPr lang="en-US" dirty="0" err="1" smtClean="0">
                <a:sym typeface="Symbol" panose="05050102010706020507" pitchFamily="18" charset="2"/>
              </a:rPr>
              <a:t>solubilidade</a:t>
            </a:r>
            <a:r>
              <a:rPr lang="en-US" dirty="0" smtClean="0">
                <a:sym typeface="Symbol" panose="05050102010706020507" pitchFamily="18" charset="2"/>
              </a:rPr>
              <a:t> do Fe(III)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águas</a:t>
            </a:r>
            <a:r>
              <a:rPr lang="en-US" dirty="0" smtClean="0">
                <a:sym typeface="Symbol" panose="05050102010706020507" pitchFamily="18" charset="2"/>
              </a:rPr>
              <a:t> </a:t>
            </a:r>
            <a:r>
              <a:rPr lang="en-US" dirty="0" err="1" smtClean="0">
                <a:sym typeface="Symbol" panose="05050102010706020507" pitchFamily="18" charset="2"/>
              </a:rPr>
              <a:t>oxigenadas</a:t>
            </a:r>
            <a:r>
              <a:rPr lang="en-US" dirty="0" smtClean="0">
                <a:sym typeface="Symbol" panose="05050102010706020507" pitchFamily="18" charset="2"/>
              </a:rPr>
              <a:t> </a:t>
            </a:r>
            <a:r>
              <a:rPr lang="en-US" dirty="0" smtClean="0"/>
              <a:t>(&lt;</a:t>
            </a:r>
            <a:r>
              <a:rPr lang="en-US" dirty="0"/>
              <a:t>1 </a:t>
            </a:r>
            <a:r>
              <a:rPr lang="en-US" dirty="0" err="1"/>
              <a:t>nM</a:t>
            </a:r>
            <a:r>
              <a:rPr lang="en-US" dirty="0"/>
              <a:t>), </a:t>
            </a:r>
            <a:endParaRPr lang="en-US" dirty="0" smtClean="0"/>
          </a:p>
          <a:p>
            <a:pPr algn="just"/>
            <a:r>
              <a:rPr lang="en-US" dirty="0" err="1" smtClean="0"/>
              <a:t>Condições</a:t>
            </a:r>
            <a:r>
              <a:rPr lang="en-US" dirty="0" smtClean="0"/>
              <a:t> de hypoxia: Fe(II) </a:t>
            </a:r>
            <a:r>
              <a:rPr lang="en-US" dirty="0" err="1" smtClean="0"/>
              <a:t>altamente</a:t>
            </a:r>
            <a:r>
              <a:rPr lang="en-US" dirty="0" smtClean="0"/>
              <a:t> </a:t>
            </a:r>
            <a:r>
              <a:rPr lang="en-US" dirty="0" err="1" smtClean="0"/>
              <a:t>solúvel</a:t>
            </a:r>
            <a:r>
              <a:rPr lang="en-US" dirty="0" smtClean="0"/>
              <a:t> </a:t>
            </a:r>
            <a:r>
              <a:rPr lang="en-US" dirty="0" err="1" smtClean="0"/>
              <a:t>predomina</a:t>
            </a:r>
            <a:r>
              <a:rPr lang="en-US" dirty="0" smtClean="0"/>
              <a:t> (&gt;50 </a:t>
            </a:r>
            <a:r>
              <a:rPr lang="en-US" dirty="0" err="1" smtClean="0"/>
              <a:t>nM</a:t>
            </a:r>
            <a:r>
              <a:rPr lang="en-US" dirty="0" smtClean="0"/>
              <a:t>)</a:t>
            </a:r>
          </a:p>
          <a:p>
            <a:pPr algn="just"/>
            <a:endParaRPr lang="en-US" dirty="0" smtClean="0"/>
          </a:p>
          <a:p>
            <a:pPr algn="just"/>
            <a:r>
              <a:rPr lang="en-US" b="1" dirty="0" err="1" smtClean="0"/>
              <a:t>Ressurgência</a:t>
            </a:r>
            <a:r>
              <a:rPr lang="en-US" b="1" dirty="0" smtClean="0"/>
              <a:t> do </a:t>
            </a:r>
            <a:r>
              <a:rPr lang="en-US" b="1" dirty="0" err="1" smtClean="0"/>
              <a:t>norte</a:t>
            </a:r>
            <a:r>
              <a:rPr lang="en-US" b="1" dirty="0" smtClean="0"/>
              <a:t> do </a:t>
            </a:r>
            <a:r>
              <a:rPr lang="en-US" b="1" dirty="0" err="1" smtClean="0"/>
              <a:t>Perú</a:t>
            </a:r>
            <a:r>
              <a:rPr lang="en-US" b="1" dirty="0" smtClean="0"/>
              <a:t>:</a:t>
            </a:r>
          </a:p>
          <a:p>
            <a:pPr algn="just"/>
            <a:r>
              <a:rPr lang="en-US" dirty="0" smtClean="0">
                <a:sym typeface="Symbol" panose="05050102010706020507" pitchFamily="18" charset="2"/>
              </a:rPr>
              <a:t> [O</a:t>
            </a:r>
            <a:r>
              <a:rPr lang="en-US" baseline="-25000" dirty="0" smtClean="0">
                <a:sym typeface="Symbol" panose="05050102010706020507" pitchFamily="18" charset="2"/>
              </a:rPr>
              <a:t>2</a:t>
            </a:r>
            <a:r>
              <a:rPr lang="en-US" dirty="0" smtClean="0">
                <a:sym typeface="Symbol" panose="05050102010706020507" pitchFamily="18" charset="2"/>
              </a:rPr>
              <a:t>]   </a:t>
            </a:r>
            <a:r>
              <a:rPr lang="en-US" dirty="0" err="1" smtClean="0">
                <a:sym typeface="Symbol" panose="05050102010706020507" pitchFamily="18" charset="2"/>
              </a:rPr>
              <a:t>suprimento</a:t>
            </a:r>
            <a:r>
              <a:rPr lang="en-US" dirty="0" smtClean="0">
                <a:sym typeface="Symbol" panose="05050102010706020507" pitchFamily="18" charset="2"/>
              </a:rPr>
              <a:t> de Fe (da </a:t>
            </a:r>
            <a:r>
              <a:rPr lang="en-US" dirty="0" err="1" smtClean="0">
                <a:sym typeface="Symbol" panose="05050102010706020507" pitchFamily="18" charset="2"/>
              </a:rPr>
              <a:t>ressurgência</a:t>
            </a:r>
            <a:r>
              <a:rPr lang="en-US" dirty="0" smtClean="0">
                <a:sym typeface="Symbol" panose="05050102010706020507" pitchFamily="18" charset="2"/>
              </a:rPr>
              <a:t>) para o </a:t>
            </a:r>
            <a:r>
              <a:rPr lang="en-US" dirty="0" err="1" smtClean="0">
                <a:sym typeface="Symbol" panose="05050102010706020507" pitchFamily="18" charset="2"/>
              </a:rPr>
              <a:t>fitoplâncton</a:t>
            </a:r>
            <a:r>
              <a:rPr lang="en-US" dirty="0" smtClean="0">
                <a:sym typeface="Symbol" panose="05050102010706020507" pitchFamily="18" charset="2"/>
              </a:rPr>
              <a:t> </a:t>
            </a:r>
            <a:r>
              <a:rPr lang="en-US" dirty="0" err="1" smtClean="0">
                <a:sym typeface="Symbol" panose="05050102010706020507" pitchFamily="18" charset="2"/>
              </a:rPr>
              <a:t>próximo</a:t>
            </a:r>
            <a:r>
              <a:rPr lang="en-US" dirty="0" smtClean="0">
                <a:sym typeface="Symbol" panose="05050102010706020507" pitchFamily="18" charset="2"/>
              </a:rPr>
              <a:t> da </a:t>
            </a:r>
            <a:r>
              <a:rPr lang="en-US" dirty="0" err="1" smtClean="0">
                <a:sym typeface="Symbol" panose="05050102010706020507" pitchFamily="18" charset="2"/>
              </a:rPr>
              <a:t>superfície</a:t>
            </a:r>
            <a:r>
              <a:rPr lang="en-US" dirty="0" smtClean="0">
                <a:sym typeface="Symbol" panose="05050102010706020507" pitchFamily="18" charset="2"/>
              </a:rPr>
              <a:t>.</a:t>
            </a:r>
          </a:p>
          <a:p>
            <a:pPr algn="just"/>
            <a:endParaRPr lang="en-US" dirty="0" smtClean="0">
              <a:sym typeface="Symbol" panose="05050102010706020507" pitchFamily="18" charset="2"/>
            </a:endParaRPr>
          </a:p>
          <a:p>
            <a:pPr marL="285750" indent="-285750" algn="just">
              <a:buFont typeface="Symbol" panose="05050102010706020507" pitchFamily="18" charset="2"/>
              <a:buChar char="­"/>
            </a:pPr>
            <a:r>
              <a:rPr lang="en-US" b="1" dirty="0" smtClean="0">
                <a:sym typeface="Symbol" panose="05050102010706020507" pitchFamily="18" charset="2"/>
              </a:rPr>
              <a:t>OMZ – SR </a:t>
            </a:r>
            <a:r>
              <a:rPr lang="en-US" b="1" dirty="0" smtClean="0"/>
              <a:t>California </a:t>
            </a:r>
            <a:r>
              <a:rPr lang="en-US" dirty="0" smtClean="0">
                <a:sym typeface="Symbol" panose="05050102010706020507" pitchFamily="18" charset="2"/>
              </a:rPr>
              <a:t> </a:t>
            </a:r>
            <a:r>
              <a:rPr lang="en-US" b="1" dirty="0" err="1" smtClean="0">
                <a:sym typeface="Symbol" panose="05050102010706020507" pitchFamily="18" charset="2"/>
              </a:rPr>
              <a:t>fonte</a:t>
            </a:r>
            <a:r>
              <a:rPr lang="en-US" b="1" dirty="0" smtClean="0">
                <a:sym typeface="Symbol" panose="05050102010706020507" pitchFamily="18" charset="2"/>
              </a:rPr>
              <a:t> de Fe </a:t>
            </a:r>
            <a:r>
              <a:rPr lang="en-US" dirty="0" smtClean="0">
                <a:sym typeface="Symbol" panose="05050102010706020507" pitchFamily="18" charset="2"/>
              </a:rPr>
              <a:t>para o </a:t>
            </a:r>
            <a:r>
              <a:rPr lang="en-US" dirty="0" err="1" smtClean="0">
                <a:sym typeface="Symbol" panose="05050102010706020507" pitchFamily="18" charset="2"/>
              </a:rPr>
              <a:t>fito</a:t>
            </a:r>
            <a:r>
              <a:rPr lang="en-US" dirty="0" smtClean="0">
                <a:sym typeface="Symbol" panose="05050102010706020507" pitchFamily="18" charset="2"/>
              </a:rPr>
              <a:t> </a:t>
            </a:r>
            <a:r>
              <a:rPr lang="en-US" b="1" dirty="0" err="1" smtClean="0">
                <a:sym typeface="Symbol" panose="05050102010706020507" pitchFamily="18" charset="2"/>
              </a:rPr>
              <a:t>mesmo</a:t>
            </a:r>
            <a:r>
              <a:rPr lang="en-US" b="1" dirty="0" smtClean="0">
                <a:sym typeface="Symbol" panose="05050102010706020507" pitchFamily="18" charset="2"/>
              </a:rPr>
              <a:t>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áreas</a:t>
            </a:r>
            <a:r>
              <a:rPr lang="en-US" b="1" dirty="0" smtClean="0">
                <a:sym typeface="Symbol" panose="05050102010706020507" pitchFamily="18" charset="2"/>
              </a:rPr>
              <a:t> com </a:t>
            </a:r>
            <a:r>
              <a:rPr lang="en-US" b="1" dirty="0" err="1" smtClean="0">
                <a:sym typeface="Symbol" panose="05050102010706020507" pitchFamily="18" charset="2"/>
              </a:rPr>
              <a:t>plataformas</a:t>
            </a:r>
            <a:r>
              <a:rPr lang="en-US" b="1" dirty="0" smtClean="0">
                <a:sym typeface="Symbol" panose="05050102010706020507" pitchFamily="18" charset="2"/>
              </a:rPr>
              <a:t> </a:t>
            </a:r>
            <a:r>
              <a:rPr lang="en-US" b="1" dirty="0" err="1" smtClean="0">
                <a:sym typeface="Symbol" panose="05050102010706020507" pitchFamily="18" charset="2"/>
              </a:rPr>
              <a:t>estreitas</a:t>
            </a:r>
            <a:r>
              <a:rPr lang="en-US" dirty="0" smtClean="0">
                <a:sym typeface="Symbol" panose="05050102010706020507" pitchFamily="18" charset="2"/>
              </a:rPr>
              <a:t>.</a:t>
            </a:r>
          </a:p>
          <a:p>
            <a:pPr algn="just"/>
            <a:endParaRPr lang="en-US" dirty="0" smtClean="0"/>
          </a:p>
          <a:p>
            <a:pPr algn="just"/>
            <a:r>
              <a:rPr lang="en-US" b="1" dirty="0" err="1" smtClean="0"/>
              <a:t>Oceano</a:t>
            </a:r>
            <a:r>
              <a:rPr lang="en-US" b="1" dirty="0" smtClean="0"/>
              <a:t> </a:t>
            </a:r>
            <a:r>
              <a:rPr lang="en-US" b="1" dirty="0" err="1" smtClean="0"/>
              <a:t>acidificado</a:t>
            </a:r>
            <a:r>
              <a:rPr lang="en-US" b="1" dirty="0" smtClean="0"/>
              <a:t> </a:t>
            </a:r>
            <a:r>
              <a:rPr lang="en-US" dirty="0" smtClean="0">
                <a:sym typeface="Symbol" panose="05050102010706020507" pitchFamily="18" charset="2"/>
              </a:rPr>
              <a:t> </a:t>
            </a:r>
            <a:r>
              <a:rPr lang="en-US" b="1" dirty="0" smtClean="0">
                <a:sym typeface="Symbol" panose="05050102010706020507" pitchFamily="18" charset="2"/>
              </a:rPr>
              <a:t> Fe </a:t>
            </a:r>
            <a:r>
              <a:rPr lang="en-US" b="1" dirty="0" err="1" smtClean="0">
                <a:sym typeface="Symbol" panose="05050102010706020507" pitchFamily="18" charset="2"/>
              </a:rPr>
              <a:t>biodisponível</a:t>
            </a:r>
            <a:r>
              <a:rPr lang="en-US" b="1" dirty="0" smtClean="0">
                <a:sym typeface="Symbol" panose="05050102010706020507" pitchFamily="18" charset="2"/>
              </a:rPr>
              <a:t> </a:t>
            </a:r>
            <a:r>
              <a:rPr lang="en-US" dirty="0" smtClean="0">
                <a:sym typeface="Symbol" panose="05050102010706020507" pitchFamily="18" charset="2"/>
              </a:rPr>
              <a:t>(</a:t>
            </a:r>
            <a:r>
              <a:rPr lang="en-US" dirty="0" err="1" smtClean="0">
                <a:sym typeface="Symbol" panose="05050102010706020507" pitchFamily="18" charset="2"/>
              </a:rPr>
              <a:t>protonação</a:t>
            </a:r>
            <a:r>
              <a:rPr lang="en-US" dirty="0" smtClean="0">
                <a:sym typeface="Symbol" panose="05050102010706020507" pitchFamily="18" charset="2"/>
              </a:rPr>
              <a:t> de </a:t>
            </a:r>
            <a:r>
              <a:rPr lang="en-US" dirty="0" err="1" smtClean="0">
                <a:sym typeface="Symbol" panose="05050102010706020507" pitchFamily="18" charset="2"/>
              </a:rPr>
              <a:t>ligantes</a:t>
            </a:r>
            <a:r>
              <a:rPr lang="en-US" dirty="0" smtClean="0">
                <a:sym typeface="Symbol" panose="05050102010706020507" pitchFamily="18" charset="2"/>
              </a:rPr>
              <a:t> </a:t>
            </a:r>
            <a:r>
              <a:rPr lang="en-US" dirty="0" err="1" smtClean="0">
                <a:sym typeface="Symbol" panose="05050102010706020507" pitchFamily="18" charset="2"/>
              </a:rPr>
              <a:t>orgânicos</a:t>
            </a:r>
            <a:r>
              <a:rPr lang="en-US" dirty="0" smtClean="0">
                <a:sym typeface="Symbol" panose="05050102010706020507" pitchFamily="18" charset="2"/>
              </a:rPr>
              <a:t> </a:t>
            </a:r>
            <a:r>
              <a:rPr lang="en-US" dirty="0" err="1" smtClean="0">
                <a:sym typeface="Symbol" panose="05050102010706020507" pitchFamily="18" charset="2"/>
              </a:rPr>
              <a:t>que</a:t>
            </a:r>
            <a:r>
              <a:rPr lang="en-US" dirty="0" smtClean="0">
                <a:sym typeface="Symbol" panose="05050102010706020507" pitchFamily="18" charset="2"/>
              </a:rPr>
              <a:t> </a:t>
            </a:r>
            <a:r>
              <a:rPr lang="en-US" dirty="0" err="1" smtClean="0">
                <a:sym typeface="Symbol" panose="05050102010706020507" pitchFamily="18" charset="2"/>
              </a:rPr>
              <a:t>ligam</a:t>
            </a:r>
            <a:r>
              <a:rPr lang="en-US" dirty="0" smtClean="0">
                <a:sym typeface="Symbol" panose="05050102010706020507" pitchFamily="18" charset="2"/>
              </a:rPr>
              <a:t> o Fe </a:t>
            </a:r>
            <a:r>
              <a:rPr lang="en-US" dirty="0" err="1" smtClean="0">
                <a:sym typeface="Symbol" panose="05050102010706020507" pitchFamily="18" charset="2"/>
              </a:rPr>
              <a:t>dissolvido</a:t>
            </a:r>
            <a:r>
              <a:rPr lang="en-US" dirty="0" smtClean="0">
                <a:sym typeface="Symbol" panose="05050102010706020507" pitchFamily="18" charset="2"/>
              </a:rPr>
              <a:t> e o </a:t>
            </a:r>
            <a:r>
              <a:rPr lang="en-US" dirty="0" err="1" smtClean="0">
                <a:sym typeface="Symbol" panose="05050102010706020507" pitchFamily="18" charset="2"/>
              </a:rPr>
              <a:t>matém</a:t>
            </a:r>
            <a:r>
              <a:rPr lang="en-US" dirty="0" smtClean="0">
                <a:sym typeface="Symbol" panose="05050102010706020507" pitchFamily="18" charset="2"/>
              </a:rPr>
              <a:t> </a:t>
            </a:r>
            <a:r>
              <a:rPr lang="en-US" dirty="0" err="1" smtClean="0">
                <a:sym typeface="Symbol" panose="05050102010706020507" pitchFamily="18" charset="2"/>
              </a:rPr>
              <a:t>solúvel</a:t>
            </a:r>
            <a:r>
              <a:rPr lang="en-US" dirty="0" smtClean="0">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águas</a:t>
            </a:r>
            <a:r>
              <a:rPr lang="en-US" dirty="0" smtClean="0">
                <a:sym typeface="Symbol" panose="05050102010706020507" pitchFamily="18" charset="2"/>
              </a:rPr>
              <a:t> </a:t>
            </a:r>
            <a:r>
              <a:rPr lang="en-US" dirty="0" err="1" smtClean="0">
                <a:sym typeface="Symbol" panose="05050102010706020507" pitchFamily="18" charset="2"/>
              </a:rPr>
              <a:t>aeróbicas</a:t>
            </a:r>
            <a:r>
              <a:rPr lang="en-US" dirty="0" smtClean="0">
                <a:sym typeface="Symbol" panose="05050102010706020507" pitchFamily="18" charset="2"/>
              </a:rPr>
              <a:t>). </a:t>
            </a:r>
          </a:p>
          <a:p>
            <a:pPr algn="just"/>
            <a:endParaRPr lang="en-US" dirty="0" smtClean="0"/>
          </a:p>
          <a:p>
            <a:pPr marL="285750" indent="-285750" algn="just">
              <a:buFont typeface="Symbol" panose="05050102010706020507" pitchFamily="18" charset="2"/>
              <a:buChar char="­"/>
            </a:pPr>
            <a:r>
              <a:rPr lang="en-US" b="1" dirty="0" err="1" smtClean="0">
                <a:sym typeface="Symbol" panose="05050102010706020507" pitchFamily="18" charset="2"/>
              </a:rPr>
              <a:t>Intensidade</a:t>
            </a:r>
            <a:r>
              <a:rPr lang="en-US" b="1" dirty="0" smtClean="0">
                <a:sym typeface="Symbol" panose="05050102010706020507" pitchFamily="18" charset="2"/>
              </a:rPr>
              <a:t> das </a:t>
            </a:r>
            <a:r>
              <a:rPr lang="en-US" b="1" dirty="0" err="1" smtClean="0">
                <a:sym typeface="Symbol" panose="05050102010706020507" pitchFamily="18" charset="2"/>
              </a:rPr>
              <a:t>ressurgências</a:t>
            </a:r>
            <a:r>
              <a:rPr lang="en-US" b="1" dirty="0" smtClean="0">
                <a:sym typeface="Symbol" panose="05050102010706020507" pitchFamily="18" charset="2"/>
              </a:rPr>
              <a:t> +  [NO</a:t>
            </a:r>
            <a:r>
              <a:rPr lang="en-US" b="1" baseline="-25000" dirty="0" smtClean="0">
                <a:sym typeface="Symbol" panose="05050102010706020507" pitchFamily="18" charset="2"/>
              </a:rPr>
              <a:t>3</a:t>
            </a:r>
            <a:r>
              <a:rPr lang="en-US" b="1" baseline="30000" dirty="0" smtClean="0">
                <a:sym typeface="Symbol" panose="05050102010706020507" pitchFamily="18" charset="2"/>
              </a:rPr>
              <a:t>-</a:t>
            </a:r>
            <a:r>
              <a:rPr lang="en-US" b="1" dirty="0" smtClean="0">
                <a:sym typeface="Symbol" panose="05050102010706020507" pitchFamily="18" charset="2"/>
              </a:rPr>
              <a:t>] +  hypoxia +  </a:t>
            </a:r>
            <a:r>
              <a:rPr lang="en-US" b="1" dirty="0" err="1" smtClean="0">
                <a:sym typeface="Symbol" panose="05050102010706020507" pitchFamily="18" charset="2"/>
              </a:rPr>
              <a:t>acidificação</a:t>
            </a:r>
            <a:r>
              <a:rPr lang="en-US" b="1" dirty="0" smtClean="0">
                <a:sym typeface="Symbol" panose="05050102010706020507" pitchFamily="18" charset="2"/>
              </a:rPr>
              <a:t> ( pH)</a:t>
            </a:r>
          </a:p>
          <a:p>
            <a:pPr algn="ctr"/>
            <a:r>
              <a:rPr lang="en-US" b="1" dirty="0" err="1" smtClean="0">
                <a:sym typeface="Symbol" panose="05050102010706020507" pitchFamily="18" charset="2"/>
              </a:rPr>
              <a:t>Potencial</a:t>
            </a:r>
            <a:endParaRPr lang="en-US" b="1" dirty="0" smtClean="0">
              <a:sym typeface="Symbol" panose="05050102010706020507" pitchFamily="18" charset="2"/>
            </a:endParaRPr>
          </a:p>
          <a:p>
            <a:pPr algn="ctr"/>
            <a:r>
              <a:rPr lang="en-US" b="1" dirty="0">
                <a:sym typeface="Symbol" panose="05050102010706020507" pitchFamily="18" charset="2"/>
              </a:rPr>
              <a:t></a:t>
            </a:r>
            <a:endParaRPr lang="en-US" b="1" dirty="0" smtClean="0">
              <a:sym typeface="Symbol" panose="05050102010706020507" pitchFamily="18" charset="2"/>
            </a:endParaRPr>
          </a:p>
          <a:p>
            <a:pPr algn="ctr"/>
            <a:r>
              <a:rPr lang="en-US" b="1" dirty="0" err="1" smtClean="0">
                <a:sym typeface="Symbol" panose="05050102010706020507" pitchFamily="18" charset="2"/>
              </a:rPr>
              <a:t>Grau</a:t>
            </a:r>
            <a:r>
              <a:rPr lang="en-US" b="1" dirty="0" smtClean="0">
                <a:sym typeface="Symbol" panose="05050102010706020507" pitchFamily="18" charset="2"/>
              </a:rPr>
              <a:t> de </a:t>
            </a:r>
            <a:r>
              <a:rPr lang="en-US" b="1" dirty="0" err="1" smtClean="0">
                <a:sym typeface="Symbol" panose="05050102010706020507" pitchFamily="18" charset="2"/>
              </a:rPr>
              <a:t>limitação</a:t>
            </a:r>
            <a:r>
              <a:rPr lang="en-US" b="1" dirty="0" smtClean="0">
                <a:sym typeface="Symbol" panose="05050102010706020507" pitchFamily="18" charset="2"/>
              </a:rPr>
              <a:t> </a:t>
            </a:r>
            <a:r>
              <a:rPr lang="en-US" b="1" dirty="0" err="1" smtClean="0">
                <a:sym typeface="Symbol" panose="05050102010706020507" pitchFamily="18" charset="2"/>
              </a:rPr>
              <a:t>por</a:t>
            </a:r>
            <a:r>
              <a:rPr lang="en-US" b="1" dirty="0" smtClean="0">
                <a:sym typeface="Symbol" panose="05050102010706020507" pitchFamily="18" charset="2"/>
              </a:rPr>
              <a:t> Fe </a:t>
            </a:r>
            <a:r>
              <a:rPr lang="en-US" b="1" dirty="0" err="1" smtClean="0">
                <a:sym typeface="Symbol" panose="05050102010706020507" pitchFamily="18" charset="2"/>
              </a:rPr>
              <a:t>em</a:t>
            </a:r>
            <a:r>
              <a:rPr lang="en-US" b="1" dirty="0" smtClean="0">
                <a:sym typeface="Symbol" panose="05050102010706020507" pitchFamily="18" charset="2"/>
              </a:rPr>
              <a:t> SRCs</a:t>
            </a:r>
          </a:p>
          <a:p>
            <a:pPr algn="just"/>
            <a:endParaRPr lang="en-US" dirty="0" smtClean="0"/>
          </a:p>
          <a:p>
            <a:pPr algn="just"/>
            <a:r>
              <a:rPr lang="en-US" dirty="0" err="1" smtClean="0"/>
              <a:t>Podem</a:t>
            </a:r>
            <a:r>
              <a:rPr lang="en-US" dirty="0" smtClean="0"/>
              <a:t> </a:t>
            </a:r>
            <a:r>
              <a:rPr lang="en-US" dirty="0" err="1" smtClean="0"/>
              <a:t>ser</a:t>
            </a:r>
            <a:r>
              <a:rPr lang="en-US" dirty="0" smtClean="0"/>
              <a:t> </a:t>
            </a:r>
            <a:r>
              <a:rPr lang="en-US" dirty="0" err="1" smtClean="0"/>
              <a:t>sinérgicos</a:t>
            </a:r>
            <a:r>
              <a:rPr lang="en-US" dirty="0" smtClean="0"/>
              <a:t> e/</a:t>
            </a:r>
            <a:r>
              <a:rPr lang="en-US" dirty="0" err="1" smtClean="0"/>
              <a:t>ou</a:t>
            </a:r>
            <a:r>
              <a:rPr lang="en-US" dirty="0" smtClean="0"/>
              <a:t> </a:t>
            </a:r>
            <a:r>
              <a:rPr lang="en-US" dirty="0" err="1" smtClean="0"/>
              <a:t>antagônicos</a:t>
            </a:r>
            <a:endParaRPr lang="en-US" dirty="0" smtClean="0"/>
          </a:p>
          <a:p>
            <a:pPr algn="just"/>
            <a:r>
              <a:rPr lang="en-US" b="1" dirty="0" smtClean="0">
                <a:sym typeface="Symbol" panose="05050102010706020507" pitchFamily="18" charset="2"/>
              </a:rPr>
              <a:t></a:t>
            </a:r>
            <a:r>
              <a:rPr lang="en-US" b="1" dirty="0" err="1" smtClean="0"/>
              <a:t>Impactos</a:t>
            </a:r>
            <a:r>
              <a:rPr lang="en-US" b="1" dirty="0" smtClean="0"/>
              <a:t> </a:t>
            </a:r>
            <a:r>
              <a:rPr lang="en-US" b="1" dirty="0" err="1" smtClean="0"/>
              <a:t>futuros</a:t>
            </a:r>
            <a:r>
              <a:rPr lang="en-US" b="1" dirty="0" smtClean="0"/>
              <a:t> </a:t>
            </a:r>
            <a:r>
              <a:rPr lang="en-US" dirty="0" err="1" smtClean="0"/>
              <a:t>nas</a:t>
            </a:r>
            <a:r>
              <a:rPr lang="en-US" dirty="0" smtClean="0"/>
              <a:t> zonas de </a:t>
            </a:r>
            <a:r>
              <a:rPr lang="en-US" dirty="0" err="1" smtClean="0"/>
              <a:t>ressurgência</a:t>
            </a:r>
            <a:r>
              <a:rPr lang="en-US" dirty="0" smtClean="0"/>
              <a:t> da California e do Peru (&gt;Fe-</a:t>
            </a:r>
            <a:r>
              <a:rPr lang="en-US" dirty="0" err="1" smtClean="0"/>
              <a:t>limitação</a:t>
            </a:r>
            <a:r>
              <a:rPr lang="en-US" dirty="0" smtClean="0"/>
              <a:t>)</a:t>
            </a:r>
          </a:p>
          <a:p>
            <a:pPr algn="just"/>
            <a:r>
              <a:rPr lang="en-US" b="1" dirty="0" smtClean="0"/>
              <a:t>≠ </a:t>
            </a:r>
            <a:r>
              <a:rPr lang="en-US" b="1" dirty="0" err="1" smtClean="0"/>
              <a:t>Sistemas</a:t>
            </a:r>
            <a:r>
              <a:rPr lang="en-US" b="1" dirty="0" smtClean="0"/>
              <a:t> de </a:t>
            </a:r>
            <a:r>
              <a:rPr lang="en-US" b="1" dirty="0" err="1" smtClean="0"/>
              <a:t>Ressurgência</a:t>
            </a:r>
            <a:r>
              <a:rPr lang="en-US" b="1" dirty="0" smtClean="0"/>
              <a:t> </a:t>
            </a:r>
            <a:r>
              <a:rPr lang="en-US" dirty="0" smtClean="0"/>
              <a:t>das </a:t>
            </a:r>
            <a:r>
              <a:rPr lang="en-US" dirty="0" err="1" smtClean="0"/>
              <a:t>Canárias</a:t>
            </a:r>
            <a:r>
              <a:rPr lang="en-US" dirty="0" smtClean="0"/>
              <a:t> e </a:t>
            </a:r>
            <a:r>
              <a:rPr lang="en-US" dirty="0" err="1" smtClean="0"/>
              <a:t>Bengala</a:t>
            </a:r>
            <a:r>
              <a:rPr lang="en-US" dirty="0" smtClean="0"/>
              <a:t>  (</a:t>
            </a:r>
            <a:r>
              <a:rPr lang="en-US" dirty="0" err="1" smtClean="0"/>
              <a:t>relativamente</a:t>
            </a:r>
            <a:r>
              <a:rPr lang="en-US" dirty="0" smtClean="0"/>
              <a:t> </a:t>
            </a:r>
            <a:r>
              <a:rPr lang="en-US" dirty="0" err="1" smtClean="0"/>
              <a:t>ricos</a:t>
            </a:r>
            <a:r>
              <a:rPr lang="en-US" dirty="0" smtClean="0"/>
              <a:t> </a:t>
            </a:r>
            <a:r>
              <a:rPr lang="en-US" dirty="0" err="1" smtClean="0"/>
              <a:t>em</a:t>
            </a:r>
            <a:r>
              <a:rPr lang="en-US" dirty="0" smtClean="0"/>
              <a:t> Fe).</a:t>
            </a:r>
          </a:p>
        </p:txBody>
      </p:sp>
    </p:spTree>
    <p:extLst>
      <p:ext uri="{BB962C8B-B14F-4D97-AF65-F5344CB8AC3E}">
        <p14:creationId xmlns:p14="http://schemas.microsoft.com/office/powerpoint/2010/main" val="28782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1000"/>
                                        <p:tgtEl>
                                          <p:spTgt spid="2">
                                            <p:txEl>
                                              <p:pRg st="10" end="10"/>
                                            </p:txEl>
                                          </p:spTgt>
                                        </p:tgtEl>
                                      </p:cBhvr>
                                    </p:animEffect>
                                    <p:anim calcmode="lin" valueType="num">
                                      <p:cBhvr>
                                        <p:cTn id="3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circle(in)">
                                      <p:cBhvr>
                                        <p:cTn id="53" dur="2000"/>
                                        <p:tgtEl>
                                          <p:spTgt spid="2">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xEl>
                                              <p:pRg st="16" end="16"/>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2206" y="180644"/>
            <a:ext cx="7560612" cy="6617196"/>
          </a:xfrm>
          <a:prstGeom prst="rect">
            <a:avLst/>
          </a:prstGeom>
          <a:noFill/>
          <a:ln w="38100">
            <a:solidFill>
              <a:schemeClr val="tx1"/>
            </a:solidFill>
          </a:ln>
        </p:spPr>
        <p:txBody>
          <a:bodyPr wrap="square" rtlCol="0">
            <a:spAutoFit/>
          </a:bodyPr>
          <a:lstStyle/>
          <a:p>
            <a:pPr algn="just"/>
            <a:r>
              <a:rPr lang="en-US" sz="2800" b="1" dirty="0" smtClean="0"/>
              <a:t>6.3 </a:t>
            </a:r>
            <a:r>
              <a:rPr lang="en-US" sz="2800" b="1" dirty="0" err="1" smtClean="0"/>
              <a:t>Nitrogênio</a:t>
            </a:r>
            <a:r>
              <a:rPr lang="en-US" sz="2800" b="1" dirty="0" smtClean="0"/>
              <a:t> </a:t>
            </a:r>
            <a:r>
              <a:rPr lang="en-US" sz="2800" b="1" dirty="0" smtClean="0"/>
              <a:t>- </a:t>
            </a:r>
            <a:r>
              <a:rPr lang="en-US" sz="2800" b="1" dirty="0" err="1" smtClean="0"/>
              <a:t>Ganhos</a:t>
            </a:r>
            <a:r>
              <a:rPr lang="en-US" sz="2800" b="1" dirty="0" smtClean="0"/>
              <a:t> </a:t>
            </a:r>
            <a:r>
              <a:rPr lang="en-US" sz="2800" b="1" i="1" dirty="0" smtClean="0"/>
              <a:t>versus</a:t>
            </a:r>
            <a:r>
              <a:rPr lang="en-US" sz="2800" b="1" dirty="0" smtClean="0"/>
              <a:t> </a:t>
            </a:r>
            <a:r>
              <a:rPr lang="en-US" sz="2800" b="1" dirty="0" err="1" smtClean="0"/>
              <a:t>Perdas</a:t>
            </a:r>
            <a:endParaRPr lang="en-US" sz="2800" b="1" dirty="0"/>
          </a:p>
          <a:p>
            <a:pPr algn="just"/>
            <a:r>
              <a:rPr lang="en-US" dirty="0" err="1" smtClean="0"/>
              <a:t>Múltiplos</a:t>
            </a:r>
            <a:r>
              <a:rPr lang="en-US" dirty="0" smtClean="0"/>
              <a:t> </a:t>
            </a:r>
            <a:r>
              <a:rPr lang="en-US" dirty="0" err="1" smtClean="0"/>
              <a:t>estressores</a:t>
            </a:r>
            <a:r>
              <a:rPr lang="en-US" dirty="0" smtClean="0"/>
              <a:t> co-</a:t>
            </a:r>
            <a:r>
              <a:rPr lang="en-US" dirty="0" err="1" smtClean="0"/>
              <a:t>variantes</a:t>
            </a:r>
            <a:r>
              <a:rPr lang="en-US" dirty="0" smtClean="0"/>
              <a:t> </a:t>
            </a:r>
            <a:r>
              <a:rPr lang="en-US" dirty="0" err="1" smtClean="0"/>
              <a:t>associados</a:t>
            </a:r>
            <a:r>
              <a:rPr lang="en-US" dirty="0" smtClean="0"/>
              <a:t> com as </a:t>
            </a:r>
            <a:r>
              <a:rPr lang="en-US" dirty="0" err="1" smtClean="0"/>
              <a:t>mudanças</a:t>
            </a:r>
            <a:r>
              <a:rPr lang="en-US" dirty="0" smtClean="0"/>
              <a:t> </a:t>
            </a:r>
            <a:r>
              <a:rPr lang="en-US" dirty="0" err="1" smtClean="0"/>
              <a:t>ambientais</a:t>
            </a:r>
            <a:r>
              <a:rPr lang="en-US" dirty="0" smtClean="0"/>
              <a:t> </a:t>
            </a:r>
            <a:r>
              <a:rPr lang="en-US" dirty="0" err="1" smtClean="0"/>
              <a:t>nas</a:t>
            </a:r>
            <a:r>
              <a:rPr lang="en-US" dirty="0" smtClean="0"/>
              <a:t> ZRCs </a:t>
            </a:r>
            <a:r>
              <a:rPr lang="en-US" dirty="0" smtClean="0">
                <a:sym typeface="Symbol" panose="05050102010706020507" pitchFamily="18" charset="2"/>
              </a:rPr>
              <a:t> </a:t>
            </a:r>
            <a:r>
              <a:rPr lang="en-US" dirty="0" err="1" smtClean="0">
                <a:sym typeface="Symbol" panose="05050102010706020507" pitchFamily="18" charset="2"/>
              </a:rPr>
              <a:t>Ciclo</a:t>
            </a:r>
            <a:r>
              <a:rPr lang="en-US" dirty="0" smtClean="0">
                <a:sym typeface="Symbol" panose="05050102010706020507" pitchFamily="18" charset="2"/>
              </a:rPr>
              <a:t> do N</a:t>
            </a:r>
          </a:p>
          <a:p>
            <a:pPr algn="just"/>
            <a:endParaRPr lang="en-US" dirty="0" smtClean="0"/>
          </a:p>
          <a:p>
            <a:pPr marL="285750" indent="-285750" algn="just">
              <a:buFont typeface="Arial" panose="020B0604020202020204" pitchFamily="34" charset="0"/>
              <a:buChar char="•"/>
            </a:pPr>
            <a:r>
              <a:rPr lang="en-US" b="1" dirty="0" err="1" smtClean="0"/>
              <a:t>Nitrificação</a:t>
            </a:r>
            <a:r>
              <a:rPr lang="en-US" dirty="0" smtClean="0"/>
              <a:t>: </a:t>
            </a:r>
            <a:r>
              <a:rPr lang="en-US" dirty="0" err="1" smtClean="0"/>
              <a:t>Precisa</a:t>
            </a:r>
            <a:r>
              <a:rPr lang="en-US" dirty="0" smtClean="0"/>
              <a:t> de </a:t>
            </a:r>
            <a:r>
              <a:rPr lang="en-US" b="1" dirty="0" smtClean="0"/>
              <a:t>O</a:t>
            </a:r>
            <a:r>
              <a:rPr lang="en-US" b="1" baseline="-25000" dirty="0" smtClean="0"/>
              <a:t>2</a:t>
            </a:r>
            <a:r>
              <a:rPr lang="en-US" dirty="0" smtClean="0"/>
              <a:t> </a:t>
            </a:r>
          </a:p>
          <a:p>
            <a:pPr algn="just"/>
            <a:r>
              <a:rPr lang="en-US" dirty="0" smtClean="0"/>
              <a:t>A </a:t>
            </a:r>
            <a:r>
              <a:rPr lang="en-US" dirty="0" err="1" smtClean="0"/>
              <a:t>oxidação</a:t>
            </a:r>
            <a:r>
              <a:rPr lang="en-US" dirty="0" smtClean="0"/>
              <a:t> de NH</a:t>
            </a:r>
            <a:r>
              <a:rPr lang="en-US" baseline="-25000" dirty="0" smtClean="0"/>
              <a:t>4</a:t>
            </a:r>
            <a:r>
              <a:rPr lang="en-US" baseline="30000" dirty="0" smtClean="0"/>
              <a:t>+</a:t>
            </a:r>
            <a:r>
              <a:rPr lang="en-US" dirty="0" smtClean="0"/>
              <a:t> </a:t>
            </a:r>
            <a:r>
              <a:rPr lang="en-US" dirty="0" smtClean="0">
                <a:sym typeface="Symbol" panose="05050102010706020507" pitchFamily="18" charset="2"/>
              </a:rPr>
              <a:t> NO</a:t>
            </a:r>
            <a:r>
              <a:rPr lang="en-US" baseline="-25000" dirty="0" smtClean="0">
                <a:sym typeface="Symbol" panose="05050102010706020507" pitchFamily="18" charset="2"/>
              </a:rPr>
              <a:t>2</a:t>
            </a:r>
            <a:r>
              <a:rPr lang="en-US" baseline="30000" dirty="0" smtClean="0">
                <a:sym typeface="Symbol" panose="05050102010706020507" pitchFamily="18" charset="2"/>
              </a:rPr>
              <a:t>-</a:t>
            </a:r>
            <a:r>
              <a:rPr lang="en-US" dirty="0" smtClean="0">
                <a:sym typeface="Symbol" panose="05050102010706020507" pitchFamily="18" charset="2"/>
              </a:rPr>
              <a:t> (1</a:t>
            </a:r>
            <a:r>
              <a:rPr lang="en-US" baseline="30000" dirty="0" smtClean="0">
                <a:sym typeface="Symbol" panose="05050102010706020507" pitchFamily="18" charset="2"/>
              </a:rPr>
              <a:t>o</a:t>
            </a:r>
            <a:r>
              <a:rPr lang="en-US" dirty="0" smtClean="0">
                <a:sym typeface="Symbol" panose="05050102010706020507" pitchFamily="18" charset="2"/>
              </a:rPr>
              <a:t>. </a:t>
            </a:r>
            <a:r>
              <a:rPr lang="en-US" dirty="0" err="1" smtClean="0">
                <a:sym typeface="Symbol" panose="05050102010706020507" pitchFamily="18" charset="2"/>
              </a:rPr>
              <a:t>Passo</a:t>
            </a:r>
            <a:r>
              <a:rPr lang="en-US" dirty="0" smtClean="0">
                <a:sym typeface="Symbol" panose="05050102010706020507" pitchFamily="18" charset="2"/>
              </a:rPr>
              <a:t>) </a:t>
            </a:r>
            <a:r>
              <a:rPr lang="en-US" dirty="0" err="1" smtClean="0">
                <a:sym typeface="Symbol" panose="05050102010706020507" pitchFamily="18" charset="2"/>
              </a:rPr>
              <a:t>muito</a:t>
            </a:r>
            <a:r>
              <a:rPr lang="en-US" dirty="0" smtClean="0">
                <a:sym typeface="Symbol" panose="05050102010706020507" pitchFamily="18" charset="2"/>
              </a:rPr>
              <a:t> </a:t>
            </a:r>
            <a:r>
              <a:rPr lang="en-US" dirty="0" err="1" smtClean="0">
                <a:sym typeface="Symbol" panose="05050102010706020507" pitchFamily="18" charset="2"/>
              </a:rPr>
              <a:t>sensível</a:t>
            </a:r>
            <a:r>
              <a:rPr lang="en-US" dirty="0" smtClean="0">
                <a:sym typeface="Symbol" panose="05050102010706020507" pitchFamily="18" charset="2"/>
              </a:rPr>
              <a:t>. </a:t>
            </a:r>
            <a:r>
              <a:rPr lang="en-US" dirty="0" err="1" smtClean="0">
                <a:sym typeface="Symbol" panose="05050102010706020507" pitchFamily="18" charset="2"/>
              </a:rPr>
              <a:t>Sua</a:t>
            </a:r>
            <a:r>
              <a:rPr lang="en-US" dirty="0" smtClean="0">
                <a:sym typeface="Symbol" panose="05050102010706020507" pitchFamily="18" charset="2"/>
              </a:rPr>
              <a:t> </a:t>
            </a:r>
            <a:r>
              <a:rPr lang="en-US" dirty="0" err="1" smtClean="0">
                <a:sym typeface="Symbol" panose="05050102010706020507" pitchFamily="18" charset="2"/>
              </a:rPr>
              <a:t>inibição</a:t>
            </a:r>
            <a:r>
              <a:rPr lang="en-US" dirty="0" smtClean="0">
                <a:sym typeface="Symbol" panose="05050102010706020507" pitchFamily="18" charset="2"/>
              </a:rPr>
              <a:t> N</a:t>
            </a:r>
            <a:r>
              <a:rPr lang="en-US" baseline="-25000" dirty="0" smtClean="0">
                <a:sym typeface="Symbol" panose="05050102010706020507" pitchFamily="18" charset="2"/>
              </a:rPr>
              <a:t>2</a:t>
            </a:r>
            <a:r>
              <a:rPr lang="en-US" dirty="0" smtClean="0">
                <a:sym typeface="Symbol" panose="05050102010706020507" pitchFamily="18" charset="2"/>
              </a:rPr>
              <a:t>O  </a:t>
            </a:r>
          </a:p>
          <a:p>
            <a:pPr algn="just"/>
            <a:endParaRPr lang="en-US" dirty="0" smtClean="0">
              <a:sym typeface="Symbol" panose="05050102010706020507" pitchFamily="18" charset="2"/>
            </a:endParaRPr>
          </a:p>
          <a:p>
            <a:pPr algn="ctr"/>
            <a:r>
              <a:rPr lang="en-US" b="1" dirty="0" err="1" smtClean="0">
                <a:sym typeface="Symbol" panose="05050102010706020507" pitchFamily="18" charset="2"/>
              </a:rPr>
              <a:t>Próximo</a:t>
            </a:r>
            <a:r>
              <a:rPr lang="en-US" b="1" dirty="0" smtClean="0">
                <a:sym typeface="Symbol" panose="05050102010706020507" pitchFamily="18" charset="2"/>
              </a:rPr>
              <a:t> </a:t>
            </a:r>
            <a:r>
              <a:rPr lang="en-US" b="1" dirty="0" err="1" smtClean="0">
                <a:sym typeface="Symbol" panose="05050102010706020507" pitchFamily="18" charset="2"/>
              </a:rPr>
              <a:t>às</a:t>
            </a:r>
            <a:r>
              <a:rPr lang="en-US" b="1" dirty="0" smtClean="0">
                <a:sym typeface="Symbol" panose="05050102010706020507" pitchFamily="18" charset="2"/>
              </a:rPr>
              <a:t> interfaces </a:t>
            </a:r>
            <a:r>
              <a:rPr lang="en-US" b="1" dirty="0" err="1" smtClean="0">
                <a:sym typeface="Symbol" panose="05050102010706020507" pitchFamily="18" charset="2"/>
              </a:rPr>
              <a:t>óxica-anóxicas</a:t>
            </a:r>
            <a:r>
              <a:rPr lang="en-US" b="1" dirty="0" smtClean="0">
                <a:sym typeface="Symbol" panose="05050102010706020507" pitchFamily="18" charset="2"/>
              </a:rPr>
              <a:t> (</a:t>
            </a:r>
            <a:r>
              <a:rPr lang="en-US" b="1" dirty="0" err="1" smtClean="0">
                <a:sym typeface="Symbol" panose="05050102010706020507" pitchFamily="18" charset="2"/>
              </a:rPr>
              <a:t>periferia</a:t>
            </a:r>
            <a:r>
              <a:rPr lang="en-US" b="1" dirty="0" smtClean="0">
                <a:sym typeface="Symbol" panose="05050102010706020507" pitchFamily="18" charset="2"/>
              </a:rPr>
              <a:t> da OMZ)   </a:t>
            </a:r>
            <a:r>
              <a:rPr lang="en-US" b="1" dirty="0" err="1" smtClean="0">
                <a:sym typeface="Symbol" panose="05050102010706020507" pitchFamily="18" charset="2"/>
              </a:rPr>
              <a:t>Nitrificação</a:t>
            </a:r>
            <a:r>
              <a:rPr lang="en-US" b="1" dirty="0" smtClean="0">
                <a:sym typeface="Symbol" panose="05050102010706020507" pitchFamily="18" charset="2"/>
              </a:rPr>
              <a:t> </a:t>
            </a:r>
          </a:p>
          <a:p>
            <a:pPr algn="ctr"/>
            <a:r>
              <a:rPr lang="en-US" b="1" dirty="0" smtClean="0">
                <a:sym typeface="Symbol" panose="05050102010706020507" pitchFamily="18" charset="2"/>
              </a:rPr>
              <a:t></a:t>
            </a:r>
            <a:endParaRPr lang="en-US" b="1" dirty="0">
              <a:sym typeface="Symbol" panose="05050102010706020507" pitchFamily="18" charset="2"/>
            </a:endParaRPr>
          </a:p>
          <a:p>
            <a:pPr algn="ctr"/>
            <a:r>
              <a:rPr lang="en-US" b="1" dirty="0" smtClean="0">
                <a:sym typeface="Symbol" panose="05050102010706020507" pitchFamily="18" charset="2"/>
              </a:rPr>
              <a:t>OMZs   </a:t>
            </a:r>
            <a:r>
              <a:rPr lang="en-US" b="1" dirty="0" err="1" smtClean="0">
                <a:sym typeface="Symbol" panose="05050102010706020507" pitchFamily="18" charset="2"/>
              </a:rPr>
              <a:t>Nitrificação</a:t>
            </a:r>
            <a:endParaRPr lang="en-US" b="1" dirty="0" smtClean="0">
              <a:sym typeface="Symbol" panose="05050102010706020507" pitchFamily="18" charset="2"/>
            </a:endParaRPr>
          </a:p>
          <a:p>
            <a:pPr algn="just"/>
            <a:endParaRPr lang="en-US" dirty="0" smtClean="0"/>
          </a:p>
          <a:p>
            <a:pPr marL="285750" indent="-285750" algn="just">
              <a:buFont typeface="Arial" panose="020B0604020202020204" pitchFamily="34" charset="0"/>
              <a:buChar char="•"/>
            </a:pPr>
            <a:r>
              <a:rPr lang="en-US" b="1" dirty="0" err="1" smtClean="0"/>
              <a:t>Nitrificação</a:t>
            </a:r>
            <a:r>
              <a:rPr lang="en-US" dirty="0" smtClean="0"/>
              <a:t> </a:t>
            </a:r>
            <a:r>
              <a:rPr lang="en-US" dirty="0" smtClean="0">
                <a:sym typeface="Symbol" panose="05050102010706020507" pitchFamily="18" charset="2"/>
              </a:rPr>
              <a:t> </a:t>
            </a:r>
            <a:r>
              <a:rPr lang="en-US" b="1" dirty="0" err="1" smtClean="0">
                <a:sym typeface="Symbol" panose="05050102010706020507" pitchFamily="18" charset="2"/>
              </a:rPr>
              <a:t>sensível</a:t>
            </a:r>
            <a:r>
              <a:rPr lang="en-US" b="1" dirty="0" smtClean="0">
                <a:sym typeface="Symbol" panose="05050102010706020507" pitchFamily="18" charset="2"/>
              </a:rPr>
              <a:t> à </a:t>
            </a:r>
            <a:r>
              <a:rPr lang="en-US" b="1" dirty="0" err="1" smtClean="0">
                <a:sym typeface="Symbol" panose="05050102010706020507" pitchFamily="18" charset="2"/>
              </a:rPr>
              <a:t>acidificação</a:t>
            </a:r>
            <a:endParaRPr lang="en-US" b="1" dirty="0" smtClean="0">
              <a:sym typeface="Symbol" panose="05050102010706020507" pitchFamily="18" charset="2"/>
            </a:endParaRPr>
          </a:p>
          <a:p>
            <a:pPr algn="just"/>
            <a:r>
              <a:rPr lang="en-US" dirty="0" err="1" smtClean="0"/>
              <a:t>Experimentos</a:t>
            </a:r>
            <a:r>
              <a:rPr lang="en-US" dirty="0" smtClean="0"/>
              <a:t> de </a:t>
            </a:r>
            <a:r>
              <a:rPr lang="en-US" dirty="0" smtClean="0">
                <a:sym typeface="Symbol" panose="05050102010706020507" pitchFamily="18" charset="2"/>
              </a:rPr>
              <a:t> pH </a:t>
            </a:r>
            <a:r>
              <a:rPr lang="en-US" dirty="0" smtClean="0"/>
              <a:t>(0,04–0,14</a:t>
            </a:r>
            <a:r>
              <a:rPr lang="en-US" dirty="0"/>
              <a:t>) </a:t>
            </a:r>
            <a:r>
              <a:rPr lang="en-US" dirty="0" err="1" smtClean="0"/>
              <a:t>simulando</a:t>
            </a:r>
            <a:r>
              <a:rPr lang="en-US" dirty="0" smtClean="0"/>
              <a:t> </a:t>
            </a:r>
            <a:r>
              <a:rPr lang="en-US" dirty="0" err="1" smtClean="0"/>
              <a:t>realisticamente</a:t>
            </a:r>
            <a:r>
              <a:rPr lang="en-US" dirty="0" smtClean="0"/>
              <a:t> </a:t>
            </a:r>
            <a:r>
              <a:rPr lang="en-US" dirty="0" err="1" smtClean="0"/>
              <a:t>tendências</a:t>
            </a:r>
            <a:r>
              <a:rPr lang="en-US" dirty="0" smtClean="0"/>
              <a:t> </a:t>
            </a:r>
            <a:r>
              <a:rPr lang="en-US" dirty="0" err="1" smtClean="0"/>
              <a:t>em</a:t>
            </a:r>
            <a:r>
              <a:rPr lang="en-US" dirty="0" smtClean="0"/>
              <a:t> um </a:t>
            </a:r>
            <a:r>
              <a:rPr lang="en-US" dirty="0" err="1" smtClean="0"/>
              <a:t>futuro</a:t>
            </a:r>
            <a:r>
              <a:rPr lang="en-US" dirty="0" smtClean="0"/>
              <a:t> </a:t>
            </a:r>
            <a:r>
              <a:rPr lang="en-US" dirty="0" err="1" smtClean="0"/>
              <a:t>próximo</a:t>
            </a:r>
            <a:endParaRPr lang="en-US" dirty="0" smtClean="0"/>
          </a:p>
          <a:p>
            <a:pPr algn="just"/>
            <a:r>
              <a:rPr lang="en-US" dirty="0" smtClean="0"/>
              <a:t> </a:t>
            </a:r>
            <a:r>
              <a:rPr lang="en-US" dirty="0" smtClean="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nitrificação</a:t>
            </a:r>
            <a:r>
              <a:rPr lang="en-US" b="1" dirty="0" smtClean="0">
                <a:sym typeface="Symbol" panose="05050102010706020507" pitchFamily="18" charset="2"/>
              </a:rPr>
              <a:t> (Ex. </a:t>
            </a:r>
            <a:r>
              <a:rPr lang="en-US" b="1" dirty="0" err="1" smtClean="0">
                <a:sym typeface="Symbol" panose="05050102010706020507" pitchFamily="18" charset="2"/>
              </a:rPr>
              <a:t>Águas</a:t>
            </a:r>
            <a:r>
              <a:rPr lang="en-US" b="1" dirty="0" smtClean="0">
                <a:sym typeface="Symbol" panose="05050102010706020507" pitchFamily="18" charset="2"/>
              </a:rPr>
              <a:t> </a:t>
            </a:r>
            <a:r>
              <a:rPr lang="en-US" b="1" dirty="0" err="1" smtClean="0">
                <a:sym typeface="Symbol" panose="05050102010706020507" pitchFamily="18" charset="2"/>
              </a:rPr>
              <a:t>costeiras</a:t>
            </a:r>
            <a:r>
              <a:rPr lang="en-US" b="1" dirty="0" smtClean="0">
                <a:sym typeface="Symbol" panose="05050102010706020507" pitchFamily="18" charset="2"/>
              </a:rPr>
              <a:t> da California)</a:t>
            </a:r>
          </a:p>
          <a:p>
            <a:pPr marL="285750" indent="-285750" algn="just">
              <a:buFont typeface="Symbol" panose="05050102010706020507" pitchFamily="18" charset="2"/>
              <a:buChar char="­"/>
            </a:pPr>
            <a:r>
              <a:rPr lang="en-US" b="1" dirty="0" smtClean="0">
                <a:sym typeface="Symbol" panose="05050102010706020507" pitchFamily="18" charset="2"/>
              </a:rPr>
              <a:t>OMZs   </a:t>
            </a:r>
            <a:r>
              <a:rPr lang="en-US" b="1" dirty="0" err="1" smtClean="0">
                <a:sym typeface="Symbol" panose="05050102010706020507" pitchFamily="18" charset="2"/>
              </a:rPr>
              <a:t>Denitrificação</a:t>
            </a:r>
            <a:r>
              <a:rPr lang="en-US" b="1" dirty="0" smtClean="0">
                <a:sym typeface="Symbol" panose="05050102010706020507" pitchFamily="18" charset="2"/>
              </a:rPr>
              <a:t> e  </a:t>
            </a:r>
            <a:r>
              <a:rPr lang="en-US" b="1" dirty="0" err="1" smtClean="0">
                <a:sym typeface="Symbol" panose="05050102010706020507" pitchFamily="18" charset="2"/>
              </a:rPr>
              <a:t>Anammox</a:t>
            </a:r>
            <a:endParaRPr lang="en-US" b="1" dirty="0" smtClean="0">
              <a:sym typeface="Symbol" panose="05050102010706020507" pitchFamily="18" charset="2"/>
            </a:endParaRPr>
          </a:p>
          <a:p>
            <a:pPr marL="285750" indent="-285750" algn="just">
              <a:buFont typeface="Symbol" panose="05050102010706020507" pitchFamily="18" charset="2"/>
              <a:buChar char="­"/>
            </a:pPr>
            <a:endParaRPr lang="en-US" dirty="0" smtClean="0">
              <a:sym typeface="Symbol" panose="05050102010706020507" pitchFamily="18" charset="2"/>
            </a:endParaRPr>
          </a:p>
          <a:p>
            <a:pPr marL="285750" indent="-285750" algn="just">
              <a:buFont typeface="Arial" panose="020B0604020202020204" pitchFamily="34" charset="0"/>
              <a:buChar char="•"/>
            </a:pPr>
            <a:r>
              <a:rPr lang="en-US" b="1" dirty="0" err="1" smtClean="0">
                <a:sym typeface="Symbol" panose="05050102010706020507" pitchFamily="18" charset="2"/>
              </a:rPr>
              <a:t>Denitrificação</a:t>
            </a:r>
            <a:r>
              <a:rPr lang="en-US" b="1" dirty="0" smtClean="0">
                <a:sym typeface="Symbol" panose="05050102010706020507" pitchFamily="18" charset="2"/>
              </a:rPr>
              <a:t>: </a:t>
            </a:r>
            <a:r>
              <a:rPr lang="en-US" b="1" dirty="0" err="1" smtClean="0">
                <a:sym typeface="Symbol" panose="05050102010706020507" pitchFamily="18" charset="2"/>
              </a:rPr>
              <a:t>processos</a:t>
            </a:r>
            <a:r>
              <a:rPr lang="en-US" b="1" dirty="0" smtClean="0">
                <a:sym typeface="Symbol" panose="05050102010706020507" pitchFamily="18" charset="2"/>
              </a:rPr>
              <a:t> </a:t>
            </a:r>
            <a:r>
              <a:rPr lang="en-US" b="1" dirty="0" err="1" smtClean="0">
                <a:sym typeface="Symbol" panose="05050102010706020507" pitchFamily="18" charset="2"/>
              </a:rPr>
              <a:t>heterotróficos</a:t>
            </a:r>
            <a:endParaRPr lang="en-US" b="1" dirty="0" smtClean="0">
              <a:sym typeface="Symbol" panose="05050102010706020507" pitchFamily="18" charset="2"/>
            </a:endParaRPr>
          </a:p>
          <a:p>
            <a:pPr marL="285750" indent="-285750" algn="just">
              <a:buFont typeface="Arial" panose="020B0604020202020204" pitchFamily="34" charset="0"/>
              <a:buChar char="•"/>
            </a:pPr>
            <a:r>
              <a:rPr lang="en-US" b="1" dirty="0" err="1" smtClean="0">
                <a:sym typeface="Symbol" panose="05050102010706020507" pitchFamily="18" charset="2"/>
              </a:rPr>
              <a:t>Anammox</a:t>
            </a:r>
            <a:r>
              <a:rPr lang="en-US" b="1" dirty="0" smtClean="0">
                <a:sym typeface="Symbol" panose="05050102010706020507" pitchFamily="18" charset="2"/>
              </a:rPr>
              <a:t>: </a:t>
            </a:r>
            <a:r>
              <a:rPr lang="en-US" b="1" dirty="0" err="1" smtClean="0">
                <a:sym typeface="Symbol" panose="05050102010706020507" pitchFamily="18" charset="2"/>
              </a:rPr>
              <a:t>bacterias</a:t>
            </a:r>
            <a:r>
              <a:rPr lang="en-US" b="1" dirty="0" smtClean="0">
                <a:sym typeface="Symbol" panose="05050102010706020507" pitchFamily="18" charset="2"/>
              </a:rPr>
              <a:t> </a:t>
            </a:r>
            <a:r>
              <a:rPr lang="en-US" b="1" dirty="0" err="1" smtClean="0">
                <a:sym typeface="Symbol" panose="05050102010706020507" pitchFamily="18" charset="2"/>
              </a:rPr>
              <a:t>autotróficas</a:t>
            </a:r>
            <a:endParaRPr lang="en-US" b="1" dirty="0" smtClean="0">
              <a:sym typeface="Symbol" panose="05050102010706020507" pitchFamily="18" charset="2"/>
            </a:endParaRPr>
          </a:p>
          <a:p>
            <a:pPr algn="just"/>
            <a:endParaRPr lang="en-US" dirty="0" smtClean="0"/>
          </a:p>
          <a:p>
            <a:pPr algn="just"/>
            <a:r>
              <a:rPr lang="en-US" b="1" dirty="0" err="1" smtClean="0"/>
              <a:t>Anammox</a:t>
            </a:r>
            <a:r>
              <a:rPr lang="en-US" dirty="0" smtClean="0"/>
              <a:t> </a:t>
            </a:r>
            <a:r>
              <a:rPr lang="en-US" dirty="0" err="1" smtClean="0"/>
              <a:t>domina</a:t>
            </a:r>
            <a:r>
              <a:rPr lang="en-US" dirty="0" smtClean="0"/>
              <a:t> a </a:t>
            </a:r>
            <a:r>
              <a:rPr lang="en-US" dirty="0" err="1" smtClean="0"/>
              <a:t>remoção</a:t>
            </a:r>
            <a:r>
              <a:rPr lang="en-US" dirty="0" smtClean="0"/>
              <a:t> de </a:t>
            </a:r>
            <a:r>
              <a:rPr lang="en-US" dirty="0" err="1" smtClean="0"/>
              <a:t>de</a:t>
            </a:r>
            <a:r>
              <a:rPr lang="en-US" dirty="0" smtClean="0"/>
              <a:t> N </a:t>
            </a:r>
            <a:r>
              <a:rPr lang="en-US" dirty="0" err="1" smtClean="0"/>
              <a:t>reativo</a:t>
            </a:r>
            <a:r>
              <a:rPr lang="en-US" dirty="0" smtClean="0"/>
              <a:t> </a:t>
            </a:r>
            <a:r>
              <a:rPr lang="en-US" b="1" dirty="0" err="1" smtClean="0"/>
              <a:t>nas</a:t>
            </a:r>
            <a:r>
              <a:rPr lang="en-US" b="1" dirty="0" smtClean="0"/>
              <a:t> OMZs de </a:t>
            </a:r>
            <a:r>
              <a:rPr lang="en-US" b="1" dirty="0" err="1" smtClean="0"/>
              <a:t>Bengala</a:t>
            </a:r>
            <a:r>
              <a:rPr lang="en-US" b="1" dirty="0" smtClean="0"/>
              <a:t> e Peru</a:t>
            </a:r>
          </a:p>
          <a:p>
            <a:pPr algn="just"/>
            <a:r>
              <a:rPr lang="en-US" b="1" dirty="0" err="1" smtClean="0"/>
              <a:t>Denitrificação</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disponibilidade</a:t>
            </a:r>
            <a:r>
              <a:rPr lang="en-US" dirty="0" smtClean="0">
                <a:sym typeface="Symbol" panose="05050102010706020507" pitchFamily="18" charset="2"/>
              </a:rPr>
              <a:t> de </a:t>
            </a:r>
            <a:r>
              <a:rPr lang="en-US" dirty="0" smtClean="0">
                <a:sym typeface="Symbol" panose="05050102010706020507" pitchFamily="18" charset="2"/>
              </a:rPr>
              <a:t>carbon </a:t>
            </a:r>
            <a:r>
              <a:rPr lang="en-US" dirty="0" err="1" smtClean="0">
                <a:sym typeface="Symbol" panose="05050102010706020507" pitchFamily="18" charset="2"/>
              </a:rPr>
              <a:t>orgânico</a:t>
            </a:r>
            <a:r>
              <a:rPr lang="en-US" dirty="0" smtClean="0">
                <a:sym typeface="Symbol" panose="05050102010706020507" pitchFamily="18" charset="2"/>
              </a:rPr>
              <a:t> </a:t>
            </a:r>
            <a:r>
              <a:rPr lang="en-US" dirty="0" err="1" smtClean="0">
                <a:sym typeface="Symbol" panose="05050102010706020507" pitchFamily="18" charset="2"/>
              </a:rPr>
              <a:t>lábil</a:t>
            </a:r>
            <a:r>
              <a:rPr lang="en-US" dirty="0" smtClean="0">
                <a:sym typeface="Symbol" panose="05050102010706020507" pitchFamily="18" charset="2"/>
              </a:rPr>
              <a:t> (</a:t>
            </a:r>
            <a:r>
              <a:rPr lang="en-US" b="1" dirty="0" smtClean="0">
                <a:sym typeface="Symbol" panose="05050102010706020507" pitchFamily="18" charset="2"/>
              </a:rPr>
              <a:t>OMZs do </a:t>
            </a:r>
            <a:r>
              <a:rPr lang="en-US" b="1" dirty="0" err="1" smtClean="0">
                <a:sym typeface="Symbol" panose="05050102010706020507" pitchFamily="18" charset="2"/>
              </a:rPr>
              <a:t>Pacífico</a:t>
            </a:r>
            <a:r>
              <a:rPr lang="en-US" b="1" dirty="0" smtClean="0">
                <a:sym typeface="Symbol" panose="05050102010706020507" pitchFamily="18" charset="2"/>
              </a:rPr>
              <a:t> equatorial </a:t>
            </a:r>
            <a:r>
              <a:rPr lang="en-US" b="1" dirty="0" err="1" smtClean="0">
                <a:sym typeface="Symbol" panose="05050102010706020507" pitchFamily="18" charset="2"/>
              </a:rPr>
              <a:t>Sul</a:t>
            </a:r>
            <a:r>
              <a:rPr lang="en-US" b="1" dirty="0" smtClean="0">
                <a:sym typeface="Symbol" panose="05050102010706020507" pitchFamily="18" charset="2"/>
              </a:rPr>
              <a:t> e Norte</a:t>
            </a:r>
            <a:r>
              <a:rPr lang="en-US" dirty="0" smtClean="0">
                <a:sym typeface="Symbol" panose="05050102010706020507" pitchFamily="18" charset="2"/>
              </a:rPr>
              <a:t>).</a:t>
            </a:r>
            <a:endParaRPr lang="pt-BR" dirty="0"/>
          </a:p>
        </p:txBody>
      </p:sp>
      <p:grpSp>
        <p:nvGrpSpPr>
          <p:cNvPr id="5" name="Grupo 4"/>
          <p:cNvGrpSpPr/>
          <p:nvPr/>
        </p:nvGrpSpPr>
        <p:grpSpPr>
          <a:xfrm>
            <a:off x="5055735" y="4198687"/>
            <a:ext cx="3862137" cy="733926"/>
            <a:chOff x="4993105" y="4547934"/>
            <a:chExt cx="3862137" cy="733926"/>
          </a:xfrm>
        </p:grpSpPr>
        <p:sp>
          <p:nvSpPr>
            <p:cNvPr id="3" name="Chave direita 2"/>
            <p:cNvSpPr/>
            <p:nvPr/>
          </p:nvSpPr>
          <p:spPr>
            <a:xfrm>
              <a:off x="4993105" y="4547934"/>
              <a:ext cx="156411" cy="73392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 name="CaixaDeTexto 3"/>
            <p:cNvSpPr txBox="1"/>
            <p:nvPr/>
          </p:nvSpPr>
          <p:spPr>
            <a:xfrm>
              <a:off x="5480384" y="4670071"/>
              <a:ext cx="3374858" cy="523220"/>
            </a:xfrm>
            <a:prstGeom prst="rect">
              <a:avLst/>
            </a:prstGeom>
            <a:noFill/>
          </p:spPr>
          <p:txBody>
            <a:bodyPr wrap="square" rtlCol="0">
              <a:spAutoFit/>
            </a:bodyPr>
            <a:lstStyle/>
            <a:p>
              <a:r>
                <a:rPr lang="pt-BR" sz="2800" dirty="0" smtClean="0"/>
                <a:t>≠s controles</a:t>
              </a:r>
              <a:endParaRPr lang="pt-BR" sz="2800" dirty="0"/>
            </a:p>
          </p:txBody>
        </p:sp>
      </p:grpSp>
      <p:pic>
        <p:nvPicPr>
          <p:cNvPr id="6" name="Imagem 5"/>
          <p:cNvPicPr>
            <a:picLocks noChangeAspect="1"/>
          </p:cNvPicPr>
          <p:nvPr/>
        </p:nvPicPr>
        <p:blipFill>
          <a:blip r:embed="rId2"/>
          <a:stretch>
            <a:fillRect/>
          </a:stretch>
        </p:blipFill>
        <p:spPr>
          <a:xfrm>
            <a:off x="7722818" y="957014"/>
            <a:ext cx="4381500" cy="3371850"/>
          </a:xfrm>
          <a:prstGeom prst="rect">
            <a:avLst/>
          </a:prstGeom>
          <a:solidFill>
            <a:schemeClr val="accent2"/>
          </a:solidFill>
        </p:spPr>
      </p:pic>
    </p:spTree>
    <p:extLst>
      <p:ext uri="{BB962C8B-B14F-4D97-AF65-F5344CB8AC3E}">
        <p14:creationId xmlns:p14="http://schemas.microsoft.com/office/powerpoint/2010/main" val="16918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arn(inVertical)">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 calcmode="lin" valueType="num">
                                      <p:cBhvr additive="base">
                                        <p:cTn id="3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circle(in)">
                                      <p:cBhvr>
                                        <p:cTn id="36" dur="20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 calcmode="lin" valueType="num">
                                      <p:cBhvr additive="base">
                                        <p:cTn id="4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Effect transition="in" filter="barn(inVertical)">
                                      <p:cBhvr>
                                        <p:cTn id="59" dur="500"/>
                                        <p:tgtEl>
                                          <p:spTgt spid="2">
                                            <p:txEl>
                                              <p:pRg st="16" end="1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xEl>
                                              <p:pRg st="18" end="18"/>
                                            </p:txEl>
                                          </p:spTgt>
                                        </p:tgtEl>
                                        <p:attrNameLst>
                                          <p:attrName>style.visibility</p:attrName>
                                        </p:attrNameLst>
                                      </p:cBhvr>
                                      <p:to>
                                        <p:strVal val="visible"/>
                                      </p:to>
                                    </p:set>
                                    <p:animEffect transition="in" filter="fade">
                                      <p:cBhvr>
                                        <p:cTn id="64" dur="1000"/>
                                        <p:tgtEl>
                                          <p:spTgt spid="2">
                                            <p:txEl>
                                              <p:pRg st="18" end="18"/>
                                            </p:txEl>
                                          </p:spTgt>
                                        </p:tgtEl>
                                      </p:cBhvr>
                                    </p:animEffect>
                                    <p:anim calcmode="lin" valueType="num">
                                      <p:cBhvr>
                                        <p:cTn id="65"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19" end="19"/>
                                            </p:txEl>
                                          </p:spTgt>
                                        </p:tgtEl>
                                        <p:attrNameLst>
                                          <p:attrName>style.visibility</p:attrName>
                                        </p:attrNameLst>
                                      </p:cBhvr>
                                      <p:to>
                                        <p:strVal val="visible"/>
                                      </p:to>
                                    </p:set>
                                    <p:animEffect transition="in" filter="fade">
                                      <p:cBhvr>
                                        <p:cTn id="69" dur="1000"/>
                                        <p:tgtEl>
                                          <p:spTgt spid="2">
                                            <p:txEl>
                                              <p:pRg st="19" end="19"/>
                                            </p:txEl>
                                          </p:spTgt>
                                        </p:tgtEl>
                                      </p:cBhvr>
                                    </p:animEffect>
                                    <p:anim calcmode="lin" valueType="num">
                                      <p:cBhvr>
                                        <p:cTn id="70"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33926" y="770021"/>
            <a:ext cx="10840453" cy="2862322"/>
          </a:xfrm>
          <a:prstGeom prst="rect">
            <a:avLst/>
          </a:prstGeom>
          <a:noFill/>
          <a:ln w="38100">
            <a:solidFill>
              <a:schemeClr val="tx1"/>
            </a:solidFill>
          </a:ln>
        </p:spPr>
        <p:txBody>
          <a:bodyPr wrap="square" rtlCol="0">
            <a:spAutoFit/>
          </a:bodyPr>
          <a:lstStyle/>
          <a:p>
            <a:pPr algn="just"/>
            <a:r>
              <a:rPr lang="en-US" b="1" dirty="0" err="1" smtClean="0"/>
              <a:t>Anammox</a:t>
            </a:r>
            <a:r>
              <a:rPr lang="en-US" b="1" dirty="0" smtClean="0"/>
              <a:t> </a:t>
            </a:r>
            <a:r>
              <a:rPr lang="en-US" dirty="0" smtClean="0"/>
              <a:t>(</a:t>
            </a:r>
            <a:r>
              <a:rPr lang="en-US" dirty="0" err="1" smtClean="0"/>
              <a:t>leste</a:t>
            </a:r>
            <a:r>
              <a:rPr lang="en-US" dirty="0" smtClean="0"/>
              <a:t> do </a:t>
            </a:r>
            <a:r>
              <a:rPr lang="en-US" dirty="0" err="1" smtClean="0"/>
              <a:t>Pacífico</a:t>
            </a:r>
            <a:r>
              <a:rPr lang="en-US" dirty="0" smtClean="0"/>
              <a:t> Equatorial </a:t>
            </a:r>
            <a:r>
              <a:rPr lang="en-US" dirty="0" err="1" smtClean="0"/>
              <a:t>Sul</a:t>
            </a:r>
            <a:r>
              <a:rPr lang="en-US" dirty="0" smtClean="0"/>
              <a:t>) </a:t>
            </a:r>
            <a:r>
              <a:rPr lang="en-US" dirty="0" smtClean="0">
                <a:sym typeface="Symbol" panose="05050102010706020507" pitchFamily="18" charset="2"/>
              </a:rPr>
              <a:t> </a:t>
            </a:r>
            <a:r>
              <a:rPr lang="en-US" b="1" dirty="0" err="1" smtClean="0">
                <a:sym typeface="Symbol" panose="05050102010706020507" pitchFamily="18" charset="2"/>
              </a:rPr>
              <a:t>sensível</a:t>
            </a:r>
            <a:r>
              <a:rPr lang="en-US" b="1" dirty="0" smtClean="0">
                <a:sym typeface="Symbol" panose="05050102010706020507" pitchFamily="18" charset="2"/>
              </a:rPr>
              <a:t> à </a:t>
            </a:r>
            <a:r>
              <a:rPr lang="en-US" b="1" dirty="0" err="1" smtClean="0">
                <a:sym typeface="Symbol" panose="05050102010706020507" pitchFamily="18" charset="2"/>
              </a:rPr>
              <a:t>exportação</a:t>
            </a:r>
            <a:r>
              <a:rPr lang="en-US" b="1" dirty="0" smtClean="0">
                <a:sym typeface="Symbol" panose="05050102010706020507" pitchFamily="18" charset="2"/>
              </a:rPr>
              <a:t> de MO </a:t>
            </a:r>
            <a:r>
              <a:rPr lang="en-US" dirty="0" smtClean="0">
                <a:sym typeface="Symbol" panose="05050102010706020507" pitchFamily="18" charset="2"/>
              </a:rPr>
              <a:t>(</a:t>
            </a:r>
            <a:r>
              <a:rPr lang="en-US" b="1" dirty="0" smtClean="0">
                <a:sym typeface="Symbol" panose="05050102010706020507" pitchFamily="18" charset="2"/>
              </a:rPr>
              <a:t>NH</a:t>
            </a:r>
            <a:r>
              <a:rPr lang="en-US" b="1" baseline="-25000" dirty="0" smtClean="0">
                <a:sym typeface="Symbol" panose="05050102010706020507" pitchFamily="18" charset="2"/>
              </a:rPr>
              <a:t>4</a:t>
            </a:r>
            <a:r>
              <a:rPr lang="en-US" b="1" baseline="30000" dirty="0" smtClean="0">
                <a:sym typeface="Symbol" panose="05050102010706020507" pitchFamily="18" charset="2"/>
              </a:rPr>
              <a:t>+</a:t>
            </a:r>
            <a:r>
              <a:rPr lang="en-US" dirty="0" smtClean="0">
                <a:sym typeface="Symbol" panose="05050102010706020507" pitchFamily="18" charset="2"/>
              </a:rPr>
              <a:t>  </a:t>
            </a:r>
            <a:r>
              <a:rPr lang="en-US" dirty="0" err="1" smtClean="0">
                <a:sym typeface="Symbol" panose="05050102010706020507" pitchFamily="18" charset="2"/>
              </a:rPr>
              <a:t>degradação</a:t>
            </a:r>
            <a:r>
              <a:rPr lang="en-US" dirty="0" smtClean="0">
                <a:sym typeface="Symbol" panose="05050102010706020507" pitchFamily="18" charset="2"/>
              </a:rPr>
              <a:t> de MO) </a:t>
            </a:r>
          </a:p>
          <a:p>
            <a:pPr algn="just"/>
            <a:endParaRPr lang="en-US" dirty="0" smtClean="0"/>
          </a:p>
          <a:p>
            <a:pPr algn="just"/>
            <a:r>
              <a:rPr lang="en-US" b="1" dirty="0" smtClean="0">
                <a:sym typeface="Symbol" panose="05050102010706020507" pitchFamily="18" charset="2"/>
              </a:rPr>
              <a:t>s </a:t>
            </a:r>
            <a:r>
              <a:rPr lang="en-US" b="1" dirty="0" err="1" smtClean="0">
                <a:sym typeface="Symbol" panose="05050102010706020507" pitchFamily="18" charset="2"/>
              </a:rPr>
              <a:t>forçantes</a:t>
            </a:r>
            <a:r>
              <a:rPr lang="en-US" b="1" dirty="0" smtClean="0">
                <a:sym typeface="Symbol" panose="05050102010706020507" pitchFamily="18" charset="2"/>
              </a:rPr>
              <a:t> </a:t>
            </a:r>
            <a:r>
              <a:rPr lang="en-US" b="1" dirty="0" err="1" smtClean="0">
                <a:sym typeface="Symbol" panose="05050102010706020507" pitchFamily="18" charset="2"/>
              </a:rPr>
              <a:t>físicos</a:t>
            </a:r>
            <a:r>
              <a:rPr lang="en-US" b="1" dirty="0" smtClean="0">
                <a:sym typeface="Symbol" panose="05050102010706020507" pitchFamily="18" charset="2"/>
              </a:rPr>
              <a:t> e </a:t>
            </a:r>
            <a:r>
              <a:rPr lang="en-US" b="1" dirty="0" err="1" smtClean="0">
                <a:sym typeface="Symbol" panose="05050102010706020507" pitchFamily="18" charset="2"/>
              </a:rPr>
              <a:t>nos</a:t>
            </a:r>
            <a:r>
              <a:rPr lang="en-US" b="1" dirty="0" smtClean="0">
                <a:sym typeface="Symbol" panose="05050102010706020507" pitchFamily="18" charset="2"/>
              </a:rPr>
              <a:t> </a:t>
            </a:r>
            <a:r>
              <a:rPr lang="en-US" b="1" dirty="0" err="1" smtClean="0">
                <a:sym typeface="Symbol" panose="05050102010706020507" pitchFamily="18" charset="2"/>
              </a:rPr>
              <a:t>aportes</a:t>
            </a:r>
            <a:r>
              <a:rPr lang="en-US" b="1" dirty="0" smtClean="0">
                <a:sym typeface="Symbol" panose="05050102010706020507" pitchFamily="18" charset="2"/>
              </a:rPr>
              <a:t> de </a:t>
            </a:r>
            <a:r>
              <a:rPr lang="en-US" b="1" dirty="0" err="1" smtClean="0">
                <a:sym typeface="Symbol" panose="05050102010706020507" pitchFamily="18" charset="2"/>
              </a:rPr>
              <a:t>nutrientes</a:t>
            </a:r>
            <a:r>
              <a:rPr lang="en-US" b="1" dirty="0" smtClean="0">
                <a:sym typeface="Symbol" panose="05050102010706020507" pitchFamily="18" charset="2"/>
              </a:rPr>
              <a:t>  PP  </a:t>
            </a:r>
            <a:r>
              <a:rPr lang="en-US" b="1" dirty="0" err="1" smtClean="0">
                <a:sym typeface="Symbol" panose="05050102010706020507" pitchFamily="18" charset="2"/>
              </a:rPr>
              <a:t>denitrificação</a:t>
            </a:r>
            <a:r>
              <a:rPr lang="en-US" b="1" dirty="0" smtClean="0">
                <a:sym typeface="Symbol" panose="05050102010706020507" pitchFamily="18" charset="2"/>
              </a:rPr>
              <a:t> e </a:t>
            </a:r>
            <a:r>
              <a:rPr lang="en-US" b="1" dirty="0" err="1" smtClean="0">
                <a:sym typeface="Symbol" panose="05050102010706020507" pitchFamily="18" charset="2"/>
              </a:rPr>
              <a:t>anammox</a:t>
            </a:r>
            <a:r>
              <a:rPr lang="en-US" b="1" dirty="0" smtClean="0">
                <a:sym typeface="Symbol" panose="05050102010706020507" pitchFamily="18" charset="2"/>
              </a:rPr>
              <a:t> </a:t>
            </a:r>
            <a:r>
              <a:rPr lang="en-US" b="1" dirty="0" err="1" smtClean="0">
                <a:sym typeface="Symbol" panose="05050102010706020507" pitchFamily="18" charset="2"/>
              </a:rPr>
              <a:t>nas</a:t>
            </a:r>
            <a:r>
              <a:rPr lang="en-US" b="1" dirty="0" smtClean="0">
                <a:sym typeface="Symbol" panose="05050102010706020507" pitchFamily="18" charset="2"/>
              </a:rPr>
              <a:t> OMZs das ZRs</a:t>
            </a:r>
          </a:p>
          <a:p>
            <a:pPr algn="just"/>
            <a:endParaRPr lang="en-US" dirty="0">
              <a:sym typeface="Symbol" panose="05050102010706020507" pitchFamily="18" charset="2"/>
            </a:endParaRPr>
          </a:p>
          <a:p>
            <a:pPr algn="just"/>
            <a:r>
              <a:rPr lang="en-US" b="1" dirty="0" err="1" smtClean="0"/>
              <a:t>Fixação</a:t>
            </a:r>
            <a:r>
              <a:rPr lang="en-US" b="1" dirty="0" smtClean="0"/>
              <a:t> de N </a:t>
            </a:r>
            <a:r>
              <a:rPr lang="en-US" b="1" dirty="0" smtClean="0">
                <a:sym typeface="Symbol" panose="05050102010706020507" pitchFamily="18" charset="2"/>
              </a:rPr>
              <a:t> </a:t>
            </a:r>
            <a:r>
              <a:rPr lang="en-US" b="1" dirty="0" smtClean="0"/>
              <a:t>SRCs </a:t>
            </a:r>
            <a:r>
              <a:rPr lang="en-US" b="1" dirty="0"/>
              <a:t>e </a:t>
            </a:r>
            <a:r>
              <a:rPr lang="en-US" b="1" dirty="0" smtClean="0"/>
              <a:t>OMZs </a:t>
            </a:r>
          </a:p>
          <a:p>
            <a:pPr algn="just"/>
            <a:r>
              <a:rPr lang="en-US" dirty="0" smtClean="0"/>
              <a:t>(</a:t>
            </a:r>
            <a:r>
              <a:rPr lang="en-US" b="1" dirty="0" smtClean="0">
                <a:sym typeface="Symbol" panose="05050102010706020507" pitchFamily="18" charset="2"/>
              </a:rPr>
              <a:t> </a:t>
            </a:r>
            <a:r>
              <a:rPr lang="en-US" b="1" dirty="0" err="1" smtClean="0">
                <a:sym typeface="Symbol" panose="05050102010706020507" pitchFamily="18" charset="2"/>
              </a:rPr>
              <a:t>taxas</a:t>
            </a:r>
            <a:r>
              <a:rPr lang="en-US" b="1" dirty="0" smtClean="0">
                <a:sym typeface="Symbol" panose="05050102010706020507" pitchFamily="18" charset="2"/>
              </a:rPr>
              <a:t> </a:t>
            </a:r>
            <a:r>
              <a:rPr lang="en-US" b="1" dirty="0" err="1" smtClean="0">
                <a:sym typeface="Symbol" panose="05050102010706020507" pitchFamily="18" charset="2"/>
              </a:rPr>
              <a:t>durante</a:t>
            </a:r>
            <a:r>
              <a:rPr lang="en-US" b="1" dirty="0" smtClean="0">
                <a:sym typeface="Symbol" panose="05050102010706020507" pitchFamily="18" charset="2"/>
              </a:rPr>
              <a:t> o </a:t>
            </a:r>
            <a:r>
              <a:rPr lang="en-US" b="1" dirty="0" err="1" smtClean="0">
                <a:sym typeface="Symbol" panose="05050102010706020507" pitchFamily="18" charset="2"/>
              </a:rPr>
              <a:t>inverno</a:t>
            </a:r>
            <a:r>
              <a:rPr lang="en-US" dirty="0" smtClean="0">
                <a:sym typeface="Symbol" panose="05050102010706020507" pitchFamily="18" charset="2"/>
              </a:rPr>
              <a:t> no </a:t>
            </a:r>
            <a:r>
              <a:rPr lang="en-US" dirty="0" err="1" smtClean="0">
                <a:sym typeface="Symbol" panose="05050102010706020507" pitchFamily="18" charset="2"/>
              </a:rPr>
              <a:t>sul</a:t>
            </a:r>
            <a:r>
              <a:rPr lang="en-US" dirty="0" smtClean="0">
                <a:sym typeface="Symbol" panose="05050102010706020507" pitchFamily="18" charset="2"/>
              </a:rPr>
              <a:t> da </a:t>
            </a:r>
            <a:r>
              <a:rPr lang="en-US" dirty="0" err="1" smtClean="0">
                <a:sym typeface="Symbol" panose="05050102010706020507" pitchFamily="18" charset="2"/>
              </a:rPr>
              <a:t>Califórnia</a:t>
            </a:r>
            <a:r>
              <a:rPr lang="en-US" dirty="0" smtClean="0">
                <a:sym typeface="Symbol" panose="05050102010706020507" pitchFamily="18" charset="2"/>
              </a:rPr>
              <a:t> (</a:t>
            </a:r>
            <a:r>
              <a:rPr lang="en-US" b="1" dirty="0" smtClean="0">
                <a:sym typeface="Symbol" panose="05050102010706020507" pitchFamily="18" charset="2"/>
              </a:rPr>
              <a:t> </a:t>
            </a:r>
            <a:r>
              <a:rPr lang="en-US" b="1" dirty="0" err="1" smtClean="0">
                <a:sym typeface="Symbol" panose="05050102010706020507" pitchFamily="18" charset="2"/>
              </a:rPr>
              <a:t>ressurgência</a:t>
            </a:r>
            <a:r>
              <a:rPr lang="en-US" dirty="0" smtClean="0">
                <a:sym typeface="Symbol" panose="05050102010706020507" pitchFamily="18" charset="2"/>
              </a:rPr>
              <a:t>)</a:t>
            </a:r>
          </a:p>
          <a:p>
            <a:pPr algn="just"/>
            <a:r>
              <a:rPr lang="en-US" dirty="0" err="1" smtClean="0"/>
              <a:t>Detectada</a:t>
            </a:r>
            <a:r>
              <a:rPr lang="en-US" dirty="0" smtClean="0"/>
              <a:t> </a:t>
            </a:r>
            <a:r>
              <a:rPr lang="en-US" dirty="0" err="1" smtClean="0"/>
              <a:t>abaixo</a:t>
            </a:r>
            <a:r>
              <a:rPr lang="en-US" dirty="0" smtClean="0"/>
              <a:t> da ZE e </a:t>
            </a:r>
            <a:r>
              <a:rPr lang="en-US" dirty="0" err="1" smtClean="0"/>
              <a:t>na</a:t>
            </a:r>
            <a:r>
              <a:rPr lang="en-US" dirty="0" smtClean="0"/>
              <a:t> OMZ – costa do Chile</a:t>
            </a:r>
          </a:p>
          <a:p>
            <a:pPr algn="just"/>
            <a:r>
              <a:rPr lang="en-US" dirty="0" err="1" smtClean="0"/>
              <a:t>Florações</a:t>
            </a:r>
            <a:r>
              <a:rPr lang="en-US" dirty="0" smtClean="0"/>
              <a:t> </a:t>
            </a:r>
            <a:r>
              <a:rPr lang="en-US" dirty="0" err="1" smtClean="0"/>
              <a:t>massivas</a:t>
            </a:r>
            <a:r>
              <a:rPr lang="en-US" dirty="0" smtClean="0"/>
              <a:t> da </a:t>
            </a:r>
            <a:r>
              <a:rPr lang="en-US" dirty="0" err="1" smtClean="0"/>
              <a:t>cianobacteria</a:t>
            </a:r>
            <a:r>
              <a:rPr lang="en-US" dirty="0" smtClean="0"/>
              <a:t> </a:t>
            </a:r>
            <a:r>
              <a:rPr lang="en-US" dirty="0" err="1" smtClean="0"/>
              <a:t>diazotrófica</a:t>
            </a:r>
            <a:r>
              <a:rPr lang="en-US" dirty="0" smtClean="0"/>
              <a:t> </a:t>
            </a:r>
            <a:r>
              <a:rPr lang="en-US" dirty="0" err="1" smtClean="0"/>
              <a:t>Trichodesmium</a:t>
            </a:r>
            <a:r>
              <a:rPr lang="en-US" dirty="0" smtClean="0"/>
              <a:t> (Agosto/2004) </a:t>
            </a:r>
            <a:r>
              <a:rPr lang="en-US" dirty="0" err="1" smtClean="0"/>
              <a:t>áreas</a:t>
            </a:r>
            <a:r>
              <a:rPr lang="en-US" dirty="0" smtClean="0"/>
              <a:t> de </a:t>
            </a:r>
            <a:r>
              <a:rPr lang="en-US" dirty="0" err="1" smtClean="0"/>
              <a:t>ressurgência</a:t>
            </a:r>
            <a:r>
              <a:rPr lang="en-US" dirty="0" smtClean="0"/>
              <a:t> das </a:t>
            </a:r>
            <a:r>
              <a:rPr lang="en-US" dirty="0" err="1" smtClean="0"/>
              <a:t>Canárias</a:t>
            </a:r>
            <a:endParaRPr lang="en-US" dirty="0" smtClean="0"/>
          </a:p>
          <a:p>
            <a:pPr algn="just"/>
            <a:r>
              <a:rPr lang="en-US" dirty="0" err="1" smtClean="0"/>
              <a:t>Registros</a:t>
            </a:r>
            <a:r>
              <a:rPr lang="en-US" dirty="0" smtClean="0"/>
              <a:t> </a:t>
            </a:r>
            <a:r>
              <a:rPr lang="en-US" dirty="0" err="1" smtClean="0">
                <a:sym typeface="Symbol" panose="05050102010706020507" pitchFamily="18" charset="2"/>
              </a:rPr>
              <a:t>concomitantes</a:t>
            </a:r>
            <a:r>
              <a:rPr lang="en-US" dirty="0" smtClean="0">
                <a:sym typeface="Symbol" panose="05050102010706020507" pitchFamily="18" charset="2"/>
              </a:rPr>
              <a:t> </a:t>
            </a:r>
            <a:r>
              <a:rPr lang="en-US" dirty="0" smtClean="0"/>
              <a:t>da T</a:t>
            </a:r>
            <a:r>
              <a:rPr lang="en-US" dirty="0" smtClean="0">
                <a:sym typeface="Symbol" panose="05050102010706020507" pitchFamily="18" charset="2"/>
              </a:rPr>
              <a:t>C e </a:t>
            </a:r>
            <a:r>
              <a:rPr lang="en-US" dirty="0" err="1" smtClean="0">
                <a:sym typeface="Symbol" panose="05050102010706020507" pitchFamily="18" charset="2"/>
              </a:rPr>
              <a:t>aportes</a:t>
            </a:r>
            <a:r>
              <a:rPr lang="en-US" dirty="0" smtClean="0">
                <a:sym typeface="Symbol" panose="05050102010706020507" pitchFamily="18" charset="2"/>
              </a:rPr>
              <a:t> de </a:t>
            </a:r>
            <a:r>
              <a:rPr lang="en-US" dirty="0" err="1" smtClean="0">
                <a:sym typeface="Symbol" panose="05050102010706020507" pitchFamily="18" charset="2"/>
              </a:rPr>
              <a:t>poeira</a:t>
            </a:r>
            <a:r>
              <a:rPr lang="en-US" dirty="0" smtClean="0">
                <a:sym typeface="Symbol" panose="05050102010706020507" pitchFamily="18" charset="2"/>
              </a:rPr>
              <a:t>  </a:t>
            </a:r>
            <a:r>
              <a:rPr lang="en-US" dirty="0" err="1" smtClean="0">
                <a:sym typeface="Symbol" panose="05050102010706020507" pitchFamily="18" charset="2"/>
              </a:rPr>
              <a:t>Disponibilidade</a:t>
            </a:r>
            <a:r>
              <a:rPr lang="en-US" dirty="0" smtClean="0">
                <a:sym typeface="Symbol" panose="05050102010706020507" pitchFamily="18" charset="2"/>
              </a:rPr>
              <a:t> de PO</a:t>
            </a:r>
            <a:r>
              <a:rPr lang="en-US" baseline="-25000" dirty="0" smtClean="0">
                <a:sym typeface="Symbol" panose="05050102010706020507" pitchFamily="18" charset="2"/>
              </a:rPr>
              <a:t>4</a:t>
            </a:r>
            <a:r>
              <a:rPr lang="en-US" baseline="30000" dirty="0" smtClean="0">
                <a:sym typeface="Symbol" panose="05050102010706020507" pitchFamily="18" charset="2"/>
              </a:rPr>
              <a:t>3-</a:t>
            </a:r>
            <a:r>
              <a:rPr lang="en-US" dirty="0" smtClean="0">
                <a:sym typeface="Symbol" panose="05050102010706020507" pitchFamily="18" charset="2"/>
              </a:rPr>
              <a:t> e de Fe (</a:t>
            </a:r>
            <a:r>
              <a:rPr lang="en-US" dirty="0" err="1" smtClean="0">
                <a:sym typeface="Symbol" panose="05050102010706020507" pitchFamily="18" charset="2"/>
              </a:rPr>
              <a:t>varia</a:t>
            </a:r>
            <a:r>
              <a:rPr lang="en-US" dirty="0" smtClean="0">
                <a:sym typeface="Symbol" panose="05050102010706020507" pitchFamily="18" charset="2"/>
              </a:rPr>
              <a:t> entre </a:t>
            </a:r>
            <a:r>
              <a:rPr lang="en-US" dirty="0" err="1" smtClean="0">
                <a:sym typeface="Symbol" panose="05050102010706020507" pitchFamily="18" charset="2"/>
              </a:rPr>
              <a:t>os</a:t>
            </a:r>
            <a:r>
              <a:rPr lang="en-US" dirty="0" smtClean="0">
                <a:sym typeface="Symbol" panose="05050102010706020507" pitchFamily="18" charset="2"/>
              </a:rPr>
              <a:t> </a:t>
            </a:r>
            <a:r>
              <a:rPr lang="en-US" dirty="0" err="1" smtClean="0">
                <a:sym typeface="Symbol" panose="05050102010706020507" pitchFamily="18" charset="2"/>
              </a:rPr>
              <a:t>sistemas</a:t>
            </a:r>
            <a:r>
              <a:rPr lang="en-US" dirty="0" smtClean="0">
                <a:sym typeface="Symbol" panose="05050102010706020507" pitchFamily="18" charset="2"/>
              </a:rPr>
              <a:t>)</a:t>
            </a:r>
          </a:p>
          <a:p>
            <a:pPr algn="just"/>
            <a:r>
              <a:rPr lang="en-US" dirty="0" smtClean="0"/>
              <a:t>Na </a:t>
            </a:r>
            <a:r>
              <a:rPr lang="en-US" dirty="0" err="1" smtClean="0"/>
              <a:t>vizinhança</a:t>
            </a:r>
            <a:r>
              <a:rPr lang="en-US" dirty="0" smtClean="0"/>
              <a:t> do </a:t>
            </a:r>
            <a:r>
              <a:rPr lang="en-US" dirty="0" err="1" smtClean="0"/>
              <a:t>ecossistema</a:t>
            </a:r>
            <a:r>
              <a:rPr lang="en-US" dirty="0" smtClean="0"/>
              <a:t> de </a:t>
            </a:r>
            <a:r>
              <a:rPr lang="en-US" dirty="0" err="1" smtClean="0"/>
              <a:t>ressurgência</a:t>
            </a:r>
            <a:r>
              <a:rPr lang="en-US" dirty="0" smtClean="0"/>
              <a:t> das </a:t>
            </a:r>
            <a:r>
              <a:rPr lang="en-US" dirty="0" err="1" smtClean="0"/>
              <a:t>Canárias</a:t>
            </a:r>
            <a:r>
              <a:rPr lang="en-US" dirty="0" smtClean="0"/>
              <a:t> </a:t>
            </a:r>
            <a:r>
              <a:rPr lang="en-US" dirty="0" smtClean="0">
                <a:sym typeface="Symbol" panose="05050102010706020507" pitchFamily="18" charset="2"/>
              </a:rPr>
              <a:t></a:t>
            </a:r>
            <a:r>
              <a:rPr lang="en-US" dirty="0" smtClean="0"/>
              <a:t> </a:t>
            </a:r>
            <a:r>
              <a:rPr lang="en-US" b="1" dirty="0">
                <a:sym typeface="Symbol" panose="05050102010706020507" pitchFamily="18" charset="2"/>
              </a:rPr>
              <a:t>PO</a:t>
            </a:r>
            <a:r>
              <a:rPr lang="en-US" b="1" baseline="-25000" dirty="0">
                <a:sym typeface="Symbol" panose="05050102010706020507" pitchFamily="18" charset="2"/>
              </a:rPr>
              <a:t>4</a:t>
            </a:r>
            <a:r>
              <a:rPr lang="en-US" b="1" baseline="30000" dirty="0">
                <a:sym typeface="Symbol" panose="05050102010706020507" pitchFamily="18" charset="2"/>
              </a:rPr>
              <a:t>3-</a:t>
            </a:r>
            <a:r>
              <a:rPr lang="en-US" b="1" dirty="0">
                <a:sym typeface="Symbol" panose="05050102010706020507" pitchFamily="18" charset="2"/>
              </a:rPr>
              <a:t> e </a:t>
            </a:r>
            <a:r>
              <a:rPr lang="en-US" b="1" dirty="0" smtClean="0">
                <a:sym typeface="Symbol" panose="05050102010706020507" pitchFamily="18" charset="2"/>
              </a:rPr>
              <a:t>Fe co-</a:t>
            </a:r>
            <a:r>
              <a:rPr lang="en-US" b="1" dirty="0" err="1" smtClean="0">
                <a:sym typeface="Symbol" panose="05050102010706020507" pitchFamily="18" charset="2"/>
              </a:rPr>
              <a:t>limitam</a:t>
            </a:r>
            <a:r>
              <a:rPr lang="en-US" b="1" dirty="0" smtClean="0">
                <a:sym typeface="Symbol" panose="05050102010706020507" pitchFamily="18" charset="2"/>
              </a:rPr>
              <a:t> a </a:t>
            </a:r>
            <a:r>
              <a:rPr lang="en-US" b="1" dirty="0" err="1">
                <a:sym typeface="Symbol" panose="05050102010706020507" pitchFamily="18" charset="2"/>
              </a:rPr>
              <a:t>f</a:t>
            </a:r>
            <a:r>
              <a:rPr lang="en-US" b="1" dirty="0" err="1" smtClean="0">
                <a:sym typeface="Symbol" panose="05050102010706020507" pitchFamily="18" charset="2"/>
              </a:rPr>
              <a:t>ixação</a:t>
            </a:r>
            <a:r>
              <a:rPr lang="en-US" b="1" dirty="0" smtClean="0">
                <a:sym typeface="Symbol" panose="05050102010706020507" pitchFamily="18" charset="2"/>
              </a:rPr>
              <a:t> de N</a:t>
            </a:r>
          </a:p>
        </p:txBody>
      </p:sp>
    </p:spTree>
    <p:extLst>
      <p:ext uri="{BB962C8B-B14F-4D97-AF65-F5344CB8AC3E}">
        <p14:creationId xmlns:p14="http://schemas.microsoft.com/office/powerpoint/2010/main" val="33952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additive="base">
                                        <p:cTn id="2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57200" y="481264"/>
            <a:ext cx="10130589" cy="4093428"/>
          </a:xfrm>
          <a:prstGeom prst="rect">
            <a:avLst/>
          </a:prstGeom>
          <a:noFill/>
        </p:spPr>
        <p:txBody>
          <a:bodyPr wrap="square" rtlCol="0">
            <a:spAutoFit/>
          </a:bodyPr>
          <a:lstStyle/>
          <a:p>
            <a:pPr marL="285750" indent="-285750">
              <a:buFontTx/>
              <a:buChar char="-"/>
            </a:pPr>
            <a:r>
              <a:rPr lang="en-US" sz="2000" dirty="0" err="1" smtClean="0"/>
              <a:t>Evidências</a:t>
            </a:r>
            <a:r>
              <a:rPr lang="en-US" sz="2000" dirty="0" smtClean="0"/>
              <a:t> </a:t>
            </a:r>
            <a:r>
              <a:rPr lang="en-US" sz="2000" dirty="0" err="1" smtClean="0"/>
              <a:t>recentes</a:t>
            </a:r>
            <a:r>
              <a:rPr lang="en-US" sz="2000" dirty="0" smtClean="0"/>
              <a:t> do </a:t>
            </a:r>
            <a:r>
              <a:rPr lang="en-US" sz="2000" dirty="0" err="1" smtClean="0"/>
              <a:t>incremento</a:t>
            </a:r>
            <a:r>
              <a:rPr lang="en-US" sz="2000" dirty="0" smtClean="0"/>
              <a:t> da </a:t>
            </a:r>
            <a:r>
              <a:rPr lang="en-US" sz="2000" dirty="0" err="1" smtClean="0"/>
              <a:t>mistura</a:t>
            </a:r>
            <a:r>
              <a:rPr lang="en-US" sz="2000" dirty="0" smtClean="0"/>
              <a:t> vertical </a:t>
            </a:r>
            <a:r>
              <a:rPr lang="en-US" sz="2000" dirty="0" err="1" smtClean="0"/>
              <a:t>ao</a:t>
            </a:r>
            <a:r>
              <a:rPr lang="en-US" sz="2000" dirty="0" smtClean="0"/>
              <a:t> </a:t>
            </a:r>
            <a:r>
              <a:rPr lang="en-US" sz="2000" dirty="0" err="1" smtClean="0"/>
              <a:t>longo</a:t>
            </a:r>
            <a:r>
              <a:rPr lang="en-US" sz="2000" dirty="0" smtClean="0"/>
              <a:t> das </a:t>
            </a:r>
            <a:r>
              <a:rPr lang="en-US" sz="2000" dirty="0" err="1" smtClean="0"/>
              <a:t>frentes</a:t>
            </a:r>
            <a:r>
              <a:rPr lang="en-US" sz="2000" dirty="0" smtClean="0"/>
              <a:t> </a:t>
            </a:r>
            <a:r>
              <a:rPr lang="en-US" sz="2000" dirty="0" err="1" smtClean="0"/>
              <a:t>sugerem</a:t>
            </a:r>
            <a:r>
              <a:rPr lang="en-US" sz="2000" dirty="0" smtClean="0"/>
              <a:t> </a:t>
            </a:r>
            <a:r>
              <a:rPr lang="en-US" sz="2000" dirty="0" err="1" smtClean="0"/>
              <a:t>que</a:t>
            </a:r>
            <a:r>
              <a:rPr lang="en-US" sz="2000" dirty="0" smtClean="0"/>
              <a:t> </a:t>
            </a:r>
            <a:r>
              <a:rPr lang="en-US" sz="2000" dirty="0" err="1" smtClean="0"/>
              <a:t>estas</a:t>
            </a:r>
            <a:r>
              <a:rPr lang="en-US" sz="2000" dirty="0" smtClean="0"/>
              <a:t> </a:t>
            </a:r>
            <a:r>
              <a:rPr lang="en-US" sz="2000" dirty="0" err="1" smtClean="0"/>
              <a:t>feições</a:t>
            </a:r>
            <a:r>
              <a:rPr lang="en-US" sz="2000" dirty="0" smtClean="0"/>
              <a:t> </a:t>
            </a:r>
            <a:r>
              <a:rPr lang="en-US" sz="2000" dirty="0" err="1" smtClean="0"/>
              <a:t>oceanográficas</a:t>
            </a:r>
            <a:r>
              <a:rPr lang="en-US" sz="2000" dirty="0" smtClean="0"/>
              <a:t> </a:t>
            </a:r>
            <a:r>
              <a:rPr lang="en-US" sz="2000" dirty="0" err="1" smtClean="0"/>
              <a:t>têm</a:t>
            </a:r>
            <a:r>
              <a:rPr lang="en-US" sz="2000" dirty="0" smtClean="0"/>
              <a:t> um </a:t>
            </a:r>
            <a:r>
              <a:rPr lang="en-US" sz="2000" b="1" dirty="0" err="1" smtClean="0"/>
              <a:t>importante</a:t>
            </a:r>
            <a:r>
              <a:rPr lang="en-US" sz="2000" b="1" dirty="0" smtClean="0"/>
              <a:t> </a:t>
            </a:r>
            <a:r>
              <a:rPr lang="en-US" sz="2000" b="1" dirty="0" err="1" smtClean="0"/>
              <a:t>papel</a:t>
            </a:r>
            <a:r>
              <a:rPr lang="en-US" sz="2000" b="1" dirty="0" smtClean="0"/>
              <a:t> </a:t>
            </a:r>
            <a:r>
              <a:rPr lang="en-US" sz="2000" b="1" dirty="0" err="1" smtClean="0"/>
              <a:t>nos</a:t>
            </a:r>
            <a:r>
              <a:rPr lang="en-US" sz="2000" b="1" dirty="0" smtClean="0"/>
              <a:t> </a:t>
            </a:r>
            <a:r>
              <a:rPr lang="en-US" sz="2000" b="1" dirty="0" err="1" smtClean="0">
                <a:solidFill>
                  <a:srgbClr val="FF0000"/>
                </a:solidFill>
              </a:rPr>
              <a:t>ciclos</a:t>
            </a:r>
            <a:r>
              <a:rPr lang="en-US" sz="2000" b="1" dirty="0" smtClean="0">
                <a:solidFill>
                  <a:srgbClr val="FF0000"/>
                </a:solidFill>
              </a:rPr>
              <a:t> </a:t>
            </a:r>
            <a:r>
              <a:rPr lang="en-US" sz="2000" b="1" dirty="0" err="1" smtClean="0">
                <a:solidFill>
                  <a:srgbClr val="FF0000"/>
                </a:solidFill>
              </a:rPr>
              <a:t>biogeoquímicos</a:t>
            </a:r>
            <a:r>
              <a:rPr lang="en-US" sz="2000" b="1" dirty="0" smtClean="0">
                <a:solidFill>
                  <a:srgbClr val="FF0000"/>
                </a:solidFill>
              </a:rPr>
              <a:t> </a:t>
            </a:r>
            <a:r>
              <a:rPr lang="en-US" sz="2000" b="1" dirty="0" err="1" smtClean="0">
                <a:solidFill>
                  <a:srgbClr val="FF0000"/>
                </a:solidFill>
              </a:rPr>
              <a:t>globais</a:t>
            </a:r>
            <a:r>
              <a:rPr lang="en-US" sz="2000" b="1" dirty="0" smtClean="0">
                <a:solidFill>
                  <a:srgbClr val="FF0000"/>
                </a:solidFill>
              </a:rPr>
              <a:t> </a:t>
            </a:r>
            <a:r>
              <a:rPr lang="en-US" sz="2000" dirty="0" smtClean="0"/>
              <a:t>e </a:t>
            </a:r>
            <a:r>
              <a:rPr lang="en-US" sz="2000" dirty="0" err="1" smtClean="0"/>
              <a:t>que</a:t>
            </a:r>
            <a:r>
              <a:rPr lang="en-US" sz="2000" dirty="0" smtClean="0"/>
              <a:t>, </a:t>
            </a:r>
            <a:r>
              <a:rPr lang="en-US" sz="2000" dirty="0" err="1" smtClean="0"/>
              <a:t>consequentemente</a:t>
            </a:r>
            <a:r>
              <a:rPr lang="en-US" sz="2000" dirty="0" smtClean="0"/>
              <a:t>, </a:t>
            </a:r>
            <a:r>
              <a:rPr lang="en-US" sz="2000" b="1" dirty="0" err="1" smtClean="0"/>
              <a:t>devem</a:t>
            </a:r>
            <a:r>
              <a:rPr lang="en-US" sz="2000" b="1" dirty="0" smtClean="0"/>
              <a:t> </a:t>
            </a:r>
            <a:r>
              <a:rPr lang="en-US" sz="2000" b="1" dirty="0" err="1" smtClean="0"/>
              <a:t>ser</a:t>
            </a:r>
            <a:r>
              <a:rPr lang="en-US" sz="2000" b="1" dirty="0" smtClean="0"/>
              <a:t> </a:t>
            </a:r>
            <a:r>
              <a:rPr lang="en-US" sz="2000" b="1" dirty="0" err="1" smtClean="0"/>
              <a:t>considerados</a:t>
            </a:r>
            <a:r>
              <a:rPr lang="en-US" sz="2000" b="1" dirty="0" smtClean="0"/>
              <a:t> </a:t>
            </a:r>
            <a:r>
              <a:rPr lang="en-US" sz="2000" b="1" dirty="0" err="1" smtClean="0"/>
              <a:t>nos</a:t>
            </a:r>
            <a:r>
              <a:rPr lang="en-US" sz="2000" b="1" dirty="0" smtClean="0"/>
              <a:t> </a:t>
            </a:r>
            <a:r>
              <a:rPr lang="en-US" sz="2000" b="1" dirty="0" err="1" smtClean="0"/>
              <a:t>modelos</a:t>
            </a:r>
            <a:r>
              <a:rPr lang="en-US" sz="2000" b="1" dirty="0" smtClean="0"/>
              <a:t> de </a:t>
            </a:r>
            <a:r>
              <a:rPr lang="en-US" sz="2000" b="1" dirty="0" err="1" smtClean="0"/>
              <a:t>mudanças</a:t>
            </a:r>
            <a:r>
              <a:rPr lang="en-US" sz="2000" b="1" dirty="0" smtClean="0"/>
              <a:t> </a:t>
            </a:r>
            <a:r>
              <a:rPr lang="en-US" sz="2000" b="1" dirty="0" err="1" smtClean="0"/>
              <a:t>climáticas</a:t>
            </a:r>
            <a:r>
              <a:rPr lang="en-US" sz="2000" b="1" dirty="0" smtClean="0"/>
              <a:t> </a:t>
            </a:r>
            <a:r>
              <a:rPr lang="en-US" sz="2000" b="1" dirty="0" err="1" smtClean="0"/>
              <a:t>globais</a:t>
            </a:r>
            <a:r>
              <a:rPr lang="en-US" sz="2000" dirty="0" smtClean="0"/>
              <a:t>. </a:t>
            </a:r>
          </a:p>
          <a:p>
            <a:pPr marL="285750" indent="-285750">
              <a:buFontTx/>
              <a:buChar char="-"/>
            </a:pPr>
            <a:endParaRPr lang="en-US" sz="2000" dirty="0" smtClean="0"/>
          </a:p>
          <a:p>
            <a:pPr marL="285750" indent="-285750">
              <a:buFontTx/>
              <a:buChar char="-"/>
            </a:pPr>
            <a:r>
              <a:rPr lang="en-US" sz="2000" dirty="0" err="1" smtClean="0"/>
              <a:t>Resultados</a:t>
            </a:r>
            <a:r>
              <a:rPr lang="en-US" sz="2000" dirty="0" smtClean="0"/>
              <a:t> de </a:t>
            </a:r>
            <a:r>
              <a:rPr lang="en-US" sz="2000" dirty="0" err="1" smtClean="0"/>
              <a:t>modelos</a:t>
            </a:r>
            <a:r>
              <a:rPr lang="en-US" sz="2000" dirty="0" smtClean="0"/>
              <a:t> </a:t>
            </a:r>
            <a:r>
              <a:rPr lang="en-US" sz="2000" dirty="0" err="1" smtClean="0"/>
              <a:t>sugerem</a:t>
            </a:r>
            <a:r>
              <a:rPr lang="en-US" sz="2000" dirty="0" smtClean="0"/>
              <a:t> </a:t>
            </a:r>
            <a:r>
              <a:rPr lang="en-US" sz="2000" dirty="0" err="1" smtClean="0"/>
              <a:t>que</a:t>
            </a:r>
            <a:r>
              <a:rPr lang="en-US" sz="2000" dirty="0" smtClean="0"/>
              <a:t> </a:t>
            </a:r>
            <a:r>
              <a:rPr lang="en-US" sz="2000" b="1" dirty="0" err="1" smtClean="0"/>
              <a:t>além</a:t>
            </a:r>
            <a:r>
              <a:rPr lang="en-US" sz="2000" b="1" dirty="0" smtClean="0"/>
              <a:t> da </a:t>
            </a:r>
            <a:r>
              <a:rPr lang="en-US" sz="2000" b="1" dirty="0" err="1" smtClean="0"/>
              <a:t>mistura</a:t>
            </a:r>
            <a:r>
              <a:rPr lang="en-US" sz="2000" b="1" dirty="0" smtClean="0"/>
              <a:t> vertical, a </a:t>
            </a:r>
            <a:r>
              <a:rPr lang="en-US" sz="2000" b="1" dirty="0" err="1" smtClean="0"/>
              <a:t>ciclagem</a:t>
            </a:r>
            <a:r>
              <a:rPr lang="en-US" sz="2000" b="1" dirty="0" smtClean="0"/>
              <a:t> </a:t>
            </a:r>
            <a:r>
              <a:rPr lang="en-US" sz="2000" b="1" dirty="0" err="1" smtClean="0"/>
              <a:t>biogeoquímica</a:t>
            </a:r>
            <a:r>
              <a:rPr lang="en-US" sz="2000" b="1" dirty="0" smtClean="0"/>
              <a:t> e a </a:t>
            </a:r>
            <a:r>
              <a:rPr lang="en-US" sz="2000" b="1" dirty="0" err="1" smtClean="0"/>
              <a:t>exportação</a:t>
            </a:r>
            <a:r>
              <a:rPr lang="en-US" sz="2000" b="1" dirty="0" smtClean="0"/>
              <a:t> de C </a:t>
            </a:r>
            <a:r>
              <a:rPr lang="en-US" sz="2000" dirty="0" err="1" smtClean="0"/>
              <a:t>nas</a:t>
            </a:r>
            <a:r>
              <a:rPr lang="en-US" sz="2000" dirty="0" smtClean="0"/>
              <a:t> </a:t>
            </a:r>
            <a:r>
              <a:rPr lang="en-US" sz="2000" dirty="0" err="1" smtClean="0"/>
              <a:t>frentes</a:t>
            </a:r>
            <a:r>
              <a:rPr lang="en-US" sz="2000" dirty="0" smtClean="0"/>
              <a:t> </a:t>
            </a:r>
            <a:r>
              <a:rPr lang="en-US" sz="2000" dirty="0" err="1" smtClean="0"/>
              <a:t>são</a:t>
            </a:r>
            <a:r>
              <a:rPr lang="en-US" sz="2000" dirty="0" smtClean="0"/>
              <a:t> </a:t>
            </a:r>
            <a:r>
              <a:rPr lang="en-US" sz="2000" dirty="0" err="1" smtClean="0"/>
              <a:t>mediadas</a:t>
            </a:r>
            <a:r>
              <a:rPr lang="en-US" sz="2000" dirty="0" smtClean="0"/>
              <a:t> e </a:t>
            </a:r>
            <a:r>
              <a:rPr lang="en-US" sz="2000" dirty="0" err="1" smtClean="0"/>
              <a:t>incrementadas</a:t>
            </a:r>
            <a:r>
              <a:rPr lang="en-US" sz="2000" dirty="0" smtClean="0"/>
              <a:t> </a:t>
            </a:r>
            <a:r>
              <a:rPr lang="en-US" sz="2000" dirty="0" err="1" smtClean="0"/>
              <a:t>por</a:t>
            </a:r>
            <a:r>
              <a:rPr lang="en-US" sz="2000" dirty="0" smtClean="0"/>
              <a:t> </a:t>
            </a:r>
            <a:r>
              <a:rPr lang="en-US" sz="2000" b="1" dirty="0" err="1" smtClean="0"/>
              <a:t>processos</a:t>
            </a:r>
            <a:r>
              <a:rPr lang="en-US" sz="2000" b="1" dirty="0" smtClean="0"/>
              <a:t> </a:t>
            </a:r>
            <a:r>
              <a:rPr lang="en-US" sz="2000" b="1" dirty="0" err="1" smtClean="0"/>
              <a:t>biológicos</a:t>
            </a:r>
            <a:r>
              <a:rPr lang="en-US" sz="2000" dirty="0" smtClean="0"/>
              <a:t>. </a:t>
            </a:r>
          </a:p>
          <a:p>
            <a:pPr marL="285750" indent="-285750">
              <a:buFontTx/>
              <a:buChar char="-"/>
            </a:pPr>
            <a:endParaRPr lang="en-US" sz="2000" dirty="0" smtClean="0"/>
          </a:p>
          <a:p>
            <a:pPr marL="285750" indent="-285750">
              <a:buFontTx/>
              <a:buChar char="-"/>
            </a:pPr>
            <a:r>
              <a:rPr lang="en-US" sz="2000" dirty="0" err="1" smtClean="0"/>
              <a:t>Há</a:t>
            </a:r>
            <a:r>
              <a:rPr lang="en-US" sz="2000" dirty="0" smtClean="0"/>
              <a:t> um </a:t>
            </a:r>
            <a:r>
              <a:rPr lang="en-US" sz="2000" b="1" dirty="0" err="1" smtClean="0">
                <a:solidFill>
                  <a:srgbClr val="FF0000"/>
                </a:solidFill>
              </a:rPr>
              <a:t>aumento</a:t>
            </a:r>
            <a:r>
              <a:rPr lang="en-US" sz="2000" b="1" dirty="0" smtClean="0">
                <a:solidFill>
                  <a:srgbClr val="FF0000"/>
                </a:solidFill>
              </a:rPr>
              <a:t> da </a:t>
            </a:r>
            <a:r>
              <a:rPr lang="en-US" sz="2000" b="1" dirty="0" err="1" smtClean="0">
                <a:solidFill>
                  <a:srgbClr val="FF0000"/>
                </a:solidFill>
              </a:rPr>
              <a:t>transferência</a:t>
            </a:r>
            <a:r>
              <a:rPr lang="en-US" sz="2000" b="1" dirty="0" smtClean="0">
                <a:solidFill>
                  <a:srgbClr val="FF0000"/>
                </a:solidFill>
              </a:rPr>
              <a:t> de </a:t>
            </a:r>
            <a:r>
              <a:rPr lang="en-US" sz="2000" b="1" dirty="0" err="1" smtClean="0">
                <a:solidFill>
                  <a:srgbClr val="FF0000"/>
                </a:solidFill>
              </a:rPr>
              <a:t>nutrientes</a:t>
            </a:r>
            <a:r>
              <a:rPr lang="en-US" sz="2000" b="1" dirty="0" smtClean="0">
                <a:solidFill>
                  <a:srgbClr val="FF0000"/>
                </a:solidFill>
              </a:rPr>
              <a:t>, </a:t>
            </a:r>
            <a:r>
              <a:rPr lang="en-US" sz="2000" b="1" dirty="0" err="1" smtClean="0">
                <a:solidFill>
                  <a:srgbClr val="FF0000"/>
                </a:solidFill>
              </a:rPr>
              <a:t>carbono</a:t>
            </a:r>
            <a:r>
              <a:rPr lang="en-US" sz="2000" b="1" dirty="0" smtClean="0">
                <a:solidFill>
                  <a:srgbClr val="FF0000"/>
                </a:solidFill>
              </a:rPr>
              <a:t> e </a:t>
            </a:r>
            <a:r>
              <a:rPr lang="en-US" sz="2000" b="1" dirty="0" err="1" smtClean="0">
                <a:solidFill>
                  <a:srgbClr val="FF0000"/>
                </a:solidFill>
              </a:rPr>
              <a:t>energia</a:t>
            </a:r>
            <a:r>
              <a:rPr lang="en-US" sz="2000" b="1" dirty="0" smtClean="0"/>
              <a:t> </a:t>
            </a:r>
            <a:r>
              <a:rPr lang="en-US" sz="2000" dirty="0" smtClean="0"/>
              <a:t>para </a:t>
            </a:r>
            <a:r>
              <a:rPr lang="en-US" sz="2000" dirty="0" err="1" smtClean="0"/>
              <a:t>os</a:t>
            </a:r>
            <a:r>
              <a:rPr lang="en-US" sz="2000" dirty="0" smtClean="0"/>
              <a:t> </a:t>
            </a:r>
            <a:r>
              <a:rPr lang="en-US" sz="2000" dirty="0" err="1" smtClean="0"/>
              <a:t>níveis</a:t>
            </a:r>
            <a:r>
              <a:rPr lang="en-US" sz="2000" dirty="0" smtClean="0"/>
              <a:t> </a:t>
            </a:r>
            <a:r>
              <a:rPr lang="en-US" sz="2000" dirty="0" err="1" smtClean="0"/>
              <a:t>tróficos</a:t>
            </a:r>
            <a:r>
              <a:rPr lang="en-US" sz="2000" dirty="0" smtClean="0"/>
              <a:t> </a:t>
            </a:r>
            <a:r>
              <a:rPr lang="en-US" sz="2000" dirty="0" err="1" smtClean="0"/>
              <a:t>superiores</a:t>
            </a:r>
            <a:r>
              <a:rPr lang="en-US" sz="2000" dirty="0" smtClean="0"/>
              <a:t> </a:t>
            </a:r>
            <a:r>
              <a:rPr lang="en-US" sz="2000" dirty="0" err="1" smtClean="0"/>
              <a:t>nestas</a:t>
            </a:r>
            <a:r>
              <a:rPr lang="en-US" sz="2000" dirty="0" smtClean="0"/>
              <a:t> </a:t>
            </a:r>
            <a:r>
              <a:rPr lang="en-US" sz="2000" dirty="0" err="1" smtClean="0"/>
              <a:t>áreas</a:t>
            </a:r>
            <a:r>
              <a:rPr lang="en-US" sz="2000" dirty="0" smtClean="0"/>
              <a:t>.</a:t>
            </a:r>
          </a:p>
          <a:p>
            <a:pPr marL="285750" indent="-285750">
              <a:buFontTx/>
              <a:buChar char="-"/>
            </a:pPr>
            <a:endParaRPr lang="en-US" sz="2000" dirty="0" smtClean="0"/>
          </a:p>
          <a:p>
            <a:pPr marL="285750" indent="-285750">
              <a:buFontTx/>
              <a:buChar char="-"/>
            </a:pPr>
            <a:r>
              <a:rPr lang="en-US" sz="2000" dirty="0" err="1" smtClean="0"/>
              <a:t>Os</a:t>
            </a:r>
            <a:r>
              <a:rPr lang="en-US" sz="2000" dirty="0" smtClean="0"/>
              <a:t> </a:t>
            </a:r>
            <a:r>
              <a:rPr lang="en-US" sz="2000" b="1" dirty="0" err="1" smtClean="0">
                <a:solidFill>
                  <a:srgbClr val="FF0000"/>
                </a:solidFill>
              </a:rPr>
              <a:t>fluxos</a:t>
            </a:r>
            <a:r>
              <a:rPr lang="en-US" sz="2000" b="1" dirty="0" smtClean="0">
                <a:solidFill>
                  <a:srgbClr val="FF0000"/>
                </a:solidFill>
              </a:rPr>
              <a:t> de C e </a:t>
            </a:r>
            <a:r>
              <a:rPr lang="en-US" sz="2000" b="1" dirty="0" err="1" smtClean="0">
                <a:solidFill>
                  <a:srgbClr val="FF0000"/>
                </a:solidFill>
              </a:rPr>
              <a:t>nutrientes</a:t>
            </a:r>
            <a:r>
              <a:rPr lang="en-US" sz="2000" b="1" dirty="0" smtClean="0">
                <a:solidFill>
                  <a:srgbClr val="FF0000"/>
                </a:solidFill>
              </a:rPr>
              <a:t> </a:t>
            </a:r>
            <a:r>
              <a:rPr lang="en-US" sz="2000" b="1" dirty="0" err="1" smtClean="0">
                <a:solidFill>
                  <a:srgbClr val="FF0000"/>
                </a:solidFill>
              </a:rPr>
              <a:t>em</a:t>
            </a:r>
            <a:r>
              <a:rPr lang="en-US" sz="2000" b="1" dirty="0" smtClean="0">
                <a:solidFill>
                  <a:srgbClr val="FF0000"/>
                </a:solidFill>
              </a:rPr>
              <a:t> zonas </a:t>
            </a:r>
            <a:r>
              <a:rPr lang="en-US" sz="2000" b="1" dirty="0" err="1" smtClean="0">
                <a:solidFill>
                  <a:srgbClr val="FF0000"/>
                </a:solidFill>
              </a:rPr>
              <a:t>frontais</a:t>
            </a:r>
            <a:r>
              <a:rPr lang="en-US" sz="2000" b="1" dirty="0" smtClean="0">
                <a:solidFill>
                  <a:srgbClr val="FF0000"/>
                </a:solidFill>
              </a:rPr>
              <a:t> </a:t>
            </a:r>
            <a:r>
              <a:rPr lang="en-US" sz="2000" b="1" dirty="0" err="1" smtClean="0">
                <a:solidFill>
                  <a:srgbClr val="FF0000"/>
                </a:solidFill>
              </a:rPr>
              <a:t>são</a:t>
            </a:r>
            <a:r>
              <a:rPr lang="en-US" sz="2000" b="1" dirty="0" smtClean="0">
                <a:solidFill>
                  <a:srgbClr val="FF0000"/>
                </a:solidFill>
              </a:rPr>
              <a:t> </a:t>
            </a:r>
            <a:r>
              <a:rPr lang="en-US" sz="2000" b="1" dirty="0" err="1" smtClean="0">
                <a:solidFill>
                  <a:srgbClr val="FF0000"/>
                </a:solidFill>
              </a:rPr>
              <a:t>uma</a:t>
            </a:r>
            <a:r>
              <a:rPr lang="en-US" sz="2000" b="1" dirty="0" smtClean="0">
                <a:solidFill>
                  <a:srgbClr val="FF0000"/>
                </a:solidFill>
              </a:rPr>
              <a:t> </a:t>
            </a:r>
          </a:p>
          <a:p>
            <a:r>
              <a:rPr lang="en-US" sz="2000" b="1" dirty="0" err="1" smtClean="0">
                <a:solidFill>
                  <a:srgbClr val="FF0000"/>
                </a:solidFill>
              </a:rPr>
              <a:t>ordem</a:t>
            </a:r>
            <a:r>
              <a:rPr lang="en-US" sz="2000" b="1" dirty="0" smtClean="0">
                <a:solidFill>
                  <a:srgbClr val="FF0000"/>
                </a:solidFill>
              </a:rPr>
              <a:t> de magnitude </a:t>
            </a:r>
            <a:r>
              <a:rPr lang="en-US" sz="2000" b="1" dirty="0" err="1" smtClean="0">
                <a:solidFill>
                  <a:srgbClr val="FF0000"/>
                </a:solidFill>
              </a:rPr>
              <a:t>maiores</a:t>
            </a:r>
            <a:r>
              <a:rPr lang="en-US" sz="2000" b="1" dirty="0" smtClean="0">
                <a:solidFill>
                  <a:srgbClr val="FF0000"/>
                </a:solidFill>
              </a:rPr>
              <a:t> </a:t>
            </a:r>
            <a:r>
              <a:rPr lang="en-US" sz="2000" dirty="0" smtClean="0"/>
              <a:t>do </a:t>
            </a:r>
            <a:r>
              <a:rPr lang="en-US" sz="2000" dirty="0" err="1" smtClean="0"/>
              <a:t>que</a:t>
            </a:r>
            <a:r>
              <a:rPr lang="en-US" sz="2000" dirty="0" smtClean="0"/>
              <a:t> </a:t>
            </a:r>
            <a:r>
              <a:rPr lang="en-US" sz="2000" dirty="0" err="1" smtClean="0"/>
              <a:t>nas</a:t>
            </a:r>
            <a:r>
              <a:rPr lang="en-US" sz="2000" dirty="0" smtClean="0"/>
              <a:t> </a:t>
            </a:r>
            <a:r>
              <a:rPr lang="en-US" sz="2000" dirty="0" err="1" smtClean="0"/>
              <a:t>regiões</a:t>
            </a:r>
            <a:r>
              <a:rPr lang="en-US" sz="2000" dirty="0" smtClean="0"/>
              <a:t> </a:t>
            </a:r>
            <a:r>
              <a:rPr lang="en-US" sz="2000" dirty="0" err="1" smtClean="0"/>
              <a:t>circundantes</a:t>
            </a:r>
            <a:r>
              <a:rPr lang="en-US" sz="2000" dirty="0" smtClean="0"/>
              <a:t>.</a:t>
            </a:r>
            <a:endParaRPr lang="pt-BR" sz="2000" dirty="0"/>
          </a:p>
        </p:txBody>
      </p:sp>
      <p:pic>
        <p:nvPicPr>
          <p:cNvPr id="3" name="Imagem 2"/>
          <p:cNvPicPr>
            <a:picLocks noChangeAspect="1"/>
          </p:cNvPicPr>
          <p:nvPr/>
        </p:nvPicPr>
        <p:blipFill>
          <a:blip r:embed="rId2"/>
          <a:stretch>
            <a:fillRect/>
          </a:stretch>
        </p:blipFill>
        <p:spPr>
          <a:xfrm>
            <a:off x="7524751" y="3341271"/>
            <a:ext cx="4457700" cy="3324225"/>
          </a:xfrm>
          <a:prstGeom prst="rect">
            <a:avLst/>
          </a:prstGeom>
        </p:spPr>
      </p:pic>
    </p:spTree>
    <p:extLst>
      <p:ext uri="{BB962C8B-B14F-4D97-AF65-F5344CB8AC3E}">
        <p14:creationId xmlns:p14="http://schemas.microsoft.com/office/powerpoint/2010/main" val="136210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ircle(in)">
                                      <p:cBhvr>
                                        <p:cTn id="16" dur="2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97042" y="151936"/>
            <a:ext cx="11502189" cy="6740307"/>
          </a:xfrm>
          <a:prstGeom prst="rect">
            <a:avLst/>
          </a:prstGeom>
          <a:ln w="38100">
            <a:solidFill>
              <a:schemeClr val="accent6">
                <a:lumMod val="75000"/>
              </a:schemeClr>
            </a:solidFill>
          </a:ln>
        </p:spPr>
        <p:txBody>
          <a:bodyPr wrap="square">
            <a:spAutoFit/>
          </a:bodyPr>
          <a:lstStyle/>
          <a:p>
            <a:pPr algn="just"/>
            <a:r>
              <a:rPr lang="pt-BR" sz="2800" b="1" u="sng" dirty="0" smtClean="0">
                <a:solidFill>
                  <a:srgbClr val="00B050"/>
                </a:solidFill>
              </a:rPr>
              <a:t>7. Tendências </a:t>
            </a:r>
            <a:r>
              <a:rPr lang="pt-BR" sz="2800" b="1" u="sng" dirty="0" smtClean="0">
                <a:solidFill>
                  <a:srgbClr val="00B050"/>
                </a:solidFill>
              </a:rPr>
              <a:t>Futuras e Questões Chave:</a:t>
            </a:r>
          </a:p>
          <a:p>
            <a:pPr algn="just"/>
            <a:r>
              <a:rPr lang="pt-BR" dirty="0" smtClean="0"/>
              <a:t>Estressores antropogênicos que afetam a biogeoquímica dos sistemas de ressurgência orientais envolvem </a:t>
            </a:r>
            <a:r>
              <a:rPr lang="pt-BR" b="1" dirty="0" smtClean="0"/>
              <a:t>muito mais do que o aquecimento e a acidificação.</a:t>
            </a:r>
          </a:p>
          <a:p>
            <a:pPr marL="285750" indent="-285750" algn="just">
              <a:buFont typeface="Wingdings" panose="05000000000000000000" pitchFamily="2" charset="2"/>
              <a:buChar char="Ø"/>
            </a:pPr>
            <a:r>
              <a:rPr lang="en-US" b="1" dirty="0" smtClean="0">
                <a:sym typeface="Symbol" panose="05050102010706020507" pitchFamily="18" charset="2"/>
              </a:rPr>
              <a:t></a:t>
            </a:r>
            <a:r>
              <a:rPr lang="en-US" b="1" dirty="0" err="1" smtClean="0"/>
              <a:t>Hipoxia</a:t>
            </a:r>
            <a:r>
              <a:rPr lang="en-US" b="1" dirty="0" smtClean="0"/>
              <a:t>, </a:t>
            </a:r>
            <a:r>
              <a:rPr lang="en-US" b="1" dirty="0" err="1" smtClean="0"/>
              <a:t>mudanças</a:t>
            </a:r>
            <a:r>
              <a:rPr lang="en-US" b="1" dirty="0" smtClean="0"/>
              <a:t> no </a:t>
            </a:r>
            <a:r>
              <a:rPr lang="en-US" b="1" dirty="0" err="1" smtClean="0"/>
              <a:t>suprimento</a:t>
            </a:r>
            <a:r>
              <a:rPr lang="en-US" b="1" dirty="0" smtClean="0"/>
              <a:t> de </a:t>
            </a:r>
            <a:r>
              <a:rPr lang="en-US" b="1" dirty="0" err="1" smtClean="0"/>
              <a:t>nutrientes</a:t>
            </a:r>
            <a:r>
              <a:rPr lang="en-US" b="1" dirty="0" smtClean="0"/>
              <a:t> e </a:t>
            </a:r>
            <a:r>
              <a:rPr lang="en-US" b="1" dirty="0" err="1" smtClean="0"/>
              <a:t>intensidade</a:t>
            </a:r>
            <a:r>
              <a:rPr lang="en-US" b="1" dirty="0" smtClean="0"/>
              <a:t> de luz (</a:t>
            </a:r>
            <a:r>
              <a:rPr lang="en-US" b="1" dirty="0" err="1" smtClean="0"/>
              <a:t>estratificação</a:t>
            </a:r>
            <a:r>
              <a:rPr lang="en-US" b="1" dirty="0" smtClean="0"/>
              <a:t>) + </a:t>
            </a:r>
            <a:r>
              <a:rPr lang="en-US" b="1" dirty="0" err="1" smtClean="0"/>
              <a:t>mudanças</a:t>
            </a:r>
            <a:r>
              <a:rPr lang="en-US" b="1" dirty="0" smtClean="0"/>
              <a:t> </a:t>
            </a:r>
            <a:r>
              <a:rPr lang="en-US" b="1" dirty="0" err="1" smtClean="0"/>
              <a:t>na</a:t>
            </a:r>
            <a:r>
              <a:rPr lang="en-US" b="1" dirty="0" smtClean="0"/>
              <a:t> </a:t>
            </a:r>
            <a:r>
              <a:rPr lang="en-US" b="1" dirty="0" err="1" smtClean="0"/>
              <a:t>deposição</a:t>
            </a:r>
            <a:r>
              <a:rPr lang="en-US" b="1" dirty="0" smtClean="0"/>
              <a:t> </a:t>
            </a:r>
            <a:r>
              <a:rPr lang="en-US" b="1" dirty="0" err="1" smtClean="0"/>
              <a:t>atmosférica</a:t>
            </a:r>
            <a:r>
              <a:rPr lang="en-US" b="1" dirty="0" smtClean="0"/>
              <a:t> de Fe e N </a:t>
            </a:r>
            <a:r>
              <a:rPr lang="en-US" b="1" dirty="0" smtClean="0">
                <a:sym typeface="Symbol" panose="05050102010706020507" pitchFamily="18" charset="2"/>
              </a:rPr>
              <a:t> </a:t>
            </a:r>
            <a:r>
              <a:rPr lang="en-US" b="1" dirty="0" err="1" smtClean="0">
                <a:sym typeface="Symbol" panose="05050102010706020507" pitchFamily="18" charset="2"/>
              </a:rPr>
              <a:t>componentes</a:t>
            </a:r>
            <a:r>
              <a:rPr lang="en-US" b="1" dirty="0" smtClean="0">
                <a:sym typeface="Symbol" panose="05050102010706020507" pitchFamily="18" charset="2"/>
              </a:rPr>
              <a:t> </a:t>
            </a:r>
            <a:r>
              <a:rPr lang="en-US" b="1" dirty="0" err="1" smtClean="0">
                <a:sym typeface="Symbol" panose="05050102010706020507" pitchFamily="18" charset="2"/>
              </a:rPr>
              <a:t>chave</a:t>
            </a:r>
            <a:r>
              <a:rPr lang="en-US" b="1" dirty="0" smtClean="0">
                <a:sym typeface="Symbol" panose="05050102010706020507" pitchFamily="18" charset="2"/>
              </a:rPr>
              <a:t> do </a:t>
            </a:r>
            <a:r>
              <a:rPr lang="en-US" b="1" dirty="0" err="1" smtClean="0">
                <a:sym typeface="Symbol" panose="05050102010706020507" pitchFamily="18" charset="2"/>
              </a:rPr>
              <a:t>ambiente</a:t>
            </a:r>
            <a:r>
              <a:rPr lang="en-US" b="1" dirty="0" smtClean="0">
                <a:sym typeface="Symbol" panose="05050102010706020507" pitchFamily="18" charset="2"/>
              </a:rPr>
              <a:t> </a:t>
            </a:r>
            <a:r>
              <a:rPr lang="en-US" b="1" dirty="0" err="1" smtClean="0">
                <a:sym typeface="Symbol" panose="05050102010706020507" pitchFamily="18" charset="2"/>
              </a:rPr>
              <a:t>em</a:t>
            </a:r>
            <a:r>
              <a:rPr lang="en-US" b="1" dirty="0" smtClean="0">
                <a:sym typeface="Symbol" panose="05050102010706020507" pitchFamily="18" charset="2"/>
              </a:rPr>
              <a:t> </a:t>
            </a:r>
            <a:r>
              <a:rPr lang="en-US" b="1" dirty="0" err="1" smtClean="0">
                <a:sym typeface="Symbol" panose="05050102010706020507" pitchFamily="18" charset="2"/>
              </a:rPr>
              <a:t>alteração</a:t>
            </a:r>
            <a:r>
              <a:rPr lang="en-US" b="1" dirty="0" smtClean="0">
                <a:sym typeface="Symbol" panose="05050102010706020507" pitchFamily="18" charset="2"/>
              </a:rPr>
              <a:t>, </a:t>
            </a:r>
            <a:r>
              <a:rPr lang="en-US" b="1" dirty="0" err="1" smtClean="0">
                <a:sym typeface="Symbol" panose="05050102010706020507" pitchFamily="18" charset="2"/>
              </a:rPr>
              <a:t>principalmente</a:t>
            </a:r>
            <a:r>
              <a:rPr lang="en-US" b="1" dirty="0" smtClean="0">
                <a:sym typeface="Symbol" panose="05050102010706020507" pitchFamily="18" charset="2"/>
              </a:rPr>
              <a:t> </a:t>
            </a:r>
            <a:r>
              <a:rPr lang="en-US" b="1" dirty="0" err="1" smtClean="0">
                <a:sym typeface="Symbol" panose="05050102010706020507" pitchFamily="18" charset="2"/>
              </a:rPr>
              <a:t>próximo</a:t>
            </a:r>
            <a:r>
              <a:rPr lang="en-US" b="1" dirty="0" smtClean="0">
                <a:sym typeface="Symbol" panose="05050102010706020507" pitchFamily="18" charset="2"/>
              </a:rPr>
              <a:t> </a:t>
            </a:r>
            <a:r>
              <a:rPr lang="en-US" b="1" dirty="0" err="1" smtClean="0">
                <a:sym typeface="Symbol" panose="05050102010706020507" pitchFamily="18" charset="2"/>
              </a:rPr>
              <a:t>aos</a:t>
            </a:r>
            <a:r>
              <a:rPr lang="en-US" b="1" dirty="0" smtClean="0">
                <a:sym typeface="Symbol" panose="05050102010706020507" pitchFamily="18" charset="2"/>
              </a:rPr>
              <a:t> </a:t>
            </a:r>
            <a:r>
              <a:rPr lang="en-US" b="1" dirty="0" err="1" smtClean="0">
                <a:sym typeface="Symbol" panose="05050102010706020507" pitchFamily="18" charset="2"/>
              </a:rPr>
              <a:t>grandes</a:t>
            </a:r>
            <a:r>
              <a:rPr lang="en-US" b="1" dirty="0" smtClean="0">
                <a:sym typeface="Symbol" panose="05050102010706020507" pitchFamily="18" charset="2"/>
              </a:rPr>
              <a:t> </a:t>
            </a:r>
            <a:r>
              <a:rPr lang="en-US" b="1" dirty="0" err="1" smtClean="0">
                <a:sym typeface="Symbol" panose="05050102010706020507" pitchFamily="18" charset="2"/>
              </a:rPr>
              <a:t>centros</a:t>
            </a:r>
            <a:r>
              <a:rPr lang="en-US" b="1" dirty="0" smtClean="0">
                <a:sym typeface="Symbol" panose="05050102010706020507" pitchFamily="18" charset="2"/>
              </a:rPr>
              <a:t> </a:t>
            </a:r>
            <a:r>
              <a:rPr lang="en-US" b="1" dirty="0" err="1" smtClean="0">
                <a:sym typeface="Symbol" panose="05050102010706020507" pitchFamily="18" charset="2"/>
              </a:rPr>
              <a:t>urbanos</a:t>
            </a:r>
            <a:r>
              <a:rPr lang="en-US" b="1" dirty="0" smtClean="0">
                <a:sym typeface="Symbol" panose="05050102010706020507" pitchFamily="18" charset="2"/>
              </a:rPr>
              <a:t>.</a:t>
            </a:r>
          </a:p>
          <a:p>
            <a:pPr algn="just"/>
            <a:r>
              <a:rPr lang="en-US" dirty="0" err="1" smtClean="0"/>
              <a:t>Os</a:t>
            </a:r>
            <a:r>
              <a:rPr lang="en-US" dirty="0" smtClean="0"/>
              <a:t> </a:t>
            </a:r>
            <a:r>
              <a:rPr lang="en-US" dirty="0" err="1" smtClean="0"/>
              <a:t>resultados</a:t>
            </a:r>
            <a:r>
              <a:rPr lang="en-US" dirty="0" smtClean="0"/>
              <a:t> </a:t>
            </a:r>
            <a:r>
              <a:rPr lang="en-US" dirty="0" err="1" smtClean="0"/>
              <a:t>líquidos</a:t>
            </a:r>
            <a:r>
              <a:rPr lang="en-US" dirty="0" smtClean="0"/>
              <a:t> </a:t>
            </a:r>
            <a:r>
              <a:rPr lang="en-US" dirty="0" err="1" smtClean="0"/>
              <a:t>destas</a:t>
            </a:r>
            <a:r>
              <a:rPr lang="en-US" dirty="0" smtClean="0"/>
              <a:t> </a:t>
            </a:r>
            <a:r>
              <a:rPr lang="en-US" dirty="0" err="1" smtClean="0"/>
              <a:t>mudanças</a:t>
            </a:r>
            <a:r>
              <a:rPr lang="en-US" dirty="0" smtClean="0"/>
              <a:t> – e </a:t>
            </a:r>
            <a:r>
              <a:rPr lang="en-US" dirty="0" err="1" smtClean="0"/>
              <a:t>seus</a:t>
            </a:r>
            <a:r>
              <a:rPr lang="en-US" dirty="0" smtClean="0"/>
              <a:t> </a:t>
            </a:r>
            <a:r>
              <a:rPr lang="en-US" b="1" u="sng" dirty="0" err="1" smtClean="0">
                <a:solidFill>
                  <a:srgbClr val="FF0000"/>
                </a:solidFill>
              </a:rPr>
              <a:t>sinergimos</a:t>
            </a:r>
            <a:r>
              <a:rPr lang="en-US" dirty="0" smtClean="0"/>
              <a:t> </a:t>
            </a:r>
            <a:r>
              <a:rPr lang="en-US" dirty="0" smtClean="0"/>
              <a:t>e/</a:t>
            </a:r>
            <a:r>
              <a:rPr lang="en-US" dirty="0" err="1" smtClean="0"/>
              <a:t>ou</a:t>
            </a:r>
            <a:r>
              <a:rPr lang="en-US" dirty="0" smtClean="0"/>
              <a:t> </a:t>
            </a:r>
            <a:r>
              <a:rPr lang="en-US" b="1" dirty="0" err="1" smtClean="0">
                <a:solidFill>
                  <a:srgbClr val="FF0000"/>
                </a:solidFill>
              </a:rPr>
              <a:t>antagonismos</a:t>
            </a:r>
            <a:r>
              <a:rPr lang="en-US" b="1" dirty="0" smtClean="0"/>
              <a:t> </a:t>
            </a:r>
            <a:r>
              <a:rPr lang="en-US" dirty="0" err="1" smtClean="0"/>
              <a:t>determinarão</a:t>
            </a:r>
            <a:r>
              <a:rPr lang="en-US" dirty="0" smtClean="0"/>
              <a:t> as </a:t>
            </a:r>
            <a:r>
              <a:rPr lang="en-US" b="1" dirty="0" err="1" smtClean="0"/>
              <a:t>novas</a:t>
            </a:r>
            <a:r>
              <a:rPr lang="en-US" b="1" dirty="0" smtClean="0"/>
              <a:t> </a:t>
            </a:r>
            <a:r>
              <a:rPr lang="en-US" b="1" dirty="0" err="1" smtClean="0"/>
              <a:t>formas</a:t>
            </a:r>
            <a:r>
              <a:rPr lang="en-US" b="1" dirty="0" smtClean="0"/>
              <a:t> dos </a:t>
            </a:r>
            <a:r>
              <a:rPr lang="en-US" b="1" dirty="0" err="1" smtClean="0"/>
              <a:t>ciclos</a:t>
            </a:r>
            <a:r>
              <a:rPr lang="en-US" b="1" dirty="0" smtClean="0"/>
              <a:t> </a:t>
            </a:r>
            <a:r>
              <a:rPr lang="en-US" dirty="0" smtClean="0"/>
              <a:t>dos </a:t>
            </a:r>
            <a:r>
              <a:rPr lang="en-US" dirty="0" err="1" smtClean="0"/>
              <a:t>elementos</a:t>
            </a:r>
            <a:r>
              <a:rPr lang="en-US" dirty="0" smtClean="0"/>
              <a:t> </a:t>
            </a:r>
            <a:r>
              <a:rPr lang="en-US" dirty="0" err="1" smtClean="0"/>
              <a:t>nestes</a:t>
            </a:r>
            <a:r>
              <a:rPr lang="en-US" dirty="0" smtClean="0"/>
              <a:t> </a:t>
            </a:r>
            <a:r>
              <a:rPr lang="en-US" dirty="0" err="1" smtClean="0"/>
              <a:t>sistemas</a:t>
            </a:r>
            <a:r>
              <a:rPr lang="en-US" dirty="0" smtClean="0"/>
              <a:t>.</a:t>
            </a:r>
          </a:p>
          <a:p>
            <a:pPr algn="just"/>
            <a:r>
              <a:rPr lang="en-US" b="1" dirty="0" smtClean="0"/>
              <a:t>Ex.: </a:t>
            </a:r>
            <a:r>
              <a:rPr lang="en-US" b="1" dirty="0"/>
              <a:t>pH </a:t>
            </a:r>
            <a:r>
              <a:rPr lang="en-US" dirty="0" err="1" smtClean="0"/>
              <a:t>permanecerá</a:t>
            </a:r>
            <a:r>
              <a:rPr lang="en-US" dirty="0" smtClean="0"/>
              <a:t> </a:t>
            </a:r>
            <a:r>
              <a:rPr lang="en-US" dirty="0" err="1" smtClean="0"/>
              <a:t>altamente</a:t>
            </a:r>
            <a:r>
              <a:rPr lang="en-US" dirty="0" smtClean="0"/>
              <a:t> </a:t>
            </a:r>
            <a:r>
              <a:rPr lang="en-US" dirty="0" err="1" smtClean="0"/>
              <a:t>variável</a:t>
            </a:r>
            <a:r>
              <a:rPr lang="en-US" dirty="0" smtClean="0"/>
              <a:t> </a:t>
            </a:r>
            <a:r>
              <a:rPr lang="en-US" dirty="0" err="1" smtClean="0"/>
              <a:t>nos</a:t>
            </a:r>
            <a:r>
              <a:rPr lang="en-US" dirty="0" smtClean="0"/>
              <a:t> SRCs, mas </a:t>
            </a:r>
            <a:r>
              <a:rPr lang="en-US" dirty="0" err="1" smtClean="0"/>
              <a:t>esta</a:t>
            </a:r>
            <a:r>
              <a:rPr lang="en-US" dirty="0" smtClean="0"/>
              <a:t> </a:t>
            </a:r>
            <a:r>
              <a:rPr lang="en-US" dirty="0" err="1" smtClean="0"/>
              <a:t>variação</a:t>
            </a:r>
            <a:r>
              <a:rPr lang="en-US" dirty="0" smtClean="0"/>
              <a:t> </a:t>
            </a:r>
            <a:r>
              <a:rPr lang="en-US" dirty="0" err="1" smtClean="0"/>
              <a:t>será</a:t>
            </a:r>
            <a:r>
              <a:rPr lang="en-US" dirty="0" smtClean="0"/>
              <a:t> </a:t>
            </a:r>
            <a:r>
              <a:rPr lang="en-US" dirty="0" err="1" smtClean="0"/>
              <a:t>em</a:t>
            </a:r>
            <a:r>
              <a:rPr lang="en-US" dirty="0" smtClean="0"/>
              <a:t> </a:t>
            </a:r>
            <a:r>
              <a:rPr lang="en-US" dirty="0" err="1" smtClean="0"/>
              <a:t>torno</a:t>
            </a:r>
            <a:r>
              <a:rPr lang="en-US" dirty="0" smtClean="0"/>
              <a:t> de um </a:t>
            </a:r>
            <a:r>
              <a:rPr lang="en-US" b="1" dirty="0" smtClean="0"/>
              <a:t>valor </a:t>
            </a:r>
            <a:r>
              <a:rPr lang="en-US" b="1" dirty="0" err="1" smtClean="0"/>
              <a:t>médio</a:t>
            </a:r>
            <a:r>
              <a:rPr lang="en-US" b="1" dirty="0" smtClean="0"/>
              <a:t> </a:t>
            </a:r>
            <a:r>
              <a:rPr lang="en-US" b="1" dirty="0" err="1" smtClean="0"/>
              <a:t>menor</a:t>
            </a:r>
            <a:r>
              <a:rPr lang="en-US" b="1" dirty="0" smtClean="0"/>
              <a:t> </a:t>
            </a:r>
            <a:r>
              <a:rPr lang="en-US" dirty="0" err="1" smtClean="0"/>
              <a:t>em</a:t>
            </a:r>
            <a:r>
              <a:rPr lang="en-US" dirty="0" smtClean="0"/>
              <a:t> um </a:t>
            </a:r>
            <a:r>
              <a:rPr lang="en-US" dirty="0" err="1" smtClean="0"/>
              <a:t>oceano</a:t>
            </a:r>
            <a:r>
              <a:rPr lang="en-US" dirty="0" smtClean="0"/>
              <a:t> </a:t>
            </a:r>
            <a:r>
              <a:rPr lang="en-US" dirty="0" err="1" smtClean="0"/>
              <a:t>acidificado</a:t>
            </a:r>
            <a:r>
              <a:rPr lang="en-US" dirty="0" smtClean="0"/>
              <a:t>.</a:t>
            </a:r>
          </a:p>
          <a:p>
            <a:pPr algn="just"/>
            <a:endParaRPr lang="en-US" dirty="0" smtClean="0"/>
          </a:p>
          <a:p>
            <a:pPr algn="just"/>
            <a:r>
              <a:rPr lang="en-US" sz="2400" b="1" dirty="0" smtClean="0"/>
              <a:t>*</a:t>
            </a:r>
            <a:r>
              <a:rPr lang="en-US" dirty="0" smtClean="0"/>
              <a:t> </a:t>
            </a:r>
            <a:r>
              <a:rPr lang="en-US" sz="2000" b="1" u="sng" dirty="0" smtClean="0"/>
              <a:t>Um </a:t>
            </a:r>
            <a:r>
              <a:rPr lang="en-US" sz="2000" b="1" u="sng" dirty="0" err="1" smtClean="0"/>
              <a:t>fator</a:t>
            </a:r>
            <a:r>
              <a:rPr lang="en-US" sz="2000" b="1" u="sng" dirty="0" smtClean="0"/>
              <a:t> </a:t>
            </a:r>
            <a:r>
              <a:rPr lang="en-US" sz="2000" b="1" u="sng" dirty="0" err="1" smtClean="0"/>
              <a:t>Chave</a:t>
            </a:r>
            <a:r>
              <a:rPr lang="en-US" sz="2000" b="1" u="sng" dirty="0" smtClean="0"/>
              <a:t> é se a RC </a:t>
            </a:r>
            <a:r>
              <a:rPr lang="en-US" sz="2000" b="1" u="sng" dirty="0" err="1" smtClean="0"/>
              <a:t>irá</a:t>
            </a:r>
            <a:r>
              <a:rPr lang="en-US" sz="2000" b="1" u="sng" dirty="0" smtClean="0"/>
              <a:t> se </a:t>
            </a:r>
            <a:r>
              <a:rPr lang="en-US" sz="2000" b="1" u="sng" dirty="0" err="1" smtClean="0"/>
              <a:t>intensificar</a:t>
            </a:r>
            <a:r>
              <a:rPr lang="en-US" sz="2000" b="1" u="sng" dirty="0" smtClean="0"/>
              <a:t> </a:t>
            </a:r>
            <a:r>
              <a:rPr lang="en-US" sz="2000" b="1" u="sng" dirty="0" err="1" smtClean="0"/>
              <a:t>ou</a:t>
            </a:r>
            <a:r>
              <a:rPr lang="en-US" sz="2000" b="1" u="sng" dirty="0" smtClean="0"/>
              <a:t> se o </a:t>
            </a:r>
            <a:r>
              <a:rPr lang="en-US" sz="2000" b="1" u="sng" dirty="0" err="1" smtClean="0"/>
              <a:t>aquecimento</a:t>
            </a:r>
            <a:r>
              <a:rPr lang="en-US" sz="2000" b="1" u="sng" dirty="0" smtClean="0"/>
              <a:t> da </a:t>
            </a:r>
            <a:r>
              <a:rPr lang="en-US" sz="2000" b="1" u="sng" dirty="0" err="1" smtClean="0"/>
              <a:t>camada</a:t>
            </a:r>
            <a:r>
              <a:rPr lang="en-US" sz="2000" b="1" u="sng" dirty="0" smtClean="0"/>
              <a:t> superior do </a:t>
            </a:r>
            <a:r>
              <a:rPr lang="en-US" sz="2000" b="1" u="sng" dirty="0" err="1" smtClean="0"/>
              <a:t>oceano</a:t>
            </a:r>
            <a:r>
              <a:rPr lang="en-US" sz="2000" b="1" u="sng" dirty="0" smtClean="0"/>
              <a:t> e a </a:t>
            </a:r>
            <a:r>
              <a:rPr lang="en-US" sz="2000" b="1" u="sng" dirty="0" err="1" smtClean="0"/>
              <a:t>estratificação</a:t>
            </a:r>
            <a:r>
              <a:rPr lang="en-US" sz="2000" b="1" u="sng" dirty="0" smtClean="0"/>
              <a:t> </a:t>
            </a:r>
            <a:r>
              <a:rPr lang="en-US" sz="2000" b="1" u="sng" dirty="0" err="1" smtClean="0"/>
              <a:t>incrementada</a:t>
            </a:r>
            <a:r>
              <a:rPr lang="en-US" sz="2000" b="1" u="sng" dirty="0" smtClean="0"/>
              <a:t> </a:t>
            </a:r>
            <a:r>
              <a:rPr lang="en-US" sz="2000" b="1" u="sng" dirty="0" err="1" smtClean="0"/>
              <a:t>irão</a:t>
            </a:r>
            <a:r>
              <a:rPr lang="en-US" sz="2000" b="1" u="sng" dirty="0" smtClean="0"/>
              <a:t> </a:t>
            </a:r>
            <a:r>
              <a:rPr lang="en-US" sz="2000" b="1" u="sng" dirty="0" err="1" smtClean="0"/>
              <a:t>prevalecer</a:t>
            </a:r>
            <a:r>
              <a:rPr lang="en-US" sz="2000" b="1" dirty="0" smtClean="0"/>
              <a:t>.</a:t>
            </a:r>
          </a:p>
          <a:p>
            <a:pPr algn="just"/>
            <a:r>
              <a:rPr lang="en-US" dirty="0" err="1" smtClean="0"/>
              <a:t>Questões</a:t>
            </a:r>
            <a:r>
              <a:rPr lang="en-US" dirty="0" smtClean="0"/>
              <a:t> </a:t>
            </a:r>
            <a:r>
              <a:rPr lang="en-US" dirty="0" err="1" smtClean="0"/>
              <a:t>importantes</a:t>
            </a:r>
            <a:r>
              <a:rPr lang="en-US" dirty="0" smtClean="0"/>
              <a:t>:</a:t>
            </a:r>
          </a:p>
          <a:p>
            <a:pPr marL="285750" indent="-285750" algn="just">
              <a:buFontTx/>
              <a:buChar char="-"/>
            </a:pPr>
            <a:r>
              <a:rPr lang="en-US" b="1" dirty="0" smtClean="0"/>
              <a:t>Como </a:t>
            </a:r>
            <a:r>
              <a:rPr lang="en-US" b="1" dirty="0" err="1" smtClean="0"/>
              <a:t>os</a:t>
            </a:r>
            <a:r>
              <a:rPr lang="en-US" b="1" dirty="0" smtClean="0"/>
              <a:t> </a:t>
            </a:r>
            <a:r>
              <a:rPr lang="en-US" b="1" dirty="0" err="1" smtClean="0"/>
              <a:t>aportes</a:t>
            </a:r>
            <a:r>
              <a:rPr lang="en-US" b="1" dirty="0" smtClean="0"/>
              <a:t> </a:t>
            </a:r>
            <a:r>
              <a:rPr lang="en-US" b="1" dirty="0" err="1" smtClean="0"/>
              <a:t>externos</a:t>
            </a:r>
            <a:r>
              <a:rPr lang="en-US" b="1" dirty="0" smtClean="0"/>
              <a:t> de </a:t>
            </a:r>
            <a:r>
              <a:rPr lang="en-US" b="1" dirty="0" err="1" smtClean="0"/>
              <a:t>nutrientes</a:t>
            </a:r>
            <a:r>
              <a:rPr lang="en-US" b="1" dirty="0" smtClean="0"/>
              <a:t> </a:t>
            </a:r>
            <a:r>
              <a:rPr lang="en-US" b="1" dirty="0" err="1" smtClean="0"/>
              <a:t>irão</a:t>
            </a:r>
            <a:r>
              <a:rPr lang="en-US" b="1" dirty="0" smtClean="0"/>
              <a:t> </a:t>
            </a:r>
            <a:r>
              <a:rPr lang="en-US" b="1" dirty="0" err="1" smtClean="0"/>
              <a:t>variar</a:t>
            </a:r>
            <a:r>
              <a:rPr lang="en-US" b="1" dirty="0" smtClean="0"/>
              <a:t> com as </a:t>
            </a:r>
            <a:r>
              <a:rPr lang="en-US" b="1" dirty="0" err="1" smtClean="0"/>
              <a:t>mudanças</a:t>
            </a:r>
            <a:r>
              <a:rPr lang="en-US" b="1" dirty="0" smtClean="0"/>
              <a:t> </a:t>
            </a:r>
            <a:r>
              <a:rPr lang="en-US" b="1" dirty="0" err="1" smtClean="0"/>
              <a:t>climáticas</a:t>
            </a:r>
            <a:r>
              <a:rPr lang="en-US" b="1" dirty="0" smtClean="0"/>
              <a:t>? </a:t>
            </a:r>
          </a:p>
          <a:p>
            <a:pPr marL="285750" indent="-285750" algn="just">
              <a:buFontTx/>
              <a:buChar char="-"/>
            </a:pPr>
            <a:r>
              <a:rPr lang="en-US" b="1" dirty="0" smtClean="0"/>
              <a:t>Como a </a:t>
            </a:r>
            <a:r>
              <a:rPr lang="en-US" b="1" dirty="0" err="1" smtClean="0"/>
              <a:t>quantidade</a:t>
            </a:r>
            <a:r>
              <a:rPr lang="en-US" b="1" dirty="0" smtClean="0"/>
              <a:t> e a </a:t>
            </a:r>
            <a:r>
              <a:rPr lang="en-US" b="1" dirty="0" err="1" smtClean="0"/>
              <a:t>qualidade</a:t>
            </a:r>
            <a:r>
              <a:rPr lang="en-US" b="1" dirty="0" smtClean="0"/>
              <a:t> do C </a:t>
            </a:r>
            <a:r>
              <a:rPr lang="en-US" b="1" dirty="0" err="1" smtClean="0"/>
              <a:t>exportado</a:t>
            </a:r>
            <a:r>
              <a:rPr lang="en-US" b="1" dirty="0" smtClean="0"/>
              <a:t> da </a:t>
            </a:r>
            <a:r>
              <a:rPr lang="en-US" b="1" dirty="0" err="1" smtClean="0"/>
              <a:t>camada</a:t>
            </a:r>
            <a:r>
              <a:rPr lang="en-US" b="1" dirty="0" smtClean="0"/>
              <a:t> superior do </a:t>
            </a:r>
            <a:r>
              <a:rPr lang="en-US" b="1" dirty="0" err="1" smtClean="0"/>
              <a:t>oceano</a:t>
            </a:r>
            <a:r>
              <a:rPr lang="en-US" b="1" dirty="0" smtClean="0"/>
              <a:t> </a:t>
            </a:r>
            <a:r>
              <a:rPr lang="en-US" b="1" dirty="0" err="1" smtClean="0"/>
              <a:t>irão</a:t>
            </a:r>
            <a:r>
              <a:rPr lang="en-US" b="1" dirty="0" smtClean="0"/>
              <a:t> </a:t>
            </a:r>
            <a:r>
              <a:rPr lang="en-US" b="1" dirty="0" err="1" smtClean="0"/>
              <a:t>variar</a:t>
            </a:r>
            <a:r>
              <a:rPr lang="en-US" b="1" dirty="0" smtClean="0"/>
              <a:t> com as </a:t>
            </a:r>
            <a:r>
              <a:rPr lang="en-US" b="1" dirty="0" err="1" smtClean="0"/>
              <a:t>alterações</a:t>
            </a:r>
            <a:r>
              <a:rPr lang="en-US" b="1" dirty="0" smtClean="0"/>
              <a:t> </a:t>
            </a:r>
            <a:r>
              <a:rPr lang="en-US" b="1" dirty="0" err="1" smtClean="0"/>
              <a:t>na</a:t>
            </a:r>
            <a:r>
              <a:rPr lang="en-US" b="1" dirty="0" smtClean="0"/>
              <a:t> </a:t>
            </a:r>
            <a:r>
              <a:rPr lang="en-US" b="1" dirty="0" err="1" smtClean="0"/>
              <a:t>estrutura</a:t>
            </a:r>
            <a:r>
              <a:rPr lang="en-US" b="1" dirty="0" smtClean="0"/>
              <a:t> e </a:t>
            </a:r>
            <a:r>
              <a:rPr lang="en-US" b="1" dirty="0" err="1" smtClean="0"/>
              <a:t>composição</a:t>
            </a:r>
            <a:r>
              <a:rPr lang="en-US" b="1" dirty="0" smtClean="0"/>
              <a:t> da </a:t>
            </a:r>
            <a:r>
              <a:rPr lang="en-US" b="1" dirty="0" err="1" smtClean="0"/>
              <a:t>rede</a:t>
            </a:r>
            <a:r>
              <a:rPr lang="en-US" b="1" dirty="0" smtClean="0"/>
              <a:t> </a:t>
            </a:r>
            <a:r>
              <a:rPr lang="en-US" b="1" dirty="0" err="1" smtClean="0"/>
              <a:t>trófica</a:t>
            </a:r>
            <a:r>
              <a:rPr lang="en-US" b="1" dirty="0" smtClean="0"/>
              <a:t>? </a:t>
            </a:r>
          </a:p>
          <a:p>
            <a:pPr marL="285750" indent="-285750" algn="just">
              <a:buFontTx/>
              <a:buChar char="-"/>
            </a:pPr>
            <a:r>
              <a:rPr lang="en-US" b="1" dirty="0" err="1" smtClean="0"/>
              <a:t>Tendências</a:t>
            </a:r>
            <a:r>
              <a:rPr lang="en-US" b="1" dirty="0" smtClean="0"/>
              <a:t> </a:t>
            </a:r>
            <a:r>
              <a:rPr lang="en-US" b="1" dirty="0" err="1" smtClean="0"/>
              <a:t>futuras</a:t>
            </a:r>
            <a:r>
              <a:rPr lang="en-US" b="1" dirty="0" smtClean="0"/>
              <a:t> no </a:t>
            </a:r>
            <a:r>
              <a:rPr lang="en-US" b="1" dirty="0" err="1" smtClean="0"/>
              <a:t>suprimento</a:t>
            </a:r>
            <a:r>
              <a:rPr lang="en-US" b="1" dirty="0" smtClean="0"/>
              <a:t> de Fe </a:t>
            </a:r>
            <a:r>
              <a:rPr lang="en-US" b="1" dirty="0" smtClean="0">
                <a:sym typeface="Symbol" panose="05050102010706020507" pitchFamily="18" charset="2"/>
              </a:rPr>
              <a:t> </a:t>
            </a:r>
            <a:r>
              <a:rPr lang="en-US" b="1" dirty="0" err="1" smtClean="0">
                <a:sym typeface="Symbol" panose="05050102010706020507" pitchFamily="18" charset="2"/>
              </a:rPr>
              <a:t>difíceis</a:t>
            </a:r>
            <a:r>
              <a:rPr lang="en-US" b="1" dirty="0" smtClean="0">
                <a:sym typeface="Symbol" panose="05050102010706020507" pitchFamily="18" charset="2"/>
              </a:rPr>
              <a:t> de </a:t>
            </a:r>
            <a:r>
              <a:rPr lang="en-US" b="1" dirty="0" err="1" smtClean="0">
                <a:sym typeface="Symbol" panose="05050102010706020507" pitchFamily="18" charset="2"/>
              </a:rPr>
              <a:t>determinar</a:t>
            </a:r>
            <a:r>
              <a:rPr lang="en-US" b="1" dirty="0" smtClean="0">
                <a:sym typeface="Symbol" panose="05050102010706020507" pitchFamily="18" charset="2"/>
              </a:rPr>
              <a:t> </a:t>
            </a:r>
            <a:r>
              <a:rPr lang="en-US" b="1" dirty="0" err="1" smtClean="0">
                <a:sym typeface="Symbol" panose="05050102010706020507" pitchFamily="18" charset="2"/>
              </a:rPr>
              <a:t>pq</a:t>
            </a:r>
            <a:r>
              <a:rPr lang="en-US" b="1" dirty="0" smtClean="0">
                <a:sym typeface="Symbol" panose="05050102010706020507" pitchFamily="18" charset="2"/>
              </a:rPr>
              <a:t> a </a:t>
            </a:r>
            <a:r>
              <a:rPr lang="en-US" b="1" dirty="0" err="1" smtClean="0">
                <a:sym typeface="Symbol" panose="05050102010706020507" pitchFamily="18" charset="2"/>
              </a:rPr>
              <a:t>biogeoquímica</a:t>
            </a:r>
            <a:r>
              <a:rPr lang="en-US" b="1" dirty="0" smtClean="0">
                <a:sym typeface="Symbol" panose="05050102010706020507" pitchFamily="18" charset="2"/>
              </a:rPr>
              <a:t> do Fe </a:t>
            </a:r>
            <a:r>
              <a:rPr lang="en-US" b="1" dirty="0" err="1" smtClean="0">
                <a:sym typeface="Symbol" panose="05050102010706020507" pitchFamily="18" charset="2"/>
              </a:rPr>
              <a:t>depende</a:t>
            </a:r>
            <a:r>
              <a:rPr lang="en-US" b="1" dirty="0" smtClean="0">
                <a:sym typeface="Symbol" panose="05050102010706020507" pitchFamily="18" charset="2"/>
              </a:rPr>
              <a:t> da </a:t>
            </a:r>
            <a:r>
              <a:rPr lang="en-US" b="1" dirty="0" err="1" smtClean="0">
                <a:sym typeface="Symbol" panose="05050102010706020507" pitchFamily="18" charset="2"/>
              </a:rPr>
              <a:t>intensidade</a:t>
            </a:r>
            <a:r>
              <a:rPr lang="en-US" b="1" dirty="0" smtClean="0">
                <a:sym typeface="Symbol" panose="05050102010706020507" pitchFamily="18" charset="2"/>
              </a:rPr>
              <a:t> da </a:t>
            </a:r>
            <a:r>
              <a:rPr lang="en-US" b="1" dirty="0" err="1" smtClean="0">
                <a:sym typeface="Symbol" panose="05050102010706020507" pitchFamily="18" charset="2"/>
              </a:rPr>
              <a:t>ressurgência</a:t>
            </a:r>
            <a:r>
              <a:rPr lang="en-US" b="1" dirty="0" smtClean="0">
                <a:sym typeface="Symbol" panose="05050102010706020507" pitchFamily="18" charset="2"/>
              </a:rPr>
              <a:t>, da </a:t>
            </a:r>
            <a:r>
              <a:rPr lang="en-US" b="1" dirty="0" err="1" smtClean="0">
                <a:sym typeface="Symbol" panose="05050102010706020507" pitchFamily="18" charset="2"/>
              </a:rPr>
              <a:t>acidificação</a:t>
            </a:r>
            <a:r>
              <a:rPr lang="en-US" b="1" dirty="0" smtClean="0">
                <a:sym typeface="Symbol" panose="05050102010706020507" pitchFamily="18" charset="2"/>
              </a:rPr>
              <a:t>, da </a:t>
            </a:r>
            <a:r>
              <a:rPr lang="en-US" b="1" dirty="0" err="1" smtClean="0">
                <a:sym typeface="Symbol" panose="05050102010706020507" pitchFamily="18" charset="2"/>
              </a:rPr>
              <a:t>hipoxia</a:t>
            </a:r>
            <a:r>
              <a:rPr lang="en-US" b="1" dirty="0" smtClean="0">
                <a:sym typeface="Symbol" panose="05050102010706020507" pitchFamily="18" charset="2"/>
              </a:rPr>
              <a:t>, dos </a:t>
            </a:r>
            <a:r>
              <a:rPr lang="en-US" b="1" dirty="0" err="1" smtClean="0">
                <a:sym typeface="Symbol" panose="05050102010706020507" pitchFamily="18" charset="2"/>
              </a:rPr>
              <a:t>padrões</a:t>
            </a:r>
            <a:r>
              <a:rPr lang="en-US" b="1" dirty="0" smtClean="0">
                <a:sym typeface="Symbol" panose="05050102010706020507" pitchFamily="18" charset="2"/>
              </a:rPr>
              <a:t> de </a:t>
            </a:r>
            <a:r>
              <a:rPr lang="en-US" b="1" dirty="0" err="1" smtClean="0">
                <a:sym typeface="Symbol" panose="05050102010706020507" pitchFamily="18" charset="2"/>
              </a:rPr>
              <a:t>chuva</a:t>
            </a:r>
            <a:r>
              <a:rPr lang="en-US" b="1" dirty="0" smtClean="0">
                <a:sym typeface="Symbol" panose="05050102010706020507" pitchFamily="18" charset="2"/>
              </a:rPr>
              <a:t> e das </a:t>
            </a:r>
            <a:r>
              <a:rPr lang="en-US" b="1" dirty="0" err="1" smtClean="0">
                <a:sym typeface="Symbol" panose="05050102010706020507" pitchFamily="18" charset="2"/>
              </a:rPr>
              <a:t>fontes</a:t>
            </a:r>
            <a:r>
              <a:rPr lang="en-US" b="1" dirty="0" smtClean="0">
                <a:sym typeface="Symbol" panose="05050102010706020507" pitchFamily="18" charset="2"/>
              </a:rPr>
              <a:t> </a:t>
            </a:r>
            <a:r>
              <a:rPr lang="en-US" b="1" dirty="0" err="1" smtClean="0">
                <a:sym typeface="Symbol" panose="05050102010706020507" pitchFamily="18" charset="2"/>
              </a:rPr>
              <a:t>antrópicas</a:t>
            </a:r>
            <a:endParaRPr lang="en-US" b="1" dirty="0" smtClean="0">
              <a:sym typeface="Symbol" panose="05050102010706020507" pitchFamily="18" charset="2"/>
            </a:endParaRPr>
          </a:p>
          <a:p>
            <a:pPr algn="just"/>
            <a:r>
              <a:rPr lang="en-US" dirty="0" smtClean="0"/>
              <a:t>O </a:t>
            </a:r>
            <a:r>
              <a:rPr lang="en-US" dirty="0" err="1" smtClean="0"/>
              <a:t>grau</a:t>
            </a:r>
            <a:r>
              <a:rPr lang="en-US" dirty="0" smtClean="0"/>
              <a:t> da </a:t>
            </a:r>
            <a:r>
              <a:rPr lang="en-US" dirty="0" err="1" smtClean="0"/>
              <a:t>limitação</a:t>
            </a:r>
            <a:r>
              <a:rPr lang="en-US" dirty="0" smtClean="0"/>
              <a:t> da </a:t>
            </a:r>
            <a:r>
              <a:rPr lang="en-US" dirty="0" err="1" smtClean="0"/>
              <a:t>produção</a:t>
            </a:r>
            <a:r>
              <a:rPr lang="en-US" dirty="0" smtClean="0"/>
              <a:t> </a:t>
            </a:r>
            <a:r>
              <a:rPr lang="en-US" dirty="0" err="1" smtClean="0"/>
              <a:t>fitoplanctônica</a:t>
            </a:r>
            <a:r>
              <a:rPr lang="en-US" dirty="0" smtClean="0"/>
              <a:t> </a:t>
            </a:r>
            <a:r>
              <a:rPr lang="en-US" dirty="0" err="1" smtClean="0"/>
              <a:t>pelo</a:t>
            </a:r>
            <a:r>
              <a:rPr lang="en-US" dirty="0" smtClean="0"/>
              <a:t> Fe </a:t>
            </a:r>
            <a:r>
              <a:rPr lang="en-US" dirty="0" err="1" smtClean="0"/>
              <a:t>difere</a:t>
            </a:r>
            <a:r>
              <a:rPr lang="en-US" dirty="0" smtClean="0"/>
              <a:t> entre </a:t>
            </a:r>
            <a:r>
              <a:rPr lang="en-US" dirty="0" err="1" smtClean="0"/>
              <a:t>os</a:t>
            </a:r>
            <a:r>
              <a:rPr lang="en-US" dirty="0" smtClean="0"/>
              <a:t> </a:t>
            </a:r>
            <a:r>
              <a:rPr lang="en-US" dirty="0" err="1" smtClean="0"/>
              <a:t>quatro</a:t>
            </a:r>
            <a:r>
              <a:rPr lang="en-US" dirty="0" smtClean="0"/>
              <a:t> </a:t>
            </a:r>
            <a:r>
              <a:rPr lang="en-US" dirty="0" err="1" smtClean="0"/>
              <a:t>principais</a:t>
            </a:r>
            <a:r>
              <a:rPr lang="en-US" dirty="0" smtClean="0"/>
              <a:t> </a:t>
            </a:r>
            <a:r>
              <a:rPr lang="en-US" dirty="0" err="1" smtClean="0"/>
              <a:t>sistemas</a:t>
            </a:r>
            <a:r>
              <a:rPr lang="en-US" dirty="0" smtClean="0"/>
              <a:t> de </a:t>
            </a:r>
            <a:r>
              <a:rPr lang="en-US" dirty="0" err="1" smtClean="0"/>
              <a:t>ressurgência</a:t>
            </a:r>
            <a:r>
              <a:rPr lang="en-US" dirty="0" smtClean="0"/>
              <a:t>, </a:t>
            </a:r>
            <a:r>
              <a:rPr lang="en-US" dirty="0" err="1" smtClean="0"/>
              <a:t>bem</a:t>
            </a:r>
            <a:r>
              <a:rPr lang="en-US" dirty="0" smtClean="0"/>
              <a:t> </a:t>
            </a:r>
            <a:r>
              <a:rPr lang="en-US" dirty="0" err="1" smtClean="0"/>
              <a:t>como</a:t>
            </a:r>
            <a:r>
              <a:rPr lang="en-US" dirty="0"/>
              <a:t> </a:t>
            </a:r>
            <a:r>
              <a:rPr lang="en-US" dirty="0" smtClean="0"/>
              <a:t>as </a:t>
            </a:r>
            <a:r>
              <a:rPr lang="en-US" dirty="0" err="1"/>
              <a:t>variações</a:t>
            </a:r>
            <a:r>
              <a:rPr lang="en-US" dirty="0"/>
              <a:t> </a:t>
            </a:r>
            <a:r>
              <a:rPr lang="en-US" dirty="0" err="1"/>
              <a:t>espaciais</a:t>
            </a:r>
            <a:r>
              <a:rPr lang="en-US" dirty="0"/>
              <a:t> </a:t>
            </a:r>
            <a:r>
              <a:rPr lang="en-US" dirty="0" smtClean="0"/>
              <a:t> e </a:t>
            </a:r>
            <a:r>
              <a:rPr lang="en-US" dirty="0" err="1" smtClean="0"/>
              <a:t>temporais</a:t>
            </a:r>
            <a:r>
              <a:rPr lang="en-US" dirty="0" smtClean="0"/>
              <a:t> </a:t>
            </a:r>
            <a:r>
              <a:rPr lang="en-US" dirty="0" err="1" smtClean="0"/>
              <a:t>dentro</a:t>
            </a:r>
            <a:r>
              <a:rPr lang="en-US" dirty="0" smtClean="0"/>
              <a:t> de </a:t>
            </a:r>
            <a:r>
              <a:rPr lang="en-US" dirty="0" err="1" smtClean="0"/>
              <a:t>cada</a:t>
            </a:r>
            <a:r>
              <a:rPr lang="en-US" dirty="0" smtClean="0"/>
              <a:t> um deles.</a:t>
            </a:r>
          </a:p>
          <a:p>
            <a:pPr marL="285750" indent="-285750" algn="just">
              <a:buFontTx/>
              <a:buChar char="-"/>
            </a:pPr>
            <a:r>
              <a:rPr lang="en-US" dirty="0" smtClean="0"/>
              <a:t> O </a:t>
            </a:r>
            <a:r>
              <a:rPr lang="en-US" dirty="0" err="1" smtClean="0"/>
              <a:t>balanço</a:t>
            </a:r>
            <a:r>
              <a:rPr lang="en-US" dirty="0" smtClean="0"/>
              <a:t> dos </a:t>
            </a:r>
            <a:r>
              <a:rPr lang="en-US" b="1" dirty="0" err="1" smtClean="0"/>
              <a:t>ganhos</a:t>
            </a:r>
            <a:r>
              <a:rPr lang="en-US" b="1" dirty="0" smtClean="0"/>
              <a:t> e </a:t>
            </a:r>
            <a:r>
              <a:rPr lang="en-US" b="1" dirty="0" err="1" smtClean="0"/>
              <a:t>perdas</a:t>
            </a:r>
            <a:r>
              <a:rPr lang="en-US" b="1" dirty="0" smtClean="0"/>
              <a:t> do N </a:t>
            </a:r>
            <a:r>
              <a:rPr lang="en-US" b="1" dirty="0" err="1" smtClean="0"/>
              <a:t>também</a:t>
            </a:r>
            <a:r>
              <a:rPr lang="en-US" b="1" dirty="0" smtClean="0"/>
              <a:t> </a:t>
            </a:r>
            <a:r>
              <a:rPr lang="en-US" b="1" dirty="0" err="1" smtClean="0"/>
              <a:t>precisam</a:t>
            </a:r>
            <a:r>
              <a:rPr lang="en-US" b="1" dirty="0" smtClean="0"/>
              <a:t> </a:t>
            </a:r>
            <a:r>
              <a:rPr lang="en-US" b="1" dirty="0" err="1" smtClean="0"/>
              <a:t>ser</a:t>
            </a:r>
            <a:r>
              <a:rPr lang="en-US" b="1" dirty="0" smtClean="0"/>
              <a:t> </a:t>
            </a:r>
            <a:r>
              <a:rPr lang="en-US" b="1" dirty="0" err="1" smtClean="0"/>
              <a:t>melhor</a:t>
            </a:r>
            <a:r>
              <a:rPr lang="en-US" b="1" dirty="0" smtClean="0"/>
              <a:t> </a:t>
            </a:r>
            <a:r>
              <a:rPr lang="en-US" b="1" dirty="0" err="1" smtClean="0"/>
              <a:t>compreendidas</a:t>
            </a:r>
            <a:r>
              <a:rPr lang="en-US" b="1" dirty="0" smtClean="0"/>
              <a:t> </a:t>
            </a:r>
            <a:r>
              <a:rPr lang="en-US" dirty="0" smtClean="0"/>
              <a:t>(N </a:t>
            </a:r>
            <a:r>
              <a:rPr lang="en-US" dirty="0" err="1" smtClean="0"/>
              <a:t>afeta</a:t>
            </a:r>
            <a:r>
              <a:rPr lang="en-US" dirty="0" smtClean="0"/>
              <a:t> a </a:t>
            </a:r>
            <a:r>
              <a:rPr lang="en-US" dirty="0" err="1" smtClean="0"/>
              <a:t>produção</a:t>
            </a:r>
            <a:r>
              <a:rPr lang="en-US" dirty="0" smtClean="0"/>
              <a:t> nova e, </a:t>
            </a:r>
            <a:r>
              <a:rPr lang="en-US" dirty="0" err="1" smtClean="0"/>
              <a:t>portanto</a:t>
            </a:r>
            <a:r>
              <a:rPr lang="en-US" dirty="0" smtClean="0"/>
              <a:t>, o </a:t>
            </a:r>
            <a:r>
              <a:rPr lang="en-US" dirty="0" err="1" smtClean="0"/>
              <a:t>sequestro</a:t>
            </a:r>
            <a:r>
              <a:rPr lang="en-US" dirty="0" smtClean="0"/>
              <a:t> de C.</a:t>
            </a:r>
            <a:endParaRPr lang="pt-BR" dirty="0"/>
          </a:p>
        </p:txBody>
      </p:sp>
    </p:spTree>
    <p:extLst>
      <p:ext uri="{BB962C8B-B14F-4D97-AF65-F5344CB8AC3E}">
        <p14:creationId xmlns:p14="http://schemas.microsoft.com/office/powerpoint/2010/main" val="329419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80">
                                          <p:stCondLst>
                                            <p:cond delay="0"/>
                                          </p:stCondLst>
                                        </p:cTn>
                                        <p:tgtEl>
                                          <p:spTgt spid="3">
                                            <p:txEl>
                                              <p:pRg st="2" end="2"/>
                                            </p:txEl>
                                          </p:spTgt>
                                        </p:tgtEl>
                                      </p:cBhvr>
                                    </p:animEffect>
                                    <p:anim calcmode="lin" valueType="num">
                                      <p:cBhvr>
                                        <p:cTn id="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2" end="2"/>
                                            </p:txEl>
                                          </p:spTgt>
                                        </p:tgtEl>
                                      </p:cBhvr>
                                      <p:to x="100000" y="60000"/>
                                    </p:animScale>
                                    <p:animScale>
                                      <p:cBhvr>
                                        <p:cTn id="18" dur="166" decel="50000">
                                          <p:stCondLst>
                                            <p:cond delay="676"/>
                                          </p:stCondLst>
                                        </p:cTn>
                                        <p:tgtEl>
                                          <p:spTgt spid="3">
                                            <p:txEl>
                                              <p:pRg st="2" end="2"/>
                                            </p:txEl>
                                          </p:spTgt>
                                        </p:tgtEl>
                                      </p:cBhvr>
                                      <p:to x="100000" y="100000"/>
                                    </p:animScale>
                                    <p:animScale>
                                      <p:cBhvr>
                                        <p:cTn id="19" dur="26">
                                          <p:stCondLst>
                                            <p:cond delay="1312"/>
                                          </p:stCondLst>
                                        </p:cTn>
                                        <p:tgtEl>
                                          <p:spTgt spid="3">
                                            <p:txEl>
                                              <p:pRg st="2" end="2"/>
                                            </p:txEl>
                                          </p:spTgt>
                                        </p:tgtEl>
                                      </p:cBhvr>
                                      <p:to x="100000" y="80000"/>
                                    </p:animScale>
                                    <p:animScale>
                                      <p:cBhvr>
                                        <p:cTn id="20" dur="166" decel="50000">
                                          <p:stCondLst>
                                            <p:cond delay="1338"/>
                                          </p:stCondLst>
                                        </p:cTn>
                                        <p:tgtEl>
                                          <p:spTgt spid="3">
                                            <p:txEl>
                                              <p:pRg st="2" end="2"/>
                                            </p:txEl>
                                          </p:spTgt>
                                        </p:tgtEl>
                                      </p:cBhvr>
                                      <p:to x="100000" y="100000"/>
                                    </p:animScale>
                                    <p:animScale>
                                      <p:cBhvr>
                                        <p:cTn id="21" dur="26">
                                          <p:stCondLst>
                                            <p:cond delay="1642"/>
                                          </p:stCondLst>
                                        </p:cTn>
                                        <p:tgtEl>
                                          <p:spTgt spid="3">
                                            <p:txEl>
                                              <p:pRg st="2" end="2"/>
                                            </p:txEl>
                                          </p:spTgt>
                                        </p:tgtEl>
                                      </p:cBhvr>
                                      <p:to x="100000" y="90000"/>
                                    </p:animScale>
                                    <p:animScale>
                                      <p:cBhvr>
                                        <p:cTn id="22" dur="166" decel="50000">
                                          <p:stCondLst>
                                            <p:cond delay="1668"/>
                                          </p:stCondLst>
                                        </p:cTn>
                                        <p:tgtEl>
                                          <p:spTgt spid="3">
                                            <p:txEl>
                                              <p:pRg st="2" end="2"/>
                                            </p:txEl>
                                          </p:spTgt>
                                        </p:tgtEl>
                                      </p:cBhvr>
                                      <p:to x="100000" y="100000"/>
                                    </p:animScale>
                                    <p:animScale>
                                      <p:cBhvr>
                                        <p:cTn id="23" dur="26">
                                          <p:stCondLst>
                                            <p:cond delay="1808"/>
                                          </p:stCondLst>
                                        </p:cTn>
                                        <p:tgtEl>
                                          <p:spTgt spid="3">
                                            <p:txEl>
                                              <p:pRg st="2" end="2"/>
                                            </p:txEl>
                                          </p:spTgt>
                                        </p:tgtEl>
                                      </p:cBhvr>
                                      <p:to x="100000" y="95000"/>
                                    </p:animScale>
                                    <p:animScale>
                                      <p:cBhvr>
                                        <p:cTn id="24" dur="166" decel="50000">
                                          <p:stCondLst>
                                            <p:cond delay="1834"/>
                                          </p:stCondLst>
                                        </p:cTn>
                                        <p:tgtEl>
                                          <p:spTgt spid="3">
                                            <p:txEl>
                                              <p:pRg st="2" end="2"/>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80">
                                          <p:stCondLst>
                                            <p:cond delay="0"/>
                                          </p:stCondLst>
                                        </p:cTn>
                                        <p:tgtEl>
                                          <p:spTgt spid="3">
                                            <p:txEl>
                                              <p:pRg st="6" end="6"/>
                                            </p:txEl>
                                          </p:spTgt>
                                        </p:tgtEl>
                                      </p:cBhvr>
                                    </p:animEffect>
                                    <p:anim calcmode="lin" valueType="num">
                                      <p:cBhvr>
                                        <p:cTn id="3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6" end="6"/>
                                            </p:txEl>
                                          </p:spTgt>
                                        </p:tgtEl>
                                      </p:cBhvr>
                                      <p:to x="100000" y="60000"/>
                                    </p:animScale>
                                    <p:animScale>
                                      <p:cBhvr>
                                        <p:cTn id="45" dur="166" decel="50000">
                                          <p:stCondLst>
                                            <p:cond delay="676"/>
                                          </p:stCondLst>
                                        </p:cTn>
                                        <p:tgtEl>
                                          <p:spTgt spid="3">
                                            <p:txEl>
                                              <p:pRg st="6" end="6"/>
                                            </p:txEl>
                                          </p:spTgt>
                                        </p:tgtEl>
                                      </p:cBhvr>
                                      <p:to x="100000" y="100000"/>
                                    </p:animScale>
                                    <p:animScale>
                                      <p:cBhvr>
                                        <p:cTn id="46" dur="26">
                                          <p:stCondLst>
                                            <p:cond delay="1312"/>
                                          </p:stCondLst>
                                        </p:cTn>
                                        <p:tgtEl>
                                          <p:spTgt spid="3">
                                            <p:txEl>
                                              <p:pRg st="6" end="6"/>
                                            </p:txEl>
                                          </p:spTgt>
                                        </p:tgtEl>
                                      </p:cBhvr>
                                      <p:to x="100000" y="80000"/>
                                    </p:animScale>
                                    <p:animScale>
                                      <p:cBhvr>
                                        <p:cTn id="47" dur="166" decel="50000">
                                          <p:stCondLst>
                                            <p:cond delay="1338"/>
                                          </p:stCondLst>
                                        </p:cTn>
                                        <p:tgtEl>
                                          <p:spTgt spid="3">
                                            <p:txEl>
                                              <p:pRg st="6" end="6"/>
                                            </p:txEl>
                                          </p:spTgt>
                                        </p:tgtEl>
                                      </p:cBhvr>
                                      <p:to x="100000" y="100000"/>
                                    </p:animScale>
                                    <p:animScale>
                                      <p:cBhvr>
                                        <p:cTn id="48" dur="26">
                                          <p:stCondLst>
                                            <p:cond delay="1642"/>
                                          </p:stCondLst>
                                        </p:cTn>
                                        <p:tgtEl>
                                          <p:spTgt spid="3">
                                            <p:txEl>
                                              <p:pRg st="6" end="6"/>
                                            </p:txEl>
                                          </p:spTgt>
                                        </p:tgtEl>
                                      </p:cBhvr>
                                      <p:to x="100000" y="90000"/>
                                    </p:animScale>
                                    <p:animScale>
                                      <p:cBhvr>
                                        <p:cTn id="49" dur="166" decel="50000">
                                          <p:stCondLst>
                                            <p:cond delay="1668"/>
                                          </p:stCondLst>
                                        </p:cTn>
                                        <p:tgtEl>
                                          <p:spTgt spid="3">
                                            <p:txEl>
                                              <p:pRg st="6" end="6"/>
                                            </p:txEl>
                                          </p:spTgt>
                                        </p:tgtEl>
                                      </p:cBhvr>
                                      <p:to x="100000" y="100000"/>
                                    </p:animScale>
                                    <p:animScale>
                                      <p:cBhvr>
                                        <p:cTn id="50" dur="26">
                                          <p:stCondLst>
                                            <p:cond delay="1808"/>
                                          </p:stCondLst>
                                        </p:cTn>
                                        <p:tgtEl>
                                          <p:spTgt spid="3">
                                            <p:txEl>
                                              <p:pRg st="6" end="6"/>
                                            </p:txEl>
                                          </p:spTgt>
                                        </p:tgtEl>
                                      </p:cBhvr>
                                      <p:to x="100000" y="95000"/>
                                    </p:animScale>
                                    <p:animScale>
                                      <p:cBhvr>
                                        <p:cTn id="51" dur="166" decel="50000">
                                          <p:stCondLst>
                                            <p:cond delay="1834"/>
                                          </p:stCondLst>
                                        </p:cTn>
                                        <p:tgtEl>
                                          <p:spTgt spid="3">
                                            <p:txEl>
                                              <p:pRg st="6" end="6"/>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inVertical)">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barn(inVertical)">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barn(inVertical)">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barn(inVertical)">
                                      <p:cBhvr>
                                        <p:cTn id="75" dur="500"/>
                                        <p:tgtEl>
                                          <p:spTgt spid="3">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Effect transition="in" filter="barn(inVertical)">
                                      <p:cBhvr>
                                        <p:cTn id="8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5484" y="697831"/>
            <a:ext cx="11081085" cy="5078313"/>
          </a:xfrm>
          <a:prstGeom prst="rect">
            <a:avLst/>
          </a:prstGeom>
          <a:noFill/>
          <a:ln w="38100">
            <a:solidFill>
              <a:schemeClr val="accent6">
                <a:lumMod val="75000"/>
              </a:schemeClr>
            </a:solidFill>
          </a:ln>
        </p:spPr>
        <p:txBody>
          <a:bodyPr wrap="square" rtlCol="0">
            <a:spAutoFit/>
          </a:bodyPr>
          <a:lstStyle/>
          <a:p>
            <a:pPr marL="285750" indent="-285750" algn="just">
              <a:buFont typeface="Wingdings" panose="05000000000000000000" pitchFamily="2" charset="2"/>
              <a:buChar char="Ø"/>
            </a:pPr>
            <a:r>
              <a:rPr lang="en-US" b="1" u="sng" dirty="0" err="1" smtClean="0"/>
              <a:t>Esforços</a:t>
            </a:r>
            <a:r>
              <a:rPr lang="en-US" b="1" u="sng" dirty="0" smtClean="0"/>
              <a:t> </a:t>
            </a:r>
            <a:r>
              <a:rPr lang="en-US" b="1" u="sng" dirty="0" err="1" smtClean="0"/>
              <a:t>científicos</a:t>
            </a:r>
            <a:r>
              <a:rPr lang="en-US" dirty="0" smtClean="0"/>
              <a:t> </a:t>
            </a:r>
            <a:r>
              <a:rPr lang="en-US" dirty="0" err="1" smtClean="0"/>
              <a:t>despendidos</a:t>
            </a:r>
            <a:r>
              <a:rPr lang="en-US" dirty="0" smtClean="0"/>
              <a:t> </a:t>
            </a:r>
            <a:r>
              <a:rPr lang="en-US" b="1" dirty="0" err="1" smtClean="0"/>
              <a:t>nos</a:t>
            </a:r>
            <a:r>
              <a:rPr lang="en-US" b="1" dirty="0" smtClean="0"/>
              <a:t> </a:t>
            </a:r>
            <a:r>
              <a:rPr lang="en-US" b="1" dirty="0" err="1" smtClean="0"/>
              <a:t>ecossistemas</a:t>
            </a:r>
            <a:r>
              <a:rPr lang="en-US" b="1" dirty="0" smtClean="0"/>
              <a:t> de </a:t>
            </a:r>
            <a:r>
              <a:rPr lang="en-US" b="1" dirty="0" err="1" smtClean="0"/>
              <a:t>ressurgência</a:t>
            </a:r>
            <a:r>
              <a:rPr lang="en-US" b="1" dirty="0" smtClean="0"/>
              <a:t> </a:t>
            </a:r>
            <a:r>
              <a:rPr lang="en-US" dirty="0" smtClean="0"/>
              <a:t>(</a:t>
            </a:r>
            <a:r>
              <a:rPr lang="en-US" dirty="0" err="1" smtClean="0"/>
              <a:t>relacionados</a:t>
            </a:r>
            <a:r>
              <a:rPr lang="en-US" dirty="0" smtClean="0"/>
              <a:t>, mas </a:t>
            </a:r>
            <a:r>
              <a:rPr lang="en-US" dirty="0" err="1" smtClean="0"/>
              <a:t>distintos</a:t>
            </a:r>
            <a:r>
              <a:rPr lang="en-US" dirty="0" smtClean="0"/>
              <a:t>)</a:t>
            </a:r>
            <a:r>
              <a:rPr lang="en-US" dirty="0" smtClean="0">
                <a:sym typeface="Symbol" panose="05050102010706020507" pitchFamily="18" charset="2"/>
              </a:rPr>
              <a:t> </a:t>
            </a:r>
            <a:r>
              <a:rPr lang="en-US" b="1" dirty="0" err="1" smtClean="0">
                <a:sym typeface="Symbol" panose="05050102010706020507" pitchFamily="18" charset="2"/>
              </a:rPr>
              <a:t>variáveis</a:t>
            </a:r>
            <a:r>
              <a:rPr lang="en-US" dirty="0" smtClean="0">
                <a:sym typeface="Symbol" panose="05050102010706020507" pitchFamily="18" charset="2"/>
              </a:rPr>
              <a:t>;</a:t>
            </a:r>
          </a:p>
          <a:p>
            <a:pPr marL="285750" indent="-285750" algn="just">
              <a:buFont typeface="Arial" panose="020B0604020202020204" pitchFamily="34" charset="0"/>
              <a:buChar char="•"/>
            </a:pPr>
            <a:r>
              <a:rPr lang="en-US" dirty="0" err="1" smtClean="0"/>
              <a:t>Os</a:t>
            </a:r>
            <a:r>
              <a:rPr lang="en-US" dirty="0" smtClean="0"/>
              <a:t> </a:t>
            </a:r>
            <a:r>
              <a:rPr lang="en-US" dirty="0" err="1" smtClean="0"/>
              <a:t>sistemas</a:t>
            </a:r>
            <a:r>
              <a:rPr lang="en-US" dirty="0" smtClean="0"/>
              <a:t> da </a:t>
            </a:r>
            <a:r>
              <a:rPr lang="en-US" b="1" dirty="0" smtClean="0"/>
              <a:t>California </a:t>
            </a:r>
            <a:r>
              <a:rPr lang="en-US" b="1" dirty="0" err="1" smtClean="0"/>
              <a:t>têm</a:t>
            </a:r>
            <a:r>
              <a:rPr lang="en-US" b="1" dirty="0" smtClean="0"/>
              <a:t> </a:t>
            </a:r>
            <a:r>
              <a:rPr lang="en-US" b="1" dirty="0" err="1" smtClean="0"/>
              <a:t>recebido</a:t>
            </a:r>
            <a:r>
              <a:rPr lang="en-US" b="1" dirty="0" smtClean="0"/>
              <a:t> </a:t>
            </a:r>
            <a:r>
              <a:rPr lang="en-US" b="1" dirty="0" err="1" smtClean="0"/>
              <a:t>mais</a:t>
            </a:r>
            <a:r>
              <a:rPr lang="en-US" b="1" dirty="0" smtClean="0"/>
              <a:t> </a:t>
            </a:r>
            <a:r>
              <a:rPr lang="en-US" b="1" dirty="0" err="1" smtClean="0"/>
              <a:t>atenção</a:t>
            </a:r>
            <a:r>
              <a:rPr lang="en-US" b="1" dirty="0" smtClean="0"/>
              <a:t> </a:t>
            </a:r>
            <a:r>
              <a:rPr lang="en-US" dirty="0" smtClean="0"/>
              <a:t>(</a:t>
            </a:r>
            <a:r>
              <a:rPr lang="en-US" dirty="0" err="1" smtClean="0"/>
              <a:t>próximos</a:t>
            </a:r>
            <a:r>
              <a:rPr lang="en-US" dirty="0" smtClean="0"/>
              <a:t> de </a:t>
            </a:r>
            <a:r>
              <a:rPr lang="en-US" dirty="0" err="1" smtClean="0"/>
              <a:t>grandes</a:t>
            </a:r>
            <a:r>
              <a:rPr lang="en-US" dirty="0" smtClean="0"/>
              <a:t> </a:t>
            </a:r>
            <a:r>
              <a:rPr lang="en-US" dirty="0" err="1" smtClean="0"/>
              <a:t>centros</a:t>
            </a:r>
            <a:r>
              <a:rPr lang="en-US" dirty="0" smtClean="0"/>
              <a:t> de </a:t>
            </a:r>
            <a:r>
              <a:rPr lang="en-US" dirty="0" err="1" smtClean="0"/>
              <a:t>pesquisa</a:t>
            </a:r>
            <a:r>
              <a:rPr lang="en-US" dirty="0" smtClean="0"/>
              <a:t> </a:t>
            </a:r>
            <a:r>
              <a:rPr lang="en-US" dirty="0" err="1" smtClean="0"/>
              <a:t>oceanográfica</a:t>
            </a:r>
            <a:r>
              <a:rPr lang="en-US" dirty="0" smtClean="0"/>
              <a:t>)</a:t>
            </a:r>
          </a:p>
          <a:p>
            <a:pPr marL="285750" indent="-285750" algn="just">
              <a:buFont typeface="Arial" panose="020B0604020202020204" pitchFamily="34" charset="0"/>
              <a:buChar char="•"/>
            </a:pPr>
            <a:r>
              <a:rPr lang="en-US" dirty="0" err="1" smtClean="0"/>
              <a:t>Os</a:t>
            </a:r>
            <a:r>
              <a:rPr lang="en-US" dirty="0" smtClean="0"/>
              <a:t> </a:t>
            </a:r>
            <a:r>
              <a:rPr lang="en-US" dirty="0" err="1" smtClean="0"/>
              <a:t>sistemas</a:t>
            </a:r>
            <a:r>
              <a:rPr lang="en-US" dirty="0" smtClean="0"/>
              <a:t> de </a:t>
            </a:r>
            <a:r>
              <a:rPr lang="en-US" dirty="0" err="1" smtClean="0"/>
              <a:t>ressurgência</a:t>
            </a:r>
            <a:r>
              <a:rPr lang="en-US" dirty="0" smtClean="0"/>
              <a:t> </a:t>
            </a:r>
            <a:r>
              <a:rPr lang="en-US" b="1" dirty="0" err="1" smtClean="0"/>
              <a:t>Peruano</a:t>
            </a:r>
            <a:r>
              <a:rPr lang="en-US" b="1" dirty="0" smtClean="0"/>
              <a:t>/Humboldt e das </a:t>
            </a:r>
            <a:r>
              <a:rPr lang="en-US" b="1" dirty="0" err="1" smtClean="0"/>
              <a:t>Canárias</a:t>
            </a:r>
            <a:r>
              <a:rPr lang="en-US" b="1" dirty="0" smtClean="0"/>
              <a:t> </a:t>
            </a:r>
            <a:r>
              <a:rPr lang="en-US" dirty="0" err="1" smtClean="0"/>
              <a:t>têm</a:t>
            </a:r>
            <a:r>
              <a:rPr lang="en-US" dirty="0" smtClean="0"/>
              <a:t> </a:t>
            </a:r>
            <a:r>
              <a:rPr lang="en-US" dirty="0" err="1" smtClean="0"/>
              <a:t>sido</a:t>
            </a:r>
            <a:r>
              <a:rPr lang="en-US" dirty="0" smtClean="0"/>
              <a:t> </a:t>
            </a:r>
            <a:r>
              <a:rPr lang="en-US" dirty="0" err="1" smtClean="0"/>
              <a:t>menos</a:t>
            </a:r>
            <a:r>
              <a:rPr lang="en-US" dirty="0" smtClean="0"/>
              <a:t> </a:t>
            </a:r>
            <a:r>
              <a:rPr lang="en-US" dirty="0" err="1" smtClean="0"/>
              <a:t>intensivamente</a:t>
            </a:r>
            <a:r>
              <a:rPr lang="en-US" dirty="0" smtClean="0"/>
              <a:t> </a:t>
            </a:r>
            <a:r>
              <a:rPr lang="en-US" dirty="0" err="1" smtClean="0"/>
              <a:t>investigados</a:t>
            </a:r>
            <a:r>
              <a:rPr lang="en-US" dirty="0" smtClean="0"/>
              <a:t> </a:t>
            </a:r>
            <a:r>
              <a:rPr lang="en-US" dirty="0" err="1" smtClean="0"/>
              <a:t>até</a:t>
            </a:r>
            <a:r>
              <a:rPr lang="en-US" dirty="0" smtClean="0"/>
              <a:t> </a:t>
            </a:r>
            <a:r>
              <a:rPr lang="en-US" dirty="0" err="1" smtClean="0"/>
              <a:t>recentemente</a:t>
            </a:r>
            <a:r>
              <a:rPr lang="en-US" dirty="0" smtClean="0"/>
              <a:t>.</a:t>
            </a:r>
          </a:p>
          <a:p>
            <a:pPr marL="285750" indent="-285750" algn="just">
              <a:buFont typeface="Arial" panose="020B0604020202020204" pitchFamily="34" charset="0"/>
              <a:buChar char="•"/>
            </a:pPr>
            <a:r>
              <a:rPr lang="en-US" dirty="0" smtClean="0"/>
              <a:t>O Sistema de </a:t>
            </a:r>
            <a:r>
              <a:rPr lang="en-US" dirty="0" err="1" smtClean="0"/>
              <a:t>ressurgência</a:t>
            </a:r>
            <a:r>
              <a:rPr lang="en-US" dirty="0" smtClean="0"/>
              <a:t> da </a:t>
            </a:r>
            <a:r>
              <a:rPr lang="en-US" b="1" dirty="0" err="1" smtClean="0"/>
              <a:t>Bengala</a:t>
            </a:r>
            <a:r>
              <a:rPr lang="en-US" b="1" dirty="0" smtClean="0"/>
              <a:t> é o </a:t>
            </a:r>
            <a:r>
              <a:rPr lang="en-US" b="1" dirty="0" err="1" smtClean="0"/>
              <a:t>menos</a:t>
            </a:r>
            <a:r>
              <a:rPr lang="en-US" b="1" dirty="0" smtClean="0"/>
              <a:t> </a:t>
            </a:r>
            <a:r>
              <a:rPr lang="en-US" b="1" dirty="0" err="1" smtClean="0"/>
              <a:t>estudado</a:t>
            </a:r>
            <a:r>
              <a:rPr lang="en-US" b="1" dirty="0" smtClean="0"/>
              <a:t>.</a:t>
            </a:r>
          </a:p>
          <a:p>
            <a:pPr algn="just"/>
            <a:endParaRPr lang="en-US" dirty="0" smtClean="0"/>
          </a:p>
          <a:p>
            <a:pPr marL="285750" indent="-285750" algn="just">
              <a:buFont typeface="Wingdings" panose="05000000000000000000" pitchFamily="2" charset="2"/>
              <a:buChar char="v"/>
            </a:pPr>
            <a:r>
              <a:rPr lang="en-US" b="1" dirty="0" err="1" smtClean="0"/>
              <a:t>Cada</a:t>
            </a:r>
            <a:r>
              <a:rPr lang="en-US" b="1" dirty="0" smtClean="0"/>
              <a:t> um </a:t>
            </a:r>
            <a:r>
              <a:rPr lang="en-US" b="1" dirty="0" err="1" smtClean="0"/>
              <a:t>destes</a:t>
            </a:r>
            <a:r>
              <a:rPr lang="en-US" b="1" dirty="0" smtClean="0"/>
              <a:t> </a:t>
            </a:r>
            <a:r>
              <a:rPr lang="en-US" b="1" dirty="0" err="1" smtClean="0"/>
              <a:t>sistemas</a:t>
            </a:r>
            <a:r>
              <a:rPr lang="en-US" b="1" dirty="0" smtClean="0"/>
              <a:t> tem as </a:t>
            </a:r>
            <a:r>
              <a:rPr lang="en-US" b="1" dirty="0" err="1" smtClean="0"/>
              <a:t>suas</a:t>
            </a:r>
            <a:r>
              <a:rPr lang="en-US" b="1" dirty="0" smtClean="0"/>
              <a:t> </a:t>
            </a:r>
            <a:r>
              <a:rPr lang="en-US" b="1" dirty="0" err="1" smtClean="0"/>
              <a:t>características</a:t>
            </a:r>
            <a:r>
              <a:rPr lang="en-US" b="1" dirty="0" smtClean="0"/>
              <a:t> </a:t>
            </a:r>
            <a:r>
              <a:rPr lang="en-US" b="1" dirty="0" err="1" smtClean="0"/>
              <a:t>individuais</a:t>
            </a:r>
            <a:r>
              <a:rPr lang="en-US" b="1" dirty="0" smtClean="0"/>
              <a:t> </a:t>
            </a:r>
            <a:r>
              <a:rPr lang="en-US" dirty="0" smtClean="0"/>
              <a:t>(</a:t>
            </a:r>
            <a:r>
              <a:rPr lang="en-US" dirty="0" err="1" smtClean="0"/>
              <a:t>largura</a:t>
            </a:r>
            <a:r>
              <a:rPr lang="en-US" dirty="0" smtClean="0"/>
              <a:t> da </a:t>
            </a:r>
            <a:r>
              <a:rPr lang="en-US" dirty="0" err="1" smtClean="0"/>
              <a:t>plataforma</a:t>
            </a:r>
            <a:r>
              <a:rPr lang="en-US" dirty="0" smtClean="0"/>
              <a:t>, </a:t>
            </a:r>
            <a:r>
              <a:rPr lang="en-US" dirty="0" err="1" smtClean="0"/>
              <a:t>batimetria</a:t>
            </a:r>
            <a:r>
              <a:rPr lang="en-US" dirty="0" smtClean="0"/>
              <a:t>, </a:t>
            </a:r>
            <a:r>
              <a:rPr lang="en-US" dirty="0" err="1" smtClean="0"/>
              <a:t>ambiente</a:t>
            </a:r>
            <a:r>
              <a:rPr lang="en-US" dirty="0" smtClean="0"/>
              <a:t> </a:t>
            </a:r>
            <a:r>
              <a:rPr lang="en-US" dirty="0" err="1" smtClean="0"/>
              <a:t>bêntico</a:t>
            </a:r>
            <a:r>
              <a:rPr lang="en-US" dirty="0" smtClean="0"/>
              <a:t>, </a:t>
            </a:r>
            <a:r>
              <a:rPr lang="en-US" dirty="0" err="1" smtClean="0"/>
              <a:t>intensidade</a:t>
            </a:r>
            <a:r>
              <a:rPr lang="en-US" dirty="0" smtClean="0"/>
              <a:t> </a:t>
            </a:r>
            <a:r>
              <a:rPr lang="en-US" dirty="0" err="1" smtClean="0"/>
              <a:t>sazonal</a:t>
            </a:r>
            <a:r>
              <a:rPr lang="en-US" dirty="0" smtClean="0"/>
              <a:t> de </a:t>
            </a:r>
            <a:r>
              <a:rPr lang="en-US" dirty="0" err="1" smtClean="0"/>
              <a:t>ressurgência</a:t>
            </a:r>
            <a:r>
              <a:rPr lang="en-US" dirty="0" smtClean="0"/>
              <a:t> e </a:t>
            </a:r>
            <a:r>
              <a:rPr lang="en-US" dirty="0" err="1" smtClean="0"/>
              <a:t>extensão</a:t>
            </a:r>
            <a:r>
              <a:rPr lang="en-US" dirty="0" smtClean="0"/>
              <a:t> de </a:t>
            </a:r>
            <a:r>
              <a:rPr lang="en-US" dirty="0" err="1" smtClean="0"/>
              <a:t>aportes</a:t>
            </a:r>
            <a:r>
              <a:rPr lang="en-US" dirty="0" smtClean="0"/>
              <a:t> </a:t>
            </a:r>
            <a:r>
              <a:rPr lang="en-US" dirty="0" err="1" smtClean="0"/>
              <a:t>externos</a:t>
            </a:r>
            <a:r>
              <a:rPr lang="en-US" dirty="0" smtClean="0"/>
              <a:t> de </a:t>
            </a:r>
            <a:r>
              <a:rPr lang="en-US" dirty="0" err="1" smtClean="0"/>
              <a:t>nutrientes</a:t>
            </a:r>
            <a:r>
              <a:rPr lang="en-US" dirty="0" smtClean="0"/>
              <a:t>) </a:t>
            </a:r>
            <a:r>
              <a:rPr lang="en-US" dirty="0" smtClean="0">
                <a:sym typeface="Symbol" panose="05050102010706020507" pitchFamily="18" charset="2"/>
              </a:rPr>
              <a:t> as </a:t>
            </a:r>
            <a:r>
              <a:rPr lang="en-US" dirty="0" err="1" smtClean="0">
                <a:sym typeface="Symbol" panose="05050102010706020507" pitchFamily="18" charset="2"/>
              </a:rPr>
              <a:t>respostas</a:t>
            </a:r>
            <a:r>
              <a:rPr lang="en-US" dirty="0" smtClean="0">
                <a:sym typeface="Symbol" panose="05050102010706020507" pitchFamily="18" charset="2"/>
              </a:rPr>
              <a:t> </a:t>
            </a:r>
            <a:r>
              <a:rPr lang="en-US" dirty="0" err="1" smtClean="0">
                <a:sym typeface="Symbol" panose="05050102010706020507" pitchFamily="18" charset="2"/>
              </a:rPr>
              <a:t>às</a:t>
            </a:r>
            <a:r>
              <a:rPr lang="en-US" dirty="0" smtClean="0">
                <a:sym typeface="Symbol" panose="05050102010706020507" pitchFamily="18" charset="2"/>
              </a:rPr>
              <a:t> </a:t>
            </a:r>
            <a:r>
              <a:rPr lang="en-US" dirty="0" err="1" smtClean="0">
                <a:sym typeface="Symbol" panose="05050102010706020507" pitchFamily="18" charset="2"/>
              </a:rPr>
              <a:t>perturbações</a:t>
            </a:r>
            <a:r>
              <a:rPr lang="en-US" dirty="0" smtClean="0">
                <a:sym typeface="Symbol" panose="05050102010706020507" pitchFamily="18" charset="2"/>
              </a:rPr>
              <a:t> </a:t>
            </a:r>
            <a:r>
              <a:rPr lang="en-US" dirty="0" err="1" smtClean="0">
                <a:sym typeface="Symbol" panose="05050102010706020507" pitchFamily="18" charset="2"/>
              </a:rPr>
              <a:t>ambientais</a:t>
            </a:r>
            <a:r>
              <a:rPr lang="en-US" dirty="0" smtClean="0">
                <a:sym typeface="Symbol" panose="05050102010706020507" pitchFamily="18" charset="2"/>
              </a:rPr>
              <a:t> </a:t>
            </a:r>
            <a:r>
              <a:rPr lang="en-US" dirty="0" err="1" smtClean="0">
                <a:sym typeface="Symbol" panose="05050102010706020507" pitchFamily="18" charset="2"/>
              </a:rPr>
              <a:t>futuras</a:t>
            </a:r>
            <a:r>
              <a:rPr lang="en-US" dirty="0" smtClean="0">
                <a:sym typeface="Symbol" panose="05050102010706020507" pitchFamily="18" charset="2"/>
              </a:rPr>
              <a:t> </a:t>
            </a:r>
            <a:r>
              <a:rPr lang="en-US" dirty="0" err="1" smtClean="0">
                <a:sym typeface="Symbol" panose="05050102010706020507" pitchFamily="18" charset="2"/>
              </a:rPr>
              <a:t>não</a:t>
            </a:r>
            <a:r>
              <a:rPr lang="en-US" dirty="0" smtClean="0">
                <a:sym typeface="Symbol" panose="05050102010706020507" pitchFamily="18" charset="2"/>
              </a:rPr>
              <a:t> </a:t>
            </a:r>
            <a:r>
              <a:rPr lang="en-US" dirty="0" err="1" smtClean="0">
                <a:sym typeface="Symbol" panose="05050102010706020507" pitchFamily="18" charset="2"/>
              </a:rPr>
              <a:t>serão</a:t>
            </a:r>
            <a:r>
              <a:rPr lang="en-US" dirty="0" smtClean="0">
                <a:sym typeface="Symbol" panose="05050102010706020507" pitchFamily="18" charset="2"/>
              </a:rPr>
              <a:t> </a:t>
            </a:r>
            <a:r>
              <a:rPr lang="en-US" dirty="0" err="1" smtClean="0">
                <a:sym typeface="Symbol" panose="05050102010706020507" pitchFamily="18" charset="2"/>
              </a:rPr>
              <a:t>uniformes</a:t>
            </a:r>
            <a:r>
              <a:rPr lang="en-US" dirty="0" smtClean="0">
                <a:sym typeface="Symbol" panose="05050102010706020507" pitchFamily="18" charset="2"/>
              </a:rPr>
              <a:t>.</a:t>
            </a:r>
          </a:p>
          <a:p>
            <a:pPr algn="just"/>
            <a:endParaRPr lang="en-US" dirty="0" smtClean="0"/>
          </a:p>
          <a:p>
            <a:pPr marL="285750" indent="-285750" algn="just">
              <a:buFont typeface="Wingdings" panose="05000000000000000000" pitchFamily="2" charset="2"/>
              <a:buChar char="v"/>
            </a:pPr>
            <a:r>
              <a:rPr lang="en-US" dirty="0" err="1" smtClean="0"/>
              <a:t>Há</a:t>
            </a:r>
            <a:r>
              <a:rPr lang="en-US" dirty="0" smtClean="0"/>
              <a:t> a </a:t>
            </a:r>
            <a:r>
              <a:rPr lang="en-US" b="1" dirty="0" err="1" smtClean="0"/>
              <a:t>necessidade</a:t>
            </a:r>
            <a:r>
              <a:rPr lang="en-US" b="1" dirty="0" smtClean="0"/>
              <a:t> de </a:t>
            </a:r>
            <a:r>
              <a:rPr lang="en-US" b="1" dirty="0" err="1" smtClean="0"/>
              <a:t>maior</a:t>
            </a:r>
            <a:r>
              <a:rPr lang="en-US" b="1" dirty="0" smtClean="0"/>
              <a:t> </a:t>
            </a:r>
            <a:r>
              <a:rPr lang="en-US" b="1" dirty="0" err="1" smtClean="0"/>
              <a:t>trabalho</a:t>
            </a:r>
            <a:r>
              <a:rPr lang="en-US" b="1" dirty="0" smtClean="0"/>
              <a:t> de </a:t>
            </a:r>
            <a:r>
              <a:rPr lang="en-US" b="1" dirty="0" err="1" smtClean="0"/>
              <a:t>modelagem</a:t>
            </a:r>
            <a:r>
              <a:rPr lang="en-US" b="1" dirty="0" smtClean="0"/>
              <a:t> </a:t>
            </a:r>
            <a:r>
              <a:rPr lang="en-US" b="1" dirty="0" err="1" smtClean="0"/>
              <a:t>em</a:t>
            </a:r>
            <a:r>
              <a:rPr lang="en-US" b="1" dirty="0" smtClean="0"/>
              <a:t> </a:t>
            </a:r>
            <a:r>
              <a:rPr lang="en-US" b="1" dirty="0" err="1" smtClean="0"/>
              <a:t>todos</a:t>
            </a:r>
            <a:r>
              <a:rPr lang="en-US" b="1" dirty="0" smtClean="0"/>
              <a:t> </a:t>
            </a:r>
            <a:r>
              <a:rPr lang="en-US" b="1" dirty="0" err="1" smtClean="0"/>
              <a:t>os</a:t>
            </a:r>
            <a:r>
              <a:rPr lang="en-US" b="1" dirty="0" smtClean="0"/>
              <a:t> </a:t>
            </a:r>
            <a:r>
              <a:rPr lang="en-US" b="1" dirty="0" err="1" smtClean="0"/>
              <a:t>quatro</a:t>
            </a:r>
            <a:r>
              <a:rPr lang="en-US" b="1" dirty="0" smtClean="0"/>
              <a:t> </a:t>
            </a:r>
            <a:r>
              <a:rPr lang="en-US" b="1" dirty="0" err="1" smtClean="0"/>
              <a:t>sistemas</a:t>
            </a:r>
            <a:r>
              <a:rPr lang="en-US" dirty="0" smtClean="0"/>
              <a:t>; a </a:t>
            </a:r>
            <a:r>
              <a:rPr lang="en-US" dirty="0" err="1" smtClean="0"/>
              <a:t>proliferação</a:t>
            </a:r>
            <a:r>
              <a:rPr lang="en-US" dirty="0" smtClean="0"/>
              <a:t> de </a:t>
            </a:r>
            <a:r>
              <a:rPr lang="en-US" dirty="0" err="1" smtClean="0"/>
              <a:t>programas</a:t>
            </a:r>
            <a:r>
              <a:rPr lang="en-US" dirty="0" smtClean="0"/>
              <a:t> de </a:t>
            </a:r>
            <a:r>
              <a:rPr lang="en-US" dirty="0" err="1" smtClean="0"/>
              <a:t>observação</a:t>
            </a:r>
            <a:r>
              <a:rPr lang="en-US" dirty="0" smtClean="0"/>
              <a:t> </a:t>
            </a:r>
            <a:r>
              <a:rPr lang="en-US" dirty="0" err="1" smtClean="0"/>
              <a:t>costeira</a:t>
            </a:r>
            <a:r>
              <a:rPr lang="en-US" dirty="0" smtClean="0"/>
              <a:t> in situ, </a:t>
            </a:r>
            <a:r>
              <a:rPr lang="en-US" dirty="0" err="1" smtClean="0"/>
              <a:t>como</a:t>
            </a:r>
            <a:r>
              <a:rPr lang="en-US" dirty="0" smtClean="0"/>
              <a:t> o </a:t>
            </a:r>
            <a:r>
              <a:rPr lang="en-US" dirty="0"/>
              <a:t>Argo network </a:t>
            </a:r>
            <a:r>
              <a:rPr lang="en-US" dirty="0" err="1" smtClean="0"/>
              <a:t>focado</a:t>
            </a:r>
            <a:r>
              <a:rPr lang="en-US" dirty="0" smtClean="0"/>
              <a:t> </a:t>
            </a:r>
            <a:r>
              <a:rPr lang="en-US" dirty="0" err="1" smtClean="0"/>
              <a:t>na</a:t>
            </a:r>
            <a:r>
              <a:rPr lang="en-US" dirty="0" smtClean="0"/>
              <a:t> OMZ no </a:t>
            </a:r>
            <a:r>
              <a:rPr lang="en-US" dirty="0" err="1" smtClean="0"/>
              <a:t>Pacífico</a:t>
            </a:r>
            <a:r>
              <a:rPr lang="en-US" dirty="0"/>
              <a:t> </a:t>
            </a:r>
            <a:r>
              <a:rPr lang="en-US" dirty="0" err="1" smtClean="0"/>
              <a:t>tropica</a:t>
            </a:r>
            <a:r>
              <a:rPr lang="en-US" dirty="0" smtClean="0"/>
              <a:t> (</a:t>
            </a:r>
            <a:r>
              <a:rPr lang="en-US" dirty="0"/>
              <a:t>http://omz.udec.cl/), </a:t>
            </a:r>
            <a:r>
              <a:rPr lang="en-US" dirty="0" err="1" smtClean="0"/>
              <a:t>fornecerá</a:t>
            </a:r>
            <a:r>
              <a:rPr lang="en-US" dirty="0" smtClean="0"/>
              <a:t> dados </a:t>
            </a:r>
            <a:r>
              <a:rPr lang="en-US" dirty="0" err="1" smtClean="0"/>
              <a:t>essenciais</a:t>
            </a:r>
            <a:r>
              <a:rPr lang="en-US" dirty="0" smtClean="0"/>
              <a:t> para o </a:t>
            </a:r>
            <a:r>
              <a:rPr lang="en-US" dirty="0" err="1" smtClean="0"/>
              <a:t>avanço</a:t>
            </a:r>
            <a:r>
              <a:rPr lang="en-US" dirty="0" smtClean="0"/>
              <a:t> </a:t>
            </a:r>
            <a:r>
              <a:rPr lang="en-US" dirty="0" err="1" smtClean="0"/>
              <a:t>destes</a:t>
            </a:r>
            <a:r>
              <a:rPr lang="en-US" dirty="0" smtClean="0"/>
              <a:t> </a:t>
            </a:r>
            <a:r>
              <a:rPr lang="en-US" dirty="0" err="1" smtClean="0"/>
              <a:t>esforços</a:t>
            </a:r>
            <a:r>
              <a:rPr lang="en-US" dirty="0" smtClean="0"/>
              <a:t>.</a:t>
            </a:r>
          </a:p>
          <a:p>
            <a:pPr algn="just"/>
            <a:endParaRPr lang="en-US" dirty="0" smtClean="0"/>
          </a:p>
          <a:p>
            <a:pPr marL="285750" indent="-285750" algn="just">
              <a:buFont typeface="Wingdings" panose="05000000000000000000" pitchFamily="2" charset="2"/>
              <a:buChar char="v"/>
            </a:pPr>
            <a:r>
              <a:rPr lang="en-US" b="1" dirty="0" smtClean="0"/>
              <a:t>A biota dos </a:t>
            </a:r>
            <a:r>
              <a:rPr lang="en-US" b="1" dirty="0" err="1" smtClean="0"/>
              <a:t>sistemas</a:t>
            </a:r>
            <a:r>
              <a:rPr lang="en-US" b="1" dirty="0" smtClean="0"/>
              <a:t> </a:t>
            </a:r>
            <a:r>
              <a:rPr lang="en-US" dirty="0" smtClean="0"/>
              <a:t>de RCs </a:t>
            </a:r>
            <a:r>
              <a:rPr lang="en-US" dirty="0" err="1" smtClean="0"/>
              <a:t>são</a:t>
            </a:r>
            <a:r>
              <a:rPr lang="en-US" dirty="0" smtClean="0"/>
              <a:t> </a:t>
            </a:r>
            <a:r>
              <a:rPr lang="en-US" dirty="0" err="1" smtClean="0"/>
              <a:t>inerentemente</a:t>
            </a:r>
            <a:r>
              <a:rPr lang="en-US" dirty="0" smtClean="0"/>
              <a:t> </a:t>
            </a:r>
            <a:r>
              <a:rPr lang="en-US" dirty="0" err="1" smtClean="0"/>
              <a:t>resilientes</a:t>
            </a:r>
            <a:r>
              <a:rPr lang="en-US" dirty="0" smtClean="0"/>
              <a:t>, </a:t>
            </a:r>
            <a:r>
              <a:rPr lang="en-US" b="1" dirty="0" err="1" smtClean="0"/>
              <a:t>adaptada</a:t>
            </a:r>
            <a:r>
              <a:rPr lang="en-US" b="1" dirty="0" smtClean="0"/>
              <a:t> à </a:t>
            </a:r>
            <a:r>
              <a:rPr lang="en-US" b="1" dirty="0" err="1" smtClean="0"/>
              <a:t>grande</a:t>
            </a:r>
            <a:r>
              <a:rPr lang="en-US" b="1" dirty="0" smtClean="0"/>
              <a:t> </a:t>
            </a:r>
            <a:r>
              <a:rPr lang="en-US" b="1" dirty="0" err="1" smtClean="0"/>
              <a:t>variabilidade</a:t>
            </a:r>
            <a:r>
              <a:rPr lang="en-US" b="1" dirty="0" smtClean="0"/>
              <a:t> </a:t>
            </a:r>
            <a:r>
              <a:rPr lang="en-US" b="1" dirty="0" err="1" smtClean="0"/>
              <a:t>físico-química</a:t>
            </a:r>
            <a:r>
              <a:rPr lang="en-US" b="1" dirty="0" smtClean="0"/>
              <a:t> natural </a:t>
            </a:r>
            <a:r>
              <a:rPr lang="en-US" dirty="0" err="1" smtClean="0"/>
              <a:t>em</a:t>
            </a:r>
            <a:r>
              <a:rPr lang="en-US" dirty="0" smtClean="0"/>
              <a:t> </a:t>
            </a:r>
            <a:r>
              <a:rPr lang="en-US" dirty="0" err="1" smtClean="0"/>
              <a:t>uma</a:t>
            </a:r>
            <a:r>
              <a:rPr lang="en-US" dirty="0" smtClean="0"/>
              <a:t> </a:t>
            </a:r>
            <a:r>
              <a:rPr lang="en-US" dirty="0" err="1" smtClean="0"/>
              <a:t>gama</a:t>
            </a:r>
            <a:r>
              <a:rPr lang="en-US" dirty="0" smtClean="0"/>
              <a:t> de </a:t>
            </a:r>
            <a:r>
              <a:rPr lang="en-US" dirty="0" err="1" smtClean="0"/>
              <a:t>escalas</a:t>
            </a:r>
            <a:r>
              <a:rPr lang="en-US" dirty="0" smtClean="0"/>
              <a:t> de tempo. </a:t>
            </a:r>
            <a:r>
              <a:rPr lang="en-US" dirty="0" err="1" smtClean="0"/>
              <a:t>Conhecer</a:t>
            </a:r>
            <a:r>
              <a:rPr lang="en-US" dirty="0" smtClean="0"/>
              <a:t> </a:t>
            </a:r>
            <a:r>
              <a:rPr lang="en-US" b="1" dirty="0" err="1" smtClean="0"/>
              <a:t>os</a:t>
            </a:r>
            <a:r>
              <a:rPr lang="en-US" b="1" dirty="0" smtClean="0"/>
              <a:t> </a:t>
            </a:r>
            <a:r>
              <a:rPr lang="en-US" b="1" dirty="0" err="1" smtClean="0"/>
              <a:t>limites</a:t>
            </a:r>
            <a:r>
              <a:rPr lang="en-US" b="1" dirty="0" smtClean="0"/>
              <a:t> </a:t>
            </a:r>
            <a:r>
              <a:rPr lang="en-US" b="1" dirty="0" err="1" smtClean="0"/>
              <a:t>desta</a:t>
            </a:r>
            <a:r>
              <a:rPr lang="en-US" b="1" dirty="0" smtClean="0"/>
              <a:t> </a:t>
            </a:r>
            <a:r>
              <a:rPr lang="en-US" b="1" dirty="0" err="1" smtClean="0"/>
              <a:t>resiliência</a:t>
            </a:r>
            <a:r>
              <a:rPr lang="en-US" b="1" dirty="0" smtClean="0"/>
              <a:t> </a:t>
            </a:r>
            <a:r>
              <a:rPr lang="en-US" dirty="0" smtClean="0">
                <a:sym typeface="Symbol" panose="05050102010706020507" pitchFamily="18" charset="2"/>
              </a:rPr>
              <a:t></a:t>
            </a:r>
            <a:r>
              <a:rPr lang="en-US" dirty="0" smtClean="0"/>
              <a:t> </a:t>
            </a:r>
            <a:r>
              <a:rPr lang="en-US" b="1" dirty="0" err="1" smtClean="0"/>
              <a:t>crítico</a:t>
            </a:r>
            <a:r>
              <a:rPr lang="en-US" b="1" dirty="0" smtClean="0"/>
              <a:t> para o </a:t>
            </a:r>
            <a:r>
              <a:rPr lang="en-US" b="1" dirty="0" err="1" smtClean="0"/>
              <a:t>manejo</a:t>
            </a:r>
            <a:r>
              <a:rPr lang="en-US" dirty="0" smtClean="0"/>
              <a:t> </a:t>
            </a:r>
            <a:r>
              <a:rPr lang="en-US" dirty="0" err="1" smtClean="0"/>
              <a:t>destes</a:t>
            </a:r>
            <a:r>
              <a:rPr lang="en-US" dirty="0" smtClean="0"/>
              <a:t> </a:t>
            </a:r>
            <a:r>
              <a:rPr lang="en-US" dirty="0" err="1" smtClean="0"/>
              <a:t>ecossistemas</a:t>
            </a:r>
            <a:r>
              <a:rPr lang="en-US" dirty="0" smtClean="0"/>
              <a:t>. </a:t>
            </a:r>
            <a:r>
              <a:rPr lang="en-US" dirty="0" err="1" smtClean="0"/>
              <a:t>Os</a:t>
            </a:r>
            <a:r>
              <a:rPr lang="en-US" dirty="0" smtClean="0"/>
              <a:t> </a:t>
            </a:r>
            <a:r>
              <a:rPr lang="en-US" b="1" dirty="0" err="1" smtClean="0"/>
              <a:t>sistemas</a:t>
            </a:r>
            <a:r>
              <a:rPr lang="en-US" b="1" dirty="0" smtClean="0"/>
              <a:t> de RCs</a:t>
            </a:r>
            <a:r>
              <a:rPr lang="en-US" dirty="0" smtClean="0"/>
              <a:t> </a:t>
            </a:r>
            <a:r>
              <a:rPr lang="en-US" dirty="0" err="1" smtClean="0"/>
              <a:t>estarão</a:t>
            </a:r>
            <a:r>
              <a:rPr lang="en-US" dirty="0" smtClean="0"/>
              <a:t> entre </a:t>
            </a:r>
            <a:r>
              <a:rPr lang="en-US" b="1" dirty="0" err="1" smtClean="0"/>
              <a:t>os</a:t>
            </a:r>
            <a:r>
              <a:rPr lang="en-US" b="1" dirty="0" smtClean="0"/>
              <a:t> </a:t>
            </a:r>
            <a:r>
              <a:rPr lang="en-US" b="1" dirty="0" err="1" smtClean="0"/>
              <a:t>primeiros</a:t>
            </a:r>
            <a:r>
              <a:rPr lang="en-US" b="1" dirty="0" smtClean="0"/>
              <a:t> </a:t>
            </a:r>
            <a:r>
              <a:rPr lang="en-US" b="1" dirty="0" err="1" smtClean="0"/>
              <a:t>ecossistemas</a:t>
            </a:r>
            <a:r>
              <a:rPr lang="en-US" b="1" dirty="0" smtClean="0"/>
              <a:t> a responder </a:t>
            </a:r>
            <a:r>
              <a:rPr lang="en-US" b="1" dirty="0" err="1" smtClean="0"/>
              <a:t>às</a:t>
            </a:r>
            <a:r>
              <a:rPr lang="en-US" b="1" dirty="0" smtClean="0"/>
              <a:t> </a:t>
            </a:r>
            <a:r>
              <a:rPr lang="en-US" b="1" dirty="0" err="1" smtClean="0"/>
              <a:t>mudanças</a:t>
            </a:r>
            <a:r>
              <a:rPr lang="en-US" b="1" dirty="0" smtClean="0"/>
              <a:t> </a:t>
            </a:r>
            <a:r>
              <a:rPr lang="en-US" b="1" dirty="0" err="1" smtClean="0"/>
              <a:t>complexas</a:t>
            </a:r>
            <a:r>
              <a:rPr lang="en-US" b="1" dirty="0" smtClean="0"/>
              <a:t> e </a:t>
            </a:r>
            <a:r>
              <a:rPr lang="en-US" b="1" dirty="0" err="1" smtClean="0"/>
              <a:t>interconectadas</a:t>
            </a:r>
            <a:r>
              <a:rPr lang="en-US" dirty="0" smtClean="0"/>
              <a:t> </a:t>
            </a:r>
            <a:r>
              <a:rPr lang="en-US" dirty="0" err="1" smtClean="0"/>
              <a:t>que</a:t>
            </a:r>
            <a:r>
              <a:rPr lang="en-US" dirty="0" smtClean="0"/>
              <a:t> a </a:t>
            </a:r>
            <a:r>
              <a:rPr lang="en-US" dirty="0" err="1" smtClean="0"/>
              <a:t>spp</a:t>
            </a:r>
            <a:r>
              <a:rPr lang="en-US" dirty="0" smtClean="0"/>
              <a:t> </a:t>
            </a:r>
            <a:r>
              <a:rPr lang="en-US" dirty="0" err="1" smtClean="0"/>
              <a:t>humana</a:t>
            </a:r>
            <a:r>
              <a:rPr lang="en-US" dirty="0" smtClean="0"/>
              <a:t> </a:t>
            </a:r>
            <a:r>
              <a:rPr lang="en-US" dirty="0" err="1" smtClean="0"/>
              <a:t>está</a:t>
            </a:r>
            <a:r>
              <a:rPr lang="en-US" dirty="0" smtClean="0"/>
              <a:t> </a:t>
            </a:r>
            <a:r>
              <a:rPr lang="en-US" dirty="0" err="1" smtClean="0"/>
              <a:t>impondo</a:t>
            </a:r>
            <a:r>
              <a:rPr lang="en-US" dirty="0" smtClean="0"/>
              <a:t> </a:t>
            </a:r>
            <a:r>
              <a:rPr lang="en-US" dirty="0" err="1" smtClean="0"/>
              <a:t>ao</a:t>
            </a:r>
            <a:r>
              <a:rPr lang="en-US" dirty="0" smtClean="0"/>
              <a:t> </a:t>
            </a:r>
            <a:r>
              <a:rPr lang="en-US" dirty="0" err="1" smtClean="0"/>
              <a:t>ambiente</a:t>
            </a:r>
            <a:r>
              <a:rPr lang="en-US" dirty="0" smtClean="0"/>
              <a:t> global.</a:t>
            </a:r>
            <a:endParaRPr lang="pt-BR" dirty="0"/>
          </a:p>
        </p:txBody>
      </p:sp>
    </p:spTree>
    <p:extLst>
      <p:ext uri="{BB962C8B-B14F-4D97-AF65-F5344CB8AC3E}">
        <p14:creationId xmlns:p14="http://schemas.microsoft.com/office/powerpoint/2010/main" val="1604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1000"/>
                                        <p:tgtEl>
                                          <p:spTgt spid="2">
                                            <p:txEl>
                                              <p:pRg st="9" end="9"/>
                                            </p:txEl>
                                          </p:spTgt>
                                        </p:tgtEl>
                                      </p:cBhvr>
                                    </p:animEffect>
                                    <p:anim calcmode="lin" valueType="num">
                                      <p:cBhvr>
                                        <p:cTn id="3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09073" y="613610"/>
            <a:ext cx="11321716" cy="5247590"/>
          </a:xfrm>
          <a:prstGeom prst="rect">
            <a:avLst/>
          </a:prstGeom>
          <a:noFill/>
          <a:ln w="38100">
            <a:solidFill>
              <a:schemeClr val="accent6">
                <a:lumMod val="75000"/>
              </a:schemeClr>
            </a:solidFill>
          </a:ln>
          <a:effectLst/>
        </p:spPr>
        <p:txBody>
          <a:bodyPr wrap="square" rtlCol="0">
            <a:spAutoFit/>
          </a:bodyPr>
          <a:lstStyle/>
          <a:p>
            <a:pPr>
              <a:spcBef>
                <a:spcPts val="600"/>
              </a:spcBef>
            </a:pPr>
            <a:r>
              <a:rPr lang="en-US" sz="2000" b="1" dirty="0" err="1" smtClean="0"/>
              <a:t>Estudos</a:t>
            </a:r>
            <a:r>
              <a:rPr lang="en-US" sz="2000" dirty="0" smtClean="0"/>
              <a:t> </a:t>
            </a:r>
            <a:r>
              <a:rPr lang="en-US" sz="2000" dirty="0" err="1" smtClean="0"/>
              <a:t>conduzidos</a:t>
            </a:r>
            <a:r>
              <a:rPr lang="en-US" sz="2000" dirty="0" smtClean="0"/>
              <a:t> </a:t>
            </a:r>
            <a:r>
              <a:rPr lang="en-US" sz="2000" dirty="0" err="1" smtClean="0"/>
              <a:t>por</a:t>
            </a:r>
            <a:r>
              <a:rPr lang="en-US" sz="2000" dirty="0" smtClean="0"/>
              <a:t> </a:t>
            </a:r>
            <a:r>
              <a:rPr lang="en-US" sz="2000" dirty="0"/>
              <a:t>Bruce </a:t>
            </a:r>
            <a:r>
              <a:rPr lang="en-US" sz="2000" dirty="0" err="1" smtClean="0"/>
              <a:t>Menge</a:t>
            </a:r>
            <a:r>
              <a:rPr lang="en-US" sz="2000" dirty="0" smtClean="0"/>
              <a:t> &amp; Gladys Valley (College </a:t>
            </a:r>
            <a:r>
              <a:rPr lang="en-US" sz="2000" dirty="0"/>
              <a:t>of Science at Oregon State </a:t>
            </a:r>
            <a:r>
              <a:rPr lang="en-US" sz="2000" dirty="0" smtClean="0"/>
              <a:t>University) </a:t>
            </a:r>
            <a:r>
              <a:rPr lang="en-US" sz="2000" b="1" dirty="0" err="1" smtClean="0"/>
              <a:t>concluiram</a:t>
            </a:r>
            <a:r>
              <a:rPr lang="en-US" sz="2000" dirty="0" smtClean="0"/>
              <a:t>:</a:t>
            </a:r>
            <a:endParaRPr lang="en-US" sz="2000" dirty="0"/>
          </a:p>
          <a:p>
            <a:pPr marL="285750" indent="-285750">
              <a:spcBef>
                <a:spcPts val="600"/>
              </a:spcBef>
              <a:buFont typeface="Arial" panose="020B0604020202020204" pitchFamily="34" charset="0"/>
              <a:buChar char="•"/>
            </a:pPr>
            <a:r>
              <a:rPr lang="en-US" sz="2000" dirty="0" smtClean="0"/>
              <a:t>A </a:t>
            </a:r>
            <a:r>
              <a:rPr lang="en-US" sz="2000" dirty="0" err="1" smtClean="0"/>
              <a:t>mudança</a:t>
            </a:r>
            <a:r>
              <a:rPr lang="en-US" sz="2000" dirty="0" smtClean="0"/>
              <a:t> </a:t>
            </a:r>
            <a:r>
              <a:rPr lang="en-US" sz="2000" dirty="0" err="1" smtClean="0"/>
              <a:t>na</a:t>
            </a:r>
            <a:r>
              <a:rPr lang="en-US" sz="2000" dirty="0" smtClean="0"/>
              <a:t> </a:t>
            </a:r>
            <a:r>
              <a:rPr lang="en-US" sz="2000" dirty="0" err="1" smtClean="0"/>
              <a:t>ressurgência</a:t>
            </a:r>
            <a:r>
              <a:rPr lang="en-US" sz="2000" dirty="0" smtClean="0"/>
              <a:t> </a:t>
            </a:r>
            <a:r>
              <a:rPr lang="en-US" sz="2000" dirty="0" err="1" smtClean="0"/>
              <a:t>poderá</a:t>
            </a:r>
            <a:r>
              <a:rPr lang="en-US" sz="2000" dirty="0" smtClean="0"/>
              <a:t> </a:t>
            </a:r>
            <a:r>
              <a:rPr lang="en-US" sz="2000" dirty="0" err="1" smtClean="0"/>
              <a:t>ser</a:t>
            </a:r>
            <a:r>
              <a:rPr lang="en-US" sz="2000" dirty="0" smtClean="0"/>
              <a:t> </a:t>
            </a:r>
            <a:r>
              <a:rPr lang="en-US" sz="2000" b="1" dirty="0" err="1" smtClean="0"/>
              <a:t>maior</a:t>
            </a:r>
            <a:r>
              <a:rPr lang="en-US" sz="2000" b="1" dirty="0" smtClean="0"/>
              <a:t> no </a:t>
            </a:r>
            <a:r>
              <a:rPr lang="en-US" sz="2000" b="1" dirty="0" err="1" smtClean="0"/>
              <a:t>Hemisfério</a:t>
            </a:r>
            <a:r>
              <a:rPr lang="en-US" sz="2000" b="1" dirty="0" smtClean="0"/>
              <a:t> </a:t>
            </a:r>
            <a:r>
              <a:rPr lang="en-US" sz="2000" b="1" dirty="0" err="1" smtClean="0"/>
              <a:t>Sul</a:t>
            </a:r>
            <a:r>
              <a:rPr lang="en-US" sz="2000" dirty="0" smtClean="0"/>
              <a:t>, </a:t>
            </a:r>
            <a:r>
              <a:rPr lang="en-US" sz="2000" dirty="0" err="1" smtClean="0"/>
              <a:t>devido</a:t>
            </a:r>
            <a:r>
              <a:rPr lang="en-US" sz="2000" dirty="0" smtClean="0"/>
              <a:t> </a:t>
            </a:r>
            <a:r>
              <a:rPr lang="en-US" sz="2000" dirty="0" err="1" smtClean="0"/>
              <a:t>às</a:t>
            </a:r>
            <a:r>
              <a:rPr lang="en-US" sz="2000" dirty="0" smtClean="0"/>
              <a:t> </a:t>
            </a:r>
            <a:r>
              <a:rPr lang="en-US" sz="2000" dirty="0" err="1" smtClean="0"/>
              <a:t>influências</a:t>
            </a:r>
            <a:r>
              <a:rPr lang="en-US" sz="2000" dirty="0" smtClean="0"/>
              <a:t> </a:t>
            </a:r>
            <a:r>
              <a:rPr lang="en-US" sz="2000" dirty="0" err="1" smtClean="0"/>
              <a:t>locais</a:t>
            </a:r>
            <a:r>
              <a:rPr lang="en-US" sz="2000" dirty="0" smtClean="0"/>
              <a:t> das </a:t>
            </a:r>
            <a:r>
              <a:rPr lang="en-US" sz="2000" dirty="0" err="1" smtClean="0"/>
              <a:t>massas</a:t>
            </a:r>
            <a:r>
              <a:rPr lang="en-US" sz="2000" dirty="0" smtClean="0"/>
              <a:t> </a:t>
            </a:r>
            <a:r>
              <a:rPr lang="en-US" sz="2000" dirty="0" err="1" smtClean="0"/>
              <a:t>continentais</a:t>
            </a:r>
            <a:r>
              <a:rPr lang="en-US" sz="2000" dirty="0" smtClean="0"/>
              <a:t>, </a:t>
            </a:r>
            <a:r>
              <a:rPr lang="en-US" sz="2000" dirty="0" err="1" smtClean="0"/>
              <a:t>linhas</a:t>
            </a:r>
            <a:r>
              <a:rPr lang="en-US" sz="2000" dirty="0" smtClean="0"/>
              <a:t> de costa, </a:t>
            </a:r>
            <a:r>
              <a:rPr lang="en-US" sz="2000" dirty="0" err="1" smtClean="0"/>
              <a:t>profundidade</a:t>
            </a:r>
            <a:r>
              <a:rPr lang="en-US" sz="2000" dirty="0" smtClean="0"/>
              <a:t>, etc. </a:t>
            </a:r>
            <a:endParaRPr lang="en-US" sz="2000" dirty="0"/>
          </a:p>
          <a:p>
            <a:pPr marL="285750" indent="-285750">
              <a:spcBef>
                <a:spcPts val="600"/>
              </a:spcBef>
              <a:buFont typeface="Arial" panose="020B0604020202020204" pitchFamily="34" charset="0"/>
              <a:buChar char="•"/>
            </a:pPr>
            <a:r>
              <a:rPr lang="en-US" sz="2000" dirty="0" err="1" smtClean="0"/>
              <a:t>Os</a:t>
            </a:r>
            <a:r>
              <a:rPr lang="en-US" sz="2000" dirty="0" smtClean="0"/>
              <a:t> </a:t>
            </a:r>
            <a:r>
              <a:rPr lang="en-US" sz="2000" b="1" dirty="0" err="1" smtClean="0"/>
              <a:t>principais</a:t>
            </a:r>
            <a:r>
              <a:rPr lang="en-US" sz="2000" b="1" dirty="0" smtClean="0"/>
              <a:t> </a:t>
            </a:r>
            <a:r>
              <a:rPr lang="en-US" sz="2000" b="1" dirty="0" err="1" smtClean="0"/>
              <a:t>sistemas</a:t>
            </a:r>
            <a:r>
              <a:rPr lang="en-US" sz="2000" b="1" dirty="0" smtClean="0"/>
              <a:t> de </a:t>
            </a:r>
            <a:r>
              <a:rPr lang="en-US" sz="2000" b="1" dirty="0" err="1" smtClean="0"/>
              <a:t>correntes</a:t>
            </a:r>
            <a:r>
              <a:rPr lang="en-US" sz="2000" b="1" dirty="0" smtClean="0"/>
              <a:t> </a:t>
            </a:r>
            <a:r>
              <a:rPr lang="en-US" sz="2000" dirty="0" smtClean="0"/>
              <a:t>das </a:t>
            </a:r>
            <a:r>
              <a:rPr lang="en-US" sz="2000" dirty="0" err="1" smtClean="0"/>
              <a:t>costas</a:t>
            </a:r>
            <a:r>
              <a:rPr lang="en-US" sz="2000" dirty="0" smtClean="0"/>
              <a:t> </a:t>
            </a:r>
            <a:r>
              <a:rPr lang="en-US" sz="2000" dirty="0" err="1" smtClean="0"/>
              <a:t>oestes</a:t>
            </a:r>
            <a:r>
              <a:rPr lang="en-US" sz="2000" dirty="0" smtClean="0"/>
              <a:t> da </a:t>
            </a:r>
            <a:r>
              <a:rPr lang="en-US" sz="2000" dirty="0" err="1" smtClean="0"/>
              <a:t>América</a:t>
            </a:r>
            <a:r>
              <a:rPr lang="en-US" sz="2000" dirty="0" smtClean="0"/>
              <a:t> do Norte, </a:t>
            </a:r>
            <a:r>
              <a:rPr lang="en-US" sz="2000" dirty="0" err="1" smtClean="0"/>
              <a:t>América</a:t>
            </a:r>
            <a:r>
              <a:rPr lang="en-US" sz="2000" dirty="0" smtClean="0"/>
              <a:t> do </a:t>
            </a:r>
            <a:r>
              <a:rPr lang="en-US" sz="2000" dirty="0" err="1" smtClean="0"/>
              <a:t>Sul</a:t>
            </a:r>
            <a:r>
              <a:rPr lang="en-US" sz="2000" dirty="0" smtClean="0"/>
              <a:t>, </a:t>
            </a:r>
            <a:r>
              <a:rPr lang="en-US" sz="2000" dirty="0" err="1"/>
              <a:t>Á</a:t>
            </a:r>
            <a:r>
              <a:rPr lang="en-US" sz="2000" dirty="0" err="1" smtClean="0"/>
              <a:t>frica</a:t>
            </a:r>
            <a:r>
              <a:rPr lang="en-US" sz="2000" dirty="0" smtClean="0"/>
              <a:t> e </a:t>
            </a:r>
            <a:r>
              <a:rPr lang="en-US" sz="2000" dirty="0" err="1" smtClean="0"/>
              <a:t>partes</a:t>
            </a:r>
            <a:r>
              <a:rPr lang="en-US" sz="2000" dirty="0" smtClean="0"/>
              <a:t> da Europa </a:t>
            </a:r>
            <a:r>
              <a:rPr lang="en-US" sz="2000" b="1" dirty="0" err="1" smtClean="0"/>
              <a:t>serão</a:t>
            </a:r>
            <a:r>
              <a:rPr lang="en-US" sz="2000" b="1" dirty="0" smtClean="0"/>
              <a:t> </a:t>
            </a:r>
            <a:r>
              <a:rPr lang="en-US" sz="2000" b="1" dirty="0" err="1" smtClean="0"/>
              <a:t>afetados</a:t>
            </a:r>
            <a:r>
              <a:rPr lang="en-US" sz="2000" dirty="0" smtClean="0"/>
              <a:t>. </a:t>
            </a:r>
            <a:endParaRPr lang="en-US" sz="2000" dirty="0"/>
          </a:p>
          <a:p>
            <a:pPr marL="285750" indent="-285750">
              <a:spcBef>
                <a:spcPts val="600"/>
              </a:spcBef>
              <a:buFont typeface="Arial" panose="020B0604020202020204" pitchFamily="34" charset="0"/>
              <a:buChar char="•"/>
            </a:pPr>
            <a:r>
              <a:rPr lang="en-US" sz="2000" dirty="0" smtClean="0"/>
              <a:t>O </a:t>
            </a:r>
            <a:r>
              <a:rPr lang="en-US" sz="2000" b="1" dirty="0" err="1" smtClean="0"/>
              <a:t>aumento</a:t>
            </a:r>
            <a:r>
              <a:rPr lang="en-US" sz="2000" b="1" dirty="0" smtClean="0"/>
              <a:t> das </a:t>
            </a:r>
            <a:r>
              <a:rPr lang="en-US" sz="2000" b="1" dirty="0" err="1" smtClean="0"/>
              <a:t>ressurgências</a:t>
            </a:r>
            <a:r>
              <a:rPr lang="en-US" sz="2000" b="1" dirty="0" smtClean="0"/>
              <a:t> </a:t>
            </a:r>
            <a:r>
              <a:rPr lang="en-US" sz="2000" dirty="0" err="1" smtClean="0"/>
              <a:t>será</a:t>
            </a:r>
            <a:r>
              <a:rPr lang="en-US" sz="2000" dirty="0" smtClean="0"/>
              <a:t> </a:t>
            </a:r>
            <a:r>
              <a:rPr lang="en-US" sz="2000" dirty="0" err="1" smtClean="0"/>
              <a:t>controlado</a:t>
            </a:r>
            <a:r>
              <a:rPr lang="en-US" sz="2000" dirty="0" smtClean="0"/>
              <a:t> </a:t>
            </a:r>
            <a:r>
              <a:rPr lang="en-US" sz="2000" dirty="0" err="1" smtClean="0"/>
              <a:t>pelo</a:t>
            </a:r>
            <a:r>
              <a:rPr lang="en-US" sz="2000" dirty="0" smtClean="0"/>
              <a:t> </a:t>
            </a:r>
            <a:r>
              <a:rPr lang="en-US" sz="2000" b="1" dirty="0" err="1" smtClean="0"/>
              <a:t>aumento</a:t>
            </a:r>
            <a:r>
              <a:rPr lang="en-US" sz="2000" b="1" dirty="0" smtClean="0"/>
              <a:t> da </a:t>
            </a:r>
            <a:r>
              <a:rPr lang="en-US" sz="2000" b="1" dirty="0" err="1" smtClean="0"/>
              <a:t>força</a:t>
            </a:r>
            <a:r>
              <a:rPr lang="en-US" sz="2000" b="1" dirty="0" smtClean="0"/>
              <a:t> dos </a:t>
            </a:r>
            <a:r>
              <a:rPr lang="en-US" sz="2000" b="1" dirty="0" err="1" smtClean="0"/>
              <a:t>ventos</a:t>
            </a:r>
            <a:r>
              <a:rPr lang="en-US" sz="2000" dirty="0" smtClean="0"/>
              <a:t> </a:t>
            </a:r>
            <a:r>
              <a:rPr lang="en-US" sz="2000" dirty="0" err="1" smtClean="0"/>
              <a:t>ao</a:t>
            </a:r>
            <a:r>
              <a:rPr lang="en-US" sz="2000" dirty="0" smtClean="0"/>
              <a:t> </a:t>
            </a:r>
            <a:r>
              <a:rPr lang="en-US" sz="2000" dirty="0" err="1" smtClean="0"/>
              <a:t>longo</a:t>
            </a:r>
            <a:r>
              <a:rPr lang="en-US" sz="2000" dirty="0" smtClean="0"/>
              <a:t> das </a:t>
            </a:r>
            <a:r>
              <a:rPr lang="en-US" sz="2000" dirty="0" err="1" smtClean="0"/>
              <a:t>costas</a:t>
            </a:r>
            <a:r>
              <a:rPr lang="en-US" sz="2000" dirty="0" smtClean="0"/>
              <a:t> (≠ no </a:t>
            </a:r>
            <a:r>
              <a:rPr lang="en-US" sz="2000" dirty="0" err="1" smtClean="0"/>
              <a:t>aquecimento</a:t>
            </a:r>
            <a:r>
              <a:rPr lang="en-US" sz="2000" dirty="0" smtClean="0"/>
              <a:t> da terra e do </a:t>
            </a:r>
            <a:r>
              <a:rPr lang="en-US" sz="2000" dirty="0" err="1" smtClean="0"/>
              <a:t>oceano</a:t>
            </a:r>
            <a:r>
              <a:rPr lang="en-US" sz="2000" dirty="0" smtClean="0"/>
              <a:t>). </a:t>
            </a:r>
            <a:endParaRPr lang="en-US" sz="2000" dirty="0"/>
          </a:p>
          <a:p>
            <a:pPr marL="285750" indent="-285750">
              <a:spcBef>
                <a:spcPts val="600"/>
              </a:spcBef>
              <a:buFont typeface="Arial" panose="020B0604020202020204" pitchFamily="34" charset="0"/>
              <a:buChar char="•"/>
            </a:pPr>
            <a:r>
              <a:rPr lang="en-US" sz="2000" b="1" dirty="0" err="1" smtClean="0"/>
              <a:t>Em</a:t>
            </a:r>
            <a:r>
              <a:rPr lang="en-US" sz="2000" b="1" dirty="0" smtClean="0"/>
              <a:t> </a:t>
            </a:r>
            <a:r>
              <a:rPr lang="en-US" sz="2000" b="1" dirty="0" err="1" smtClean="0"/>
              <a:t>altas</a:t>
            </a:r>
            <a:r>
              <a:rPr lang="en-US" sz="2000" b="1" dirty="0" smtClean="0"/>
              <a:t> latitudes</a:t>
            </a:r>
            <a:r>
              <a:rPr lang="en-US" sz="2000" dirty="0" smtClean="0"/>
              <a:t>, a </a:t>
            </a:r>
            <a:r>
              <a:rPr lang="en-US" sz="2000" dirty="0" err="1" smtClean="0"/>
              <a:t>estação</a:t>
            </a:r>
            <a:r>
              <a:rPr lang="en-US" sz="2000" dirty="0" smtClean="0"/>
              <a:t> de </a:t>
            </a:r>
            <a:r>
              <a:rPr lang="en-US" sz="2000" dirty="0" err="1" smtClean="0"/>
              <a:t>ressurgência</a:t>
            </a:r>
            <a:r>
              <a:rPr lang="en-US" sz="2000" dirty="0" smtClean="0"/>
              <a:t> </a:t>
            </a:r>
            <a:r>
              <a:rPr lang="en-US" sz="2000" dirty="0" smtClean="0">
                <a:sym typeface="Symbol" panose="05050102010706020507" pitchFamily="18" charset="2"/>
              </a:rPr>
              <a:t> </a:t>
            </a:r>
            <a:r>
              <a:rPr lang="en-US" sz="2000" b="1" dirty="0" smtClean="0">
                <a:sym typeface="Symbol" panose="05050102010706020507" pitchFamily="18" charset="2"/>
              </a:rPr>
              <a:t>+</a:t>
            </a:r>
            <a:r>
              <a:rPr lang="en-US" sz="2000" b="1" dirty="0" smtClean="0"/>
              <a:t> </a:t>
            </a:r>
            <a:r>
              <a:rPr lang="en-US" sz="2000" b="1" dirty="0" err="1" smtClean="0"/>
              <a:t>cedo</a:t>
            </a:r>
            <a:r>
              <a:rPr lang="en-US" sz="2000" b="1" dirty="0" smtClean="0"/>
              <a:t>, &gt;</a:t>
            </a:r>
            <a:r>
              <a:rPr lang="en-US" sz="2000" b="1" dirty="0" err="1" smtClean="0"/>
              <a:t>duração</a:t>
            </a:r>
            <a:r>
              <a:rPr lang="en-US" sz="2000" b="1" dirty="0" smtClean="0"/>
              <a:t> e + </a:t>
            </a:r>
            <a:r>
              <a:rPr lang="en-US" sz="2000" b="1" dirty="0" err="1" smtClean="0"/>
              <a:t>intensa</a:t>
            </a:r>
            <a:r>
              <a:rPr lang="en-US" sz="2000" dirty="0" smtClean="0"/>
              <a:t>. </a:t>
            </a:r>
            <a:endParaRPr lang="en-US" sz="2000" dirty="0"/>
          </a:p>
          <a:p>
            <a:pPr marL="285750" indent="-285750">
              <a:spcBef>
                <a:spcPts val="600"/>
              </a:spcBef>
              <a:buFont typeface="Arial" panose="020B0604020202020204" pitchFamily="34" charset="0"/>
              <a:buChar char="•"/>
            </a:pPr>
            <a:r>
              <a:rPr lang="en-US" sz="2000" b="1" dirty="0" err="1" smtClean="0"/>
              <a:t>Em</a:t>
            </a:r>
            <a:r>
              <a:rPr lang="en-US" sz="2000" b="1" dirty="0" smtClean="0"/>
              <a:t> latitudes </a:t>
            </a:r>
            <a:r>
              <a:rPr lang="en-US" sz="2000" b="1" dirty="0" err="1" smtClean="0"/>
              <a:t>tropicais</a:t>
            </a:r>
            <a:r>
              <a:rPr lang="en-US" sz="2000" b="1" dirty="0" smtClean="0"/>
              <a:t> e </a:t>
            </a:r>
            <a:r>
              <a:rPr lang="en-US" sz="2000" b="1" dirty="0" err="1" smtClean="0"/>
              <a:t>subtropicais</a:t>
            </a:r>
            <a:r>
              <a:rPr lang="en-US" sz="2000" b="1" dirty="0" smtClean="0"/>
              <a:t> </a:t>
            </a:r>
            <a:r>
              <a:rPr lang="en-US" sz="2000" dirty="0" smtClean="0">
                <a:sym typeface="Symbol" panose="05050102010706020507" pitchFamily="18" charset="2"/>
              </a:rPr>
              <a:t> </a:t>
            </a:r>
            <a:r>
              <a:rPr lang="en-US" sz="2000" dirty="0" err="1" smtClean="0">
                <a:sym typeface="Symbol" panose="05050102010706020507" pitchFamily="18" charset="2"/>
              </a:rPr>
              <a:t>ressurgência</a:t>
            </a:r>
            <a:r>
              <a:rPr lang="en-US" sz="2000" dirty="0" smtClean="0">
                <a:sym typeface="Symbol" panose="05050102010706020507" pitchFamily="18" charset="2"/>
              </a:rPr>
              <a:t> </a:t>
            </a:r>
            <a:r>
              <a:rPr lang="en-US" sz="2000" dirty="0" err="1" smtClean="0">
                <a:sym typeface="Symbol" panose="05050102010706020507" pitchFamily="18" charset="2"/>
              </a:rPr>
              <a:t>ocorrerá</a:t>
            </a:r>
            <a:r>
              <a:rPr lang="en-US" sz="2000" dirty="0" smtClean="0">
                <a:sym typeface="Symbol" panose="05050102010706020507" pitchFamily="18" charset="2"/>
              </a:rPr>
              <a:t> </a:t>
            </a:r>
            <a:r>
              <a:rPr lang="en-US" sz="2000" b="1" dirty="0" err="1" smtClean="0">
                <a:sym typeface="Symbol" panose="05050102010706020507" pitchFamily="18" charset="2"/>
              </a:rPr>
              <a:t>durante</a:t>
            </a:r>
            <a:r>
              <a:rPr lang="en-US" sz="2000" b="1" dirty="0" smtClean="0">
                <a:sym typeface="Symbol" panose="05050102010706020507" pitchFamily="18" charset="2"/>
              </a:rPr>
              <a:t> </a:t>
            </a:r>
            <a:r>
              <a:rPr lang="en-US" sz="2000" b="1" dirty="0" err="1" smtClean="0">
                <a:sym typeface="Symbol" panose="05050102010706020507" pitchFamily="18" charset="2"/>
              </a:rPr>
              <a:t>quase</a:t>
            </a:r>
            <a:r>
              <a:rPr lang="en-US" sz="2000" b="1" dirty="0" smtClean="0">
                <a:sym typeface="Symbol" panose="05050102010706020507" pitchFamily="18" charset="2"/>
              </a:rPr>
              <a:t> </a:t>
            </a:r>
            <a:r>
              <a:rPr lang="en-US" sz="2000" b="1" dirty="0" err="1" smtClean="0">
                <a:sym typeface="Symbol" panose="05050102010706020507" pitchFamily="18" charset="2"/>
              </a:rPr>
              <a:t>todo</a:t>
            </a:r>
            <a:r>
              <a:rPr lang="en-US" sz="2000" b="1" dirty="0" smtClean="0">
                <a:sym typeface="Symbol" panose="05050102010706020507" pitchFamily="18" charset="2"/>
              </a:rPr>
              <a:t> o </a:t>
            </a:r>
            <a:r>
              <a:rPr lang="en-US" sz="2000" b="1" dirty="0" err="1" smtClean="0">
                <a:sym typeface="Symbol" panose="05050102010706020507" pitchFamily="18" charset="2"/>
              </a:rPr>
              <a:t>ano</a:t>
            </a:r>
            <a:r>
              <a:rPr lang="en-US" sz="2000" dirty="0" smtClean="0"/>
              <a:t>. </a:t>
            </a:r>
            <a:endParaRPr lang="en-US" sz="2000" dirty="0"/>
          </a:p>
          <a:p>
            <a:pPr marL="285750" indent="-285750">
              <a:spcBef>
                <a:spcPts val="600"/>
              </a:spcBef>
              <a:buFont typeface="Arial" panose="020B0604020202020204" pitchFamily="34" charset="0"/>
              <a:buChar char="•"/>
            </a:pPr>
            <a:r>
              <a:rPr lang="en-US" sz="2000" dirty="0" err="1" smtClean="0"/>
              <a:t>Os</a:t>
            </a:r>
            <a:r>
              <a:rPr lang="en-US" sz="2000" dirty="0" smtClean="0"/>
              <a:t> </a:t>
            </a:r>
            <a:r>
              <a:rPr lang="en-US" sz="2000" dirty="0" err="1" smtClean="0"/>
              <a:t>resultados</a:t>
            </a:r>
            <a:r>
              <a:rPr lang="en-US" sz="2000" dirty="0" smtClean="0"/>
              <a:t> </a:t>
            </a:r>
            <a:r>
              <a:rPr lang="en-US" sz="2000" dirty="0" err="1" smtClean="0"/>
              <a:t>são</a:t>
            </a:r>
            <a:r>
              <a:rPr lang="en-US" sz="2000" dirty="0" smtClean="0"/>
              <a:t> </a:t>
            </a:r>
            <a:r>
              <a:rPr lang="en-US" sz="2000" dirty="0" err="1" smtClean="0"/>
              <a:t>consistentes</a:t>
            </a:r>
            <a:r>
              <a:rPr lang="en-US" sz="2000" dirty="0" smtClean="0"/>
              <a:t> com </a:t>
            </a:r>
            <a:r>
              <a:rPr lang="en-US" sz="2000" dirty="0" err="1" smtClean="0"/>
              <a:t>diferentes</a:t>
            </a:r>
            <a:r>
              <a:rPr lang="en-US" sz="2000" dirty="0" smtClean="0"/>
              <a:t> </a:t>
            </a:r>
            <a:r>
              <a:rPr lang="en-US" sz="2000" dirty="0" err="1" smtClean="0"/>
              <a:t>pesquisas</a:t>
            </a:r>
            <a:r>
              <a:rPr lang="en-US" sz="2000" dirty="0" smtClean="0"/>
              <a:t> </a:t>
            </a:r>
            <a:r>
              <a:rPr lang="en-US" sz="2000" dirty="0" err="1" smtClean="0"/>
              <a:t>que</a:t>
            </a:r>
            <a:r>
              <a:rPr lang="en-US" sz="2000" dirty="0" smtClean="0"/>
              <a:t> </a:t>
            </a:r>
            <a:r>
              <a:rPr lang="en-US" sz="2000" dirty="0" err="1" smtClean="0"/>
              <a:t>mostram</a:t>
            </a:r>
            <a:r>
              <a:rPr lang="en-US" sz="2000" dirty="0" smtClean="0"/>
              <a:t> </a:t>
            </a:r>
            <a:r>
              <a:rPr lang="en-US" sz="2000" dirty="0" err="1" smtClean="0"/>
              <a:t>que</a:t>
            </a:r>
            <a:r>
              <a:rPr lang="en-US" sz="2000" dirty="0" smtClean="0"/>
              <a:t> a </a:t>
            </a:r>
            <a:r>
              <a:rPr lang="en-US" sz="2000" dirty="0" err="1" smtClean="0"/>
              <a:t>ressurgência</a:t>
            </a:r>
            <a:r>
              <a:rPr lang="en-US" sz="2000" dirty="0" smtClean="0"/>
              <a:t> </a:t>
            </a:r>
            <a:r>
              <a:rPr lang="en-US" sz="2000" dirty="0" err="1" smtClean="0"/>
              <a:t>costeira</a:t>
            </a:r>
            <a:r>
              <a:rPr lang="en-US" sz="2000" dirty="0" smtClean="0"/>
              <a:t> tem </a:t>
            </a:r>
            <a:r>
              <a:rPr lang="en-US" sz="2000" b="1" dirty="0" smtClean="0"/>
              <a:t>se </a:t>
            </a:r>
            <a:r>
              <a:rPr lang="en-US" sz="2000" b="1" dirty="0" err="1" smtClean="0"/>
              <a:t>intensificado</a:t>
            </a:r>
            <a:r>
              <a:rPr lang="en-US" sz="2000" b="1" dirty="0" smtClean="0"/>
              <a:t> </a:t>
            </a:r>
            <a:r>
              <a:rPr lang="en-US" sz="2000" b="1" dirty="0" err="1" smtClean="0"/>
              <a:t>nos</a:t>
            </a:r>
            <a:r>
              <a:rPr lang="en-US" sz="2000" b="1" dirty="0" smtClean="0"/>
              <a:t> </a:t>
            </a:r>
            <a:r>
              <a:rPr lang="en-US" sz="2000" b="1" dirty="0" err="1" smtClean="0"/>
              <a:t>últimos</a:t>
            </a:r>
            <a:r>
              <a:rPr lang="en-US" sz="2000" b="1" dirty="0" smtClean="0"/>
              <a:t> 60 </a:t>
            </a:r>
            <a:r>
              <a:rPr lang="en-US" sz="2000" b="1" dirty="0" err="1" smtClean="0"/>
              <a:t>anos</a:t>
            </a:r>
            <a:r>
              <a:rPr lang="en-US" sz="2000" dirty="0" smtClean="0"/>
              <a:t>. </a:t>
            </a:r>
            <a:endParaRPr lang="en-US" sz="2000" dirty="0"/>
          </a:p>
          <a:p>
            <a:pPr marL="285750" indent="-285750">
              <a:spcBef>
                <a:spcPts val="600"/>
              </a:spcBef>
              <a:buFont typeface="Arial" panose="020B0604020202020204" pitchFamily="34" charset="0"/>
              <a:buChar char="•"/>
            </a:pPr>
            <a:r>
              <a:rPr lang="en-US" sz="2000" b="1" dirty="0" err="1" smtClean="0"/>
              <a:t>Impactos</a:t>
            </a:r>
            <a:r>
              <a:rPr lang="en-US" sz="2000" dirty="0" smtClean="0"/>
              <a:t> no Sistema de </a:t>
            </a:r>
            <a:r>
              <a:rPr lang="en-US" sz="2000" dirty="0" err="1" smtClean="0"/>
              <a:t>Correntes</a:t>
            </a:r>
            <a:r>
              <a:rPr lang="en-US" sz="2000" dirty="0" smtClean="0"/>
              <a:t> da </a:t>
            </a:r>
            <a:r>
              <a:rPr lang="en-US" sz="2000" b="1" dirty="0" err="1" smtClean="0"/>
              <a:t>Califórnia</a:t>
            </a:r>
            <a:r>
              <a:rPr lang="en-US" sz="2000" dirty="0" smtClean="0"/>
              <a:t> </a:t>
            </a:r>
            <a:r>
              <a:rPr lang="en-US" sz="2000" dirty="0" err="1" smtClean="0"/>
              <a:t>deverão</a:t>
            </a:r>
            <a:r>
              <a:rPr lang="en-US" sz="2000" dirty="0" smtClean="0"/>
              <a:t> </a:t>
            </a:r>
            <a:r>
              <a:rPr lang="en-US" sz="2000" dirty="0" err="1" smtClean="0"/>
              <a:t>ser</a:t>
            </a:r>
            <a:r>
              <a:rPr lang="en-US" sz="2000" dirty="0" smtClean="0"/>
              <a:t> </a:t>
            </a:r>
            <a:r>
              <a:rPr lang="en-US" sz="2000" b="1" dirty="0" err="1" smtClean="0"/>
              <a:t>menos</a:t>
            </a:r>
            <a:r>
              <a:rPr lang="en-US" sz="2000" b="1" dirty="0" smtClean="0"/>
              <a:t> </a:t>
            </a:r>
            <a:r>
              <a:rPr lang="en-US" sz="2000" b="1" dirty="0" err="1" smtClean="0"/>
              <a:t>pronunciados</a:t>
            </a:r>
            <a:r>
              <a:rPr lang="en-US" sz="2000" b="1" dirty="0" smtClean="0"/>
              <a:t> </a:t>
            </a:r>
            <a:r>
              <a:rPr lang="en-US" sz="2000" dirty="0" err="1" smtClean="0"/>
              <a:t>devido</a:t>
            </a:r>
            <a:r>
              <a:rPr lang="en-US" sz="2000" dirty="0" smtClean="0"/>
              <a:t> a outros </a:t>
            </a:r>
            <a:r>
              <a:rPr lang="en-US" sz="2000" dirty="0" err="1" smtClean="0"/>
              <a:t>forçantes</a:t>
            </a:r>
            <a:r>
              <a:rPr lang="en-US" sz="2000" dirty="0" smtClean="0"/>
              <a:t> </a:t>
            </a:r>
            <a:r>
              <a:rPr lang="en-US" sz="2000" dirty="0" err="1" smtClean="0"/>
              <a:t>climáticos</a:t>
            </a:r>
            <a:r>
              <a:rPr lang="en-US" sz="2000" dirty="0" smtClean="0"/>
              <a:t>, </a:t>
            </a:r>
            <a:r>
              <a:rPr lang="en-US" sz="2000" dirty="0" err="1" smtClean="0"/>
              <a:t>como</a:t>
            </a:r>
            <a:r>
              <a:rPr lang="en-US" sz="2000" dirty="0" smtClean="0"/>
              <a:t> a </a:t>
            </a:r>
            <a:r>
              <a:rPr lang="en-US" sz="2000" dirty="0" err="1" smtClean="0"/>
              <a:t>Oscilação</a:t>
            </a:r>
            <a:r>
              <a:rPr lang="en-US" sz="2000" dirty="0" smtClean="0"/>
              <a:t> Decadal do </a:t>
            </a:r>
            <a:r>
              <a:rPr lang="en-US" sz="2000" dirty="0" err="1" smtClean="0"/>
              <a:t>Pacífico</a:t>
            </a:r>
            <a:r>
              <a:rPr lang="en-US" sz="2000" dirty="0" smtClean="0"/>
              <a:t>, a </a:t>
            </a:r>
            <a:r>
              <a:rPr lang="en-US" sz="2000" dirty="0" err="1" smtClean="0"/>
              <a:t>Oscilação</a:t>
            </a:r>
            <a:r>
              <a:rPr lang="en-US" sz="2000" dirty="0" smtClean="0"/>
              <a:t> el Niño e a </a:t>
            </a:r>
            <a:r>
              <a:rPr lang="en-US" sz="2000" dirty="0" err="1" smtClean="0"/>
              <a:t>Oscilação</a:t>
            </a:r>
            <a:r>
              <a:rPr lang="en-US" sz="2000" dirty="0" smtClean="0"/>
              <a:t> do Giro do </a:t>
            </a:r>
            <a:r>
              <a:rPr lang="en-US" sz="2000" dirty="0" err="1" smtClean="0"/>
              <a:t>Pacífico</a:t>
            </a:r>
            <a:r>
              <a:rPr lang="en-US" sz="2000" dirty="0" smtClean="0"/>
              <a:t> Norte.</a:t>
            </a:r>
            <a:endParaRPr lang="pt-BR" sz="2000" dirty="0"/>
          </a:p>
        </p:txBody>
      </p:sp>
    </p:spTree>
    <p:extLst>
      <p:ext uri="{BB962C8B-B14F-4D97-AF65-F5344CB8AC3E}">
        <p14:creationId xmlns:p14="http://schemas.microsoft.com/office/powerpoint/2010/main" val="24937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ircle(in)">
                                      <p:cBhvr>
                                        <p:cTn id="24" dur="2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additive="base">
                                        <p:cTn id="3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060" y="0"/>
            <a:ext cx="8322930" cy="5709917"/>
          </a:xfrm>
          <a:prstGeom prst="rect">
            <a:avLst/>
          </a:prstGeom>
        </p:spPr>
      </p:pic>
      <p:sp>
        <p:nvSpPr>
          <p:cNvPr id="5" name="Rectangle 3"/>
          <p:cNvSpPr>
            <a:spLocks noChangeArrowheads="1"/>
          </p:cNvSpPr>
          <p:nvPr/>
        </p:nvSpPr>
        <p:spPr bwMode="auto">
          <a:xfrm>
            <a:off x="0" y="-104534370"/>
            <a:ext cx="2436564" cy="20906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7116800" rIns="0" bIns="685584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effectLst/>
                <a:latin typeface="Arial" panose="020B0604020202020204" pitchFamily="34" charset="0"/>
              </a:rPr>
              <a:t>Nature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effectLst/>
                <a:latin typeface="Arial" panose="020B0604020202020204" pitchFamily="34" charset="0"/>
              </a:rPr>
              <a:t>518</a:t>
            </a:r>
            <a:r>
              <a:rPr kumimoji="0" lang="pt-BR" altLang="pt-BR" sz="900" b="1" i="0" u="none" strike="noStrike" cap="none" normalizeH="0" baseline="0" smtClean="0">
                <a:ln>
                  <a:noFill/>
                </a:ln>
                <a:effectLst/>
                <a:latin typeface="Arial" panose="020B0604020202020204" pitchFamily="34" charset="0"/>
              </a:rPr>
              <a:t>,</a:t>
            </a:r>
            <a:endParaRPr kumimoji="0" lang="pt-BR" altLang="pt-BR" sz="1100" b="0" i="0" u="none" strike="noStrike" cap="none" normalizeH="0" baseline="0" smtClean="0">
              <a:ln>
                <a:noFill/>
              </a:ln>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effectLst/>
                <a:latin typeface="Arial" panose="020B0604020202020204" pitchFamily="34" charset="0"/>
              </a:rPr>
              <a:t>310–311</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smtClean="0">
                <a:ln>
                  <a:noFill/>
                </a:ln>
                <a:effectLst/>
                <a:latin typeface="Arial" panose="020B0604020202020204" pitchFamily="34" charset="0"/>
              </a:rPr>
              <a:t>(19 February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smtClean="0">
              <a:ln>
                <a:noFill/>
              </a:ln>
              <a:effectLst/>
              <a:latin typeface="Arial" panose="020B0604020202020204" pitchFamily="34" charset="0"/>
            </a:endParaRPr>
          </a:p>
        </p:txBody>
      </p:sp>
      <p:pic>
        <p:nvPicPr>
          <p:cNvPr id="3" name="Imagem 2"/>
          <p:cNvPicPr>
            <a:picLocks noChangeAspect="1"/>
          </p:cNvPicPr>
          <p:nvPr/>
        </p:nvPicPr>
        <p:blipFill>
          <a:blip r:embed="rId3"/>
          <a:stretch>
            <a:fillRect/>
          </a:stretch>
        </p:blipFill>
        <p:spPr>
          <a:xfrm>
            <a:off x="2436564" y="5461083"/>
            <a:ext cx="6381750" cy="1133475"/>
          </a:xfrm>
          <a:prstGeom prst="rect">
            <a:avLst/>
          </a:prstGeom>
        </p:spPr>
      </p:pic>
      <p:pic>
        <p:nvPicPr>
          <p:cNvPr id="4" name="Imagem 3"/>
          <p:cNvPicPr>
            <a:picLocks noChangeAspect="1"/>
          </p:cNvPicPr>
          <p:nvPr/>
        </p:nvPicPr>
        <p:blipFill>
          <a:blip r:embed="rId4"/>
          <a:stretch>
            <a:fillRect/>
          </a:stretch>
        </p:blipFill>
        <p:spPr>
          <a:xfrm>
            <a:off x="8818314" y="186490"/>
            <a:ext cx="3343275" cy="228600"/>
          </a:xfrm>
          <a:prstGeom prst="rect">
            <a:avLst/>
          </a:prstGeom>
        </p:spPr>
      </p:pic>
    </p:spTree>
    <p:extLst>
      <p:ext uri="{BB962C8B-B14F-4D97-AF65-F5344CB8AC3E}">
        <p14:creationId xmlns:p14="http://schemas.microsoft.com/office/powerpoint/2010/main" val="894352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700963" y="-120298"/>
            <a:ext cx="8068679" cy="7063198"/>
          </a:xfrm>
          <a:prstGeom prst="rect">
            <a:avLst/>
          </a:prstGeom>
        </p:spPr>
      </p:pic>
    </p:spTree>
    <p:extLst>
      <p:ext uri="{BB962C8B-B14F-4D97-AF65-F5344CB8AC3E}">
        <p14:creationId xmlns:p14="http://schemas.microsoft.com/office/powerpoint/2010/main" val="2377367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16318" y="225592"/>
            <a:ext cx="4371975" cy="342900"/>
          </a:xfrm>
          <a:prstGeom prst="rect">
            <a:avLst/>
          </a:prstGeom>
        </p:spPr>
      </p:pic>
      <p:pic>
        <p:nvPicPr>
          <p:cNvPr id="3" name="Imagem 2"/>
          <p:cNvPicPr>
            <a:picLocks noChangeAspect="1"/>
          </p:cNvPicPr>
          <p:nvPr/>
        </p:nvPicPr>
        <p:blipFill>
          <a:blip r:embed="rId3"/>
          <a:stretch>
            <a:fillRect/>
          </a:stretch>
        </p:blipFill>
        <p:spPr>
          <a:xfrm>
            <a:off x="4908884" y="225592"/>
            <a:ext cx="6040855" cy="1031203"/>
          </a:xfrm>
          <a:prstGeom prst="rect">
            <a:avLst/>
          </a:prstGeom>
        </p:spPr>
      </p:pic>
      <p:pic>
        <p:nvPicPr>
          <p:cNvPr id="4" name="Imagem 3"/>
          <p:cNvPicPr>
            <a:picLocks noChangeAspect="1"/>
          </p:cNvPicPr>
          <p:nvPr/>
        </p:nvPicPr>
        <p:blipFill>
          <a:blip r:embed="rId4"/>
          <a:stretch>
            <a:fillRect/>
          </a:stretch>
        </p:blipFill>
        <p:spPr>
          <a:xfrm>
            <a:off x="758490" y="1256795"/>
            <a:ext cx="9544050" cy="3248025"/>
          </a:xfrm>
          <a:prstGeom prst="rect">
            <a:avLst/>
          </a:prstGeom>
        </p:spPr>
      </p:pic>
    </p:spTree>
    <p:extLst>
      <p:ext uri="{BB962C8B-B14F-4D97-AF65-F5344CB8AC3E}">
        <p14:creationId xmlns:p14="http://schemas.microsoft.com/office/powerpoint/2010/main" val="3838987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35621" y="947737"/>
            <a:ext cx="4552950" cy="3419475"/>
            <a:chOff x="426620" y="947737"/>
            <a:chExt cx="4552950" cy="3419475"/>
          </a:xfrm>
        </p:grpSpPr>
        <p:pic>
          <p:nvPicPr>
            <p:cNvPr id="2" name="Imagem 1"/>
            <p:cNvPicPr>
              <a:picLocks noChangeAspect="1"/>
            </p:cNvPicPr>
            <p:nvPr/>
          </p:nvPicPr>
          <p:blipFill>
            <a:blip r:embed="rId2"/>
            <a:stretch>
              <a:fillRect/>
            </a:stretch>
          </p:blipFill>
          <p:spPr>
            <a:xfrm>
              <a:off x="426620" y="947737"/>
              <a:ext cx="4552950" cy="2219325"/>
            </a:xfrm>
            <a:prstGeom prst="rect">
              <a:avLst/>
            </a:prstGeom>
          </p:spPr>
        </p:pic>
        <p:pic>
          <p:nvPicPr>
            <p:cNvPr id="3" name="Imagem 2"/>
            <p:cNvPicPr>
              <a:picLocks noChangeAspect="1"/>
            </p:cNvPicPr>
            <p:nvPr/>
          </p:nvPicPr>
          <p:blipFill>
            <a:blip r:embed="rId3"/>
            <a:stretch>
              <a:fillRect/>
            </a:stretch>
          </p:blipFill>
          <p:spPr>
            <a:xfrm>
              <a:off x="426620" y="3167062"/>
              <a:ext cx="4524375" cy="1200150"/>
            </a:xfrm>
            <a:prstGeom prst="rect">
              <a:avLst/>
            </a:prstGeom>
          </p:spPr>
        </p:pic>
      </p:grpSp>
      <p:pic>
        <p:nvPicPr>
          <p:cNvPr id="5" name="Imagem 4"/>
          <p:cNvPicPr>
            <a:picLocks noChangeAspect="1"/>
          </p:cNvPicPr>
          <p:nvPr/>
        </p:nvPicPr>
        <p:blipFill>
          <a:blip r:embed="rId4"/>
          <a:stretch>
            <a:fillRect/>
          </a:stretch>
        </p:blipFill>
        <p:spPr>
          <a:xfrm>
            <a:off x="5026146" y="660558"/>
            <a:ext cx="7165854" cy="5824463"/>
          </a:xfrm>
          <a:prstGeom prst="rect">
            <a:avLst/>
          </a:prstGeom>
        </p:spPr>
      </p:pic>
      <p:cxnSp>
        <p:nvCxnSpPr>
          <p:cNvPr id="11" name="Conector reto 10"/>
          <p:cNvCxnSpPr/>
          <p:nvPr/>
        </p:nvCxnSpPr>
        <p:spPr>
          <a:xfrm flipV="1">
            <a:off x="2712096" y="1828800"/>
            <a:ext cx="79230" cy="601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435621" y="1720516"/>
            <a:ext cx="4524375"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741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41146" y="376488"/>
            <a:ext cx="3593180" cy="6395628"/>
          </a:xfrm>
          <a:prstGeom prst="rect">
            <a:avLst/>
          </a:prstGeom>
        </p:spPr>
      </p:pic>
      <p:pic>
        <p:nvPicPr>
          <p:cNvPr id="3" name="Imagem 2"/>
          <p:cNvPicPr>
            <a:picLocks noChangeAspect="1"/>
          </p:cNvPicPr>
          <p:nvPr/>
        </p:nvPicPr>
        <p:blipFill>
          <a:blip r:embed="rId3"/>
          <a:stretch>
            <a:fillRect/>
          </a:stretch>
        </p:blipFill>
        <p:spPr>
          <a:xfrm>
            <a:off x="4123322" y="511592"/>
            <a:ext cx="3550250" cy="5492166"/>
          </a:xfrm>
          <a:prstGeom prst="rect">
            <a:avLst/>
          </a:prstGeom>
        </p:spPr>
      </p:pic>
      <p:pic>
        <p:nvPicPr>
          <p:cNvPr id="4" name="Imagem 3"/>
          <p:cNvPicPr>
            <a:picLocks noChangeAspect="1"/>
          </p:cNvPicPr>
          <p:nvPr/>
        </p:nvPicPr>
        <p:blipFill>
          <a:blip r:embed="rId4"/>
          <a:stretch>
            <a:fillRect/>
          </a:stretch>
        </p:blipFill>
        <p:spPr>
          <a:xfrm>
            <a:off x="7761622" y="376488"/>
            <a:ext cx="4116417" cy="4989596"/>
          </a:xfrm>
          <a:prstGeom prst="rect">
            <a:avLst/>
          </a:prstGeom>
        </p:spPr>
      </p:pic>
    </p:spTree>
    <p:extLst>
      <p:ext uri="{BB962C8B-B14F-4D97-AF65-F5344CB8AC3E}">
        <p14:creationId xmlns:p14="http://schemas.microsoft.com/office/powerpoint/2010/main" val="15901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21342" y="99511"/>
            <a:ext cx="3059532" cy="6669779"/>
          </a:xfrm>
          <a:prstGeom prst="rect">
            <a:avLst/>
          </a:prstGeom>
        </p:spPr>
      </p:pic>
      <p:pic>
        <p:nvPicPr>
          <p:cNvPr id="3" name="Imagem 2"/>
          <p:cNvPicPr>
            <a:picLocks noChangeAspect="1"/>
          </p:cNvPicPr>
          <p:nvPr/>
        </p:nvPicPr>
        <p:blipFill>
          <a:blip r:embed="rId3"/>
          <a:stretch>
            <a:fillRect/>
          </a:stretch>
        </p:blipFill>
        <p:spPr>
          <a:xfrm>
            <a:off x="3994483" y="307806"/>
            <a:ext cx="7023221" cy="6092993"/>
          </a:xfrm>
          <a:prstGeom prst="rect">
            <a:avLst/>
          </a:prstGeom>
        </p:spPr>
      </p:pic>
    </p:spTree>
    <p:extLst>
      <p:ext uri="{BB962C8B-B14F-4D97-AF65-F5344CB8AC3E}">
        <p14:creationId xmlns:p14="http://schemas.microsoft.com/office/powerpoint/2010/main" val="2944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48639" y="150645"/>
            <a:ext cx="7295539" cy="5046998"/>
          </a:xfrm>
          <a:prstGeom prst="rect">
            <a:avLst/>
          </a:prstGeom>
        </p:spPr>
      </p:pic>
      <p:pic>
        <p:nvPicPr>
          <p:cNvPr id="3" name="Imagem 2"/>
          <p:cNvPicPr>
            <a:picLocks noChangeAspect="1"/>
          </p:cNvPicPr>
          <p:nvPr/>
        </p:nvPicPr>
        <p:blipFill>
          <a:blip r:embed="rId3"/>
          <a:stretch>
            <a:fillRect/>
          </a:stretch>
        </p:blipFill>
        <p:spPr>
          <a:xfrm>
            <a:off x="7444178" y="368217"/>
            <a:ext cx="4059499" cy="3041482"/>
          </a:xfrm>
          <a:prstGeom prst="rect">
            <a:avLst/>
          </a:prstGeom>
        </p:spPr>
      </p:pic>
    </p:spTree>
    <p:extLst>
      <p:ext uri="{BB962C8B-B14F-4D97-AF65-F5344CB8AC3E}">
        <p14:creationId xmlns:p14="http://schemas.microsoft.com/office/powerpoint/2010/main" val="30939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95537" y="407314"/>
            <a:ext cx="7400925" cy="5153025"/>
          </a:xfrm>
          <a:prstGeom prst="rect">
            <a:avLst/>
          </a:prstGeom>
        </p:spPr>
      </p:pic>
      <p:sp>
        <p:nvSpPr>
          <p:cNvPr id="3" name="CaixaDeTexto 2"/>
          <p:cNvSpPr txBox="1"/>
          <p:nvPr/>
        </p:nvSpPr>
        <p:spPr>
          <a:xfrm>
            <a:off x="962526" y="5582649"/>
            <a:ext cx="10371221" cy="1200329"/>
          </a:xfrm>
          <a:prstGeom prst="rect">
            <a:avLst/>
          </a:prstGeom>
          <a:noFill/>
        </p:spPr>
        <p:txBody>
          <a:bodyPr wrap="square" rtlCol="0">
            <a:spAutoFit/>
          </a:bodyPr>
          <a:lstStyle/>
          <a:p>
            <a:r>
              <a:rPr lang="en-US" dirty="0"/>
              <a:t> </a:t>
            </a:r>
            <a:r>
              <a:rPr lang="en-US" dirty="0" smtClean="0"/>
              <a:t>T e </a:t>
            </a:r>
            <a:r>
              <a:rPr lang="en-US" dirty="0"/>
              <a:t>S </a:t>
            </a:r>
            <a:r>
              <a:rPr lang="en-US" dirty="0" err="1" smtClean="0"/>
              <a:t>não</a:t>
            </a:r>
            <a:r>
              <a:rPr lang="en-US" dirty="0" smtClean="0"/>
              <a:t> </a:t>
            </a:r>
            <a:r>
              <a:rPr lang="en-US" dirty="0" err="1" smtClean="0"/>
              <a:t>são</a:t>
            </a:r>
            <a:r>
              <a:rPr lang="en-US" dirty="0" smtClean="0"/>
              <a:t> </a:t>
            </a:r>
            <a:r>
              <a:rPr lang="en-US" dirty="0" err="1" smtClean="0"/>
              <a:t>bons</a:t>
            </a:r>
            <a:r>
              <a:rPr lang="en-US" dirty="0" smtClean="0"/>
              <a:t> </a:t>
            </a:r>
            <a:r>
              <a:rPr lang="en-US" dirty="0" err="1" smtClean="0"/>
              <a:t>indicadores</a:t>
            </a:r>
            <a:r>
              <a:rPr lang="en-US" dirty="0" smtClean="0"/>
              <a:t> dos </a:t>
            </a:r>
            <a:r>
              <a:rPr lang="en-US" dirty="0" err="1" smtClean="0"/>
              <a:t>movimentos</a:t>
            </a:r>
            <a:r>
              <a:rPr lang="en-US" dirty="0" smtClean="0"/>
              <a:t> </a:t>
            </a:r>
            <a:r>
              <a:rPr lang="en-US" dirty="0" err="1" smtClean="0"/>
              <a:t>verticais</a:t>
            </a:r>
            <a:r>
              <a:rPr lang="en-US" dirty="0" smtClean="0"/>
              <a:t> das </a:t>
            </a:r>
            <a:r>
              <a:rPr lang="en-US" dirty="0" err="1" smtClean="0"/>
              <a:t>massas</a:t>
            </a:r>
            <a:r>
              <a:rPr lang="en-US" dirty="0" smtClean="0"/>
              <a:t> de </a:t>
            </a:r>
            <a:r>
              <a:rPr lang="en-US" dirty="0" err="1" smtClean="0"/>
              <a:t>água</a:t>
            </a:r>
            <a:r>
              <a:rPr lang="en-US" dirty="0" smtClean="0"/>
              <a:t> </a:t>
            </a:r>
            <a:r>
              <a:rPr lang="en-US" dirty="0" err="1" smtClean="0"/>
              <a:t>porque</a:t>
            </a:r>
            <a:r>
              <a:rPr lang="en-US" dirty="0" smtClean="0"/>
              <a:t> </a:t>
            </a:r>
            <a:r>
              <a:rPr lang="en-US" dirty="0" err="1" smtClean="0"/>
              <a:t>determinam</a:t>
            </a:r>
            <a:r>
              <a:rPr lang="en-US" dirty="0" smtClean="0"/>
              <a:t> a </a:t>
            </a:r>
            <a:r>
              <a:rPr lang="en-US" dirty="0" err="1" smtClean="0"/>
              <a:t>estabilidade</a:t>
            </a:r>
            <a:r>
              <a:rPr lang="en-US" dirty="0" smtClean="0"/>
              <a:t> da </a:t>
            </a:r>
            <a:r>
              <a:rPr lang="en-US" dirty="0" err="1" smtClean="0"/>
              <a:t>coluna</a:t>
            </a:r>
            <a:r>
              <a:rPr lang="en-US" dirty="0" smtClean="0"/>
              <a:t> </a:t>
            </a:r>
            <a:r>
              <a:rPr lang="en-US" dirty="0" err="1" smtClean="0"/>
              <a:t>d’água</a:t>
            </a:r>
            <a:r>
              <a:rPr lang="en-US" dirty="0" smtClean="0"/>
              <a:t>. </a:t>
            </a:r>
            <a:r>
              <a:rPr lang="en-US" dirty="0" err="1" smtClean="0"/>
              <a:t>Movimento</a:t>
            </a:r>
            <a:r>
              <a:rPr lang="en-US" dirty="0" smtClean="0"/>
              <a:t> </a:t>
            </a:r>
            <a:r>
              <a:rPr lang="en-US" dirty="0" err="1" smtClean="0"/>
              <a:t>donward</a:t>
            </a:r>
            <a:r>
              <a:rPr lang="en-US" dirty="0" smtClean="0"/>
              <a:t> </a:t>
            </a:r>
            <a:r>
              <a:rPr lang="en-US" dirty="0" err="1" smtClean="0"/>
              <a:t>na</a:t>
            </a:r>
            <a:r>
              <a:rPr lang="en-US" dirty="0" smtClean="0"/>
              <a:t> zona frontal é </a:t>
            </a:r>
            <a:r>
              <a:rPr lang="en-US" dirty="0" err="1" smtClean="0"/>
              <a:t>visto</a:t>
            </a:r>
            <a:r>
              <a:rPr lang="en-US" dirty="0" smtClean="0"/>
              <a:t> </a:t>
            </a:r>
            <a:r>
              <a:rPr lang="en-US" dirty="0" err="1" smtClean="0"/>
              <a:t>claramente</a:t>
            </a:r>
            <a:r>
              <a:rPr lang="en-US" dirty="0" smtClean="0"/>
              <a:t> </a:t>
            </a:r>
            <a:r>
              <a:rPr lang="en-US" dirty="0" err="1" smtClean="0"/>
              <a:t>nas</a:t>
            </a:r>
            <a:r>
              <a:rPr lang="en-US" dirty="0" smtClean="0"/>
              <a:t> </a:t>
            </a:r>
            <a:r>
              <a:rPr lang="en-US" dirty="0" err="1" smtClean="0"/>
              <a:t>propriedades</a:t>
            </a:r>
            <a:r>
              <a:rPr lang="en-US" dirty="0" smtClean="0"/>
              <a:t> </a:t>
            </a:r>
            <a:r>
              <a:rPr lang="en-US" dirty="0" err="1" smtClean="0"/>
              <a:t>óticas</a:t>
            </a:r>
            <a:r>
              <a:rPr lang="en-US" dirty="0" smtClean="0"/>
              <a:t>. Na </a:t>
            </a:r>
            <a:r>
              <a:rPr lang="en-US" dirty="0" err="1" smtClean="0"/>
              <a:t>figura</a:t>
            </a:r>
            <a:r>
              <a:rPr lang="en-US" dirty="0" smtClean="0"/>
              <a:t> é </a:t>
            </a:r>
            <a:r>
              <a:rPr lang="en-US" dirty="0" err="1" smtClean="0"/>
              <a:t>mostrada</a:t>
            </a:r>
            <a:r>
              <a:rPr lang="en-US" dirty="0" smtClean="0"/>
              <a:t> a </a:t>
            </a:r>
            <a:r>
              <a:rPr lang="en-US" dirty="0" err="1" smtClean="0"/>
              <a:t>fluorescência</a:t>
            </a:r>
            <a:r>
              <a:rPr lang="en-US" dirty="0" smtClean="0"/>
              <a:t> </a:t>
            </a:r>
            <a:r>
              <a:rPr lang="en-US" dirty="0" err="1" smtClean="0"/>
              <a:t>em</a:t>
            </a:r>
            <a:r>
              <a:rPr lang="en-US" dirty="0" smtClean="0"/>
              <a:t> </a:t>
            </a:r>
            <a:r>
              <a:rPr lang="en-US" dirty="0" err="1" smtClean="0"/>
              <a:t>uma</a:t>
            </a:r>
            <a:r>
              <a:rPr lang="en-US" dirty="0" smtClean="0"/>
              <a:t> </a:t>
            </a:r>
            <a:r>
              <a:rPr lang="en-US" dirty="0" err="1" smtClean="0"/>
              <a:t>região</a:t>
            </a:r>
            <a:r>
              <a:rPr lang="en-US" dirty="0" smtClean="0"/>
              <a:t> frontal no </a:t>
            </a:r>
            <a:r>
              <a:rPr lang="en-US" dirty="0" err="1" smtClean="0"/>
              <a:t>Oeste</a:t>
            </a:r>
            <a:r>
              <a:rPr lang="en-US" dirty="0" smtClean="0"/>
              <a:t> do Mar </a:t>
            </a:r>
            <a:r>
              <a:rPr lang="en-US" dirty="0" err="1" smtClean="0"/>
              <a:t>Mediterrâneo</a:t>
            </a:r>
            <a:r>
              <a:rPr lang="en-US" dirty="0" smtClean="0"/>
              <a:t> (</a:t>
            </a:r>
            <a:r>
              <a:rPr lang="en-US" dirty="0" err="1" smtClean="0"/>
              <a:t>Tomzcak</a:t>
            </a:r>
            <a:r>
              <a:rPr lang="en-US" dirty="0"/>
              <a:t>, </a:t>
            </a:r>
            <a:r>
              <a:rPr lang="en-US" dirty="0" smtClean="0"/>
              <a:t>1996).</a:t>
            </a:r>
            <a:endParaRPr lang="pt-BR" dirty="0"/>
          </a:p>
        </p:txBody>
      </p:sp>
    </p:spTree>
    <p:extLst>
      <p:ext uri="{BB962C8B-B14F-4D97-AF65-F5344CB8AC3E}">
        <p14:creationId xmlns:p14="http://schemas.microsoft.com/office/powerpoint/2010/main" val="4098383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9285" y="88983"/>
            <a:ext cx="4593189" cy="6023854"/>
          </a:xfrm>
          <a:prstGeom prst="rect">
            <a:avLst/>
          </a:prstGeom>
        </p:spPr>
      </p:pic>
      <p:pic>
        <p:nvPicPr>
          <p:cNvPr id="3" name="Imagem 2"/>
          <p:cNvPicPr>
            <a:picLocks noChangeAspect="1"/>
          </p:cNvPicPr>
          <p:nvPr/>
        </p:nvPicPr>
        <p:blipFill>
          <a:blip r:embed="rId3"/>
          <a:stretch>
            <a:fillRect/>
          </a:stretch>
        </p:blipFill>
        <p:spPr>
          <a:xfrm>
            <a:off x="4543174" y="690474"/>
            <a:ext cx="4275974" cy="6167526"/>
          </a:xfrm>
          <a:prstGeom prst="rect">
            <a:avLst/>
          </a:prstGeom>
        </p:spPr>
      </p:pic>
      <p:pic>
        <p:nvPicPr>
          <p:cNvPr id="4" name="Imagem 3"/>
          <p:cNvPicPr>
            <a:picLocks noChangeAspect="1"/>
          </p:cNvPicPr>
          <p:nvPr/>
        </p:nvPicPr>
        <p:blipFill>
          <a:blip r:embed="rId4"/>
          <a:stretch>
            <a:fillRect/>
          </a:stretch>
        </p:blipFill>
        <p:spPr>
          <a:xfrm>
            <a:off x="8686800" y="2043614"/>
            <a:ext cx="3396017" cy="2359944"/>
          </a:xfrm>
          <a:prstGeom prst="rect">
            <a:avLst/>
          </a:prstGeom>
        </p:spPr>
      </p:pic>
    </p:spTree>
    <p:extLst>
      <p:ext uri="{BB962C8B-B14F-4D97-AF65-F5344CB8AC3E}">
        <p14:creationId xmlns:p14="http://schemas.microsoft.com/office/powerpoint/2010/main" val="40508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7"/>
          <p:cNvGraphicFramePr>
            <a:graphicFrameLocks noGrp="1" noChangeAspect="1"/>
          </p:cNvGraphicFramePr>
          <p:nvPr>
            <p:ph idx="1"/>
          </p:nvPr>
        </p:nvGraphicFramePr>
        <p:xfrm>
          <a:off x="1809751" y="285751"/>
          <a:ext cx="4797425" cy="6042025"/>
        </p:xfrm>
        <a:graphic>
          <a:graphicData uri="http://schemas.openxmlformats.org/presentationml/2006/ole">
            <mc:AlternateContent xmlns:mc="http://schemas.openxmlformats.org/markup-compatibility/2006">
              <mc:Choice xmlns:v="urn:schemas-microsoft-com:vml" Requires="v">
                <p:oleObj spid="_x0000_s1144" name="Photo Editor Photo" r:id="rId3" imgW="4334480" imgH="5458587" progId="MSPhotoEd.3">
                  <p:embed/>
                </p:oleObj>
              </mc:Choice>
              <mc:Fallback>
                <p:oleObj name="Photo Editor Photo" r:id="rId3" imgW="4334480" imgH="545858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1" y="285751"/>
                        <a:ext cx="4797425"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CaixaDeTexto 2"/>
          <p:cNvSpPr txBox="1">
            <a:spLocks noChangeArrowheads="1"/>
          </p:cNvSpPr>
          <p:nvPr/>
        </p:nvSpPr>
        <p:spPr bwMode="auto">
          <a:xfrm>
            <a:off x="6810375" y="785814"/>
            <a:ext cx="3500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2400" b="1">
                <a:solidFill>
                  <a:srgbClr val="0070C0"/>
                </a:solidFill>
              </a:rPr>
              <a:t>“Produtividade na Ressurgência Costeira de Cabo Frio e seu Potencial de Acumulo de Matéria Orgânica” </a:t>
            </a:r>
          </a:p>
        </p:txBody>
      </p:sp>
      <p:grpSp>
        <p:nvGrpSpPr>
          <p:cNvPr id="28676" name="Grupo 11"/>
          <p:cNvGrpSpPr>
            <a:grpSpLocks/>
          </p:cNvGrpSpPr>
          <p:nvPr/>
        </p:nvGrpSpPr>
        <p:grpSpPr bwMode="auto">
          <a:xfrm>
            <a:off x="6629401" y="3571876"/>
            <a:ext cx="3895725" cy="2994025"/>
            <a:chOff x="5072066" y="2357430"/>
            <a:chExt cx="3895295" cy="2994042"/>
          </a:xfrm>
        </p:grpSpPr>
        <p:sp>
          <p:nvSpPr>
            <p:cNvPr id="28677" name="Rectangle 8"/>
            <p:cNvSpPr>
              <a:spLocks noChangeArrowheads="1"/>
            </p:cNvSpPr>
            <p:nvPr/>
          </p:nvSpPr>
          <p:spPr bwMode="auto">
            <a:xfrm>
              <a:off x="6000760" y="3181649"/>
              <a:ext cx="2120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pt-BR" sz="1200" b="1">
                  <a:latin typeface="Times New Roman" panose="02020603050405020304" pitchFamily="18" charset="0"/>
                </a:rPr>
                <a:t>Paleotropique</a:t>
              </a:r>
              <a:br>
                <a:rPr lang="de-DE" altLang="pt-BR" sz="1200" b="1">
                  <a:latin typeface="Times New Roman" panose="02020603050405020304" pitchFamily="18" charset="0"/>
                </a:rPr>
              </a:br>
              <a:r>
                <a:rPr lang="de-DE" altLang="pt-BR" sz="1200" b="1">
                  <a:latin typeface="Times New Roman" panose="02020603050405020304" pitchFamily="18" charset="0"/>
                </a:rPr>
                <a:t> Paris, France</a:t>
              </a:r>
            </a:p>
          </p:txBody>
        </p:sp>
        <p:graphicFrame>
          <p:nvGraphicFramePr>
            <p:cNvPr id="28678" name="Object 13"/>
            <p:cNvGraphicFramePr>
              <a:graphicFrameLocks noChangeAspect="1"/>
            </p:cNvGraphicFramePr>
            <p:nvPr/>
          </p:nvGraphicFramePr>
          <p:xfrm>
            <a:off x="5143504" y="4857760"/>
            <a:ext cx="1905000" cy="493712"/>
          </p:xfrm>
          <a:graphic>
            <a:graphicData uri="http://schemas.openxmlformats.org/presentationml/2006/ole">
              <mc:AlternateContent xmlns:mc="http://schemas.openxmlformats.org/markup-compatibility/2006">
                <mc:Choice xmlns:v="urn:schemas-microsoft-com:vml" Requires="v">
                  <p:oleObj spid="_x0000_s1145" name="Image" r:id="rId5" imgW="2209524" imgH="571227" progId="Photoshop.Image.7">
                    <p:embed/>
                  </p:oleObj>
                </mc:Choice>
                <mc:Fallback>
                  <p:oleObj name="Image" r:id="rId5" imgW="2209524" imgH="571227" progId="Photoshop.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4" y="4857760"/>
                          <a:ext cx="1905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Rectangle 15"/>
            <p:cNvSpPr>
              <a:spLocks noChangeArrowheads="1"/>
            </p:cNvSpPr>
            <p:nvPr/>
          </p:nvSpPr>
          <p:spPr bwMode="auto">
            <a:xfrm>
              <a:off x="6929454" y="4857760"/>
              <a:ext cx="1728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pt-BR" sz="1200" b="1">
                  <a:latin typeface="Times New Roman" panose="02020603050405020304" pitchFamily="18" charset="0"/>
                </a:rPr>
                <a:t>Petrobras</a:t>
              </a:r>
              <a:br>
                <a:rPr lang="de-DE" altLang="pt-BR" sz="1200" b="1">
                  <a:latin typeface="Times New Roman" panose="02020603050405020304" pitchFamily="18" charset="0"/>
                </a:rPr>
              </a:br>
              <a:r>
                <a:rPr lang="de-DE" altLang="pt-BR" sz="1200" b="1">
                  <a:latin typeface="Times New Roman" panose="02020603050405020304" pitchFamily="18" charset="0"/>
                </a:rPr>
                <a:t>Rio de Janeiro, Brazil</a:t>
              </a:r>
            </a:p>
          </p:txBody>
        </p:sp>
        <p:sp>
          <p:nvSpPr>
            <p:cNvPr id="28680" name="Rectangle 18"/>
            <p:cNvSpPr>
              <a:spLocks noChangeArrowheads="1"/>
            </p:cNvSpPr>
            <p:nvPr/>
          </p:nvSpPr>
          <p:spPr bwMode="auto">
            <a:xfrm>
              <a:off x="6572264" y="3997115"/>
              <a:ext cx="17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pt-BR" sz="1200" b="1">
                  <a:latin typeface="Times New Roman" panose="02020603050405020304" pitchFamily="18" charset="0"/>
                </a:rPr>
                <a:t>Zentrum für Marine</a:t>
              </a:r>
              <a:br>
                <a:rPr lang="en-GB" altLang="pt-BR" sz="1200" b="1">
                  <a:latin typeface="Times New Roman" panose="02020603050405020304" pitchFamily="18" charset="0"/>
                </a:rPr>
              </a:br>
              <a:r>
                <a:rPr lang="en-GB" altLang="pt-BR" sz="1200" b="1">
                  <a:latin typeface="Times New Roman" panose="02020603050405020304" pitchFamily="18" charset="0"/>
                </a:rPr>
                <a:t>Tropenökologie   </a:t>
              </a:r>
            </a:p>
            <a:p>
              <a:pPr algn="ctr" eaLnBrk="1" hangingPunct="1">
                <a:spcBef>
                  <a:spcPct val="0"/>
                </a:spcBef>
                <a:buFontTx/>
                <a:buNone/>
              </a:pPr>
              <a:r>
                <a:rPr lang="en-GB" altLang="pt-BR" sz="1200" b="1">
                  <a:latin typeface="Times New Roman" panose="02020603050405020304" pitchFamily="18" charset="0"/>
                </a:rPr>
                <a:t> Bremen, Germany</a:t>
              </a:r>
            </a:p>
          </p:txBody>
        </p:sp>
        <p:pic>
          <p:nvPicPr>
            <p:cNvPr id="2868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0" y="3946534"/>
              <a:ext cx="14636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6" y="2357430"/>
              <a:ext cx="2190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27"/>
            <p:cNvSpPr>
              <a:spLocks noChangeArrowheads="1"/>
            </p:cNvSpPr>
            <p:nvPr/>
          </p:nvSpPr>
          <p:spPr bwMode="auto">
            <a:xfrm>
              <a:off x="7286644" y="2357430"/>
              <a:ext cx="16807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pt-BR" sz="1200" b="1">
                  <a:latin typeface="Times New Roman" panose="02020603050405020304" pitchFamily="18" charset="0"/>
                </a:rPr>
                <a:t>Universidade Federal</a:t>
              </a:r>
            </a:p>
            <a:p>
              <a:pPr algn="ctr" eaLnBrk="1" hangingPunct="1">
                <a:spcBef>
                  <a:spcPct val="0"/>
                </a:spcBef>
                <a:buFontTx/>
                <a:buNone/>
              </a:pPr>
              <a:r>
                <a:rPr lang="en-GB" altLang="pt-BR" sz="1200" b="1">
                  <a:latin typeface="Times New Roman" panose="02020603050405020304" pitchFamily="18" charset="0"/>
                </a:rPr>
                <a:t>Fluminense</a:t>
              </a:r>
              <a:br>
                <a:rPr lang="en-GB" altLang="pt-BR" sz="1200" b="1">
                  <a:latin typeface="Times New Roman" panose="02020603050405020304" pitchFamily="18" charset="0"/>
                </a:rPr>
              </a:br>
              <a:r>
                <a:rPr lang="en-GB" altLang="pt-BR" sz="1200" b="1">
                  <a:latin typeface="Times New Roman" panose="02020603050405020304" pitchFamily="18" charset="0"/>
                </a:rPr>
                <a:t>Niterói, Rio de Janeiro</a:t>
              </a:r>
              <a:endParaRPr lang="de-DE" altLang="pt-BR" sz="1200" b="1">
                <a:latin typeface="Times New Roman" panose="02020603050405020304" pitchFamily="18" charset="0"/>
              </a:endParaRPr>
            </a:p>
          </p:txBody>
        </p:sp>
        <p:pic>
          <p:nvPicPr>
            <p:cNvPr id="28684" name="Picture 41" descr="Institut de recherche pour le développe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256" y="3000372"/>
              <a:ext cx="11525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986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ChangeArrowheads="1"/>
          </p:cNvSpPr>
          <p:nvPr/>
        </p:nvSpPr>
        <p:spPr bwMode="auto">
          <a:xfrm>
            <a:off x="1908176" y="63500"/>
            <a:ext cx="8061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pt-BR" sz="4400" b="1"/>
              <a:t>Drift Traps : JOPS II (93-99)</a:t>
            </a:r>
          </a:p>
        </p:txBody>
      </p:sp>
      <p:pic>
        <p:nvPicPr>
          <p:cNvPr id="296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1082675"/>
            <a:ext cx="7643812"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72926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785814"/>
            <a:ext cx="584676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789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l="2068" t="28343" r="32181" b="14171"/>
          <a:stretch>
            <a:fillRect/>
          </a:stretch>
        </p:blipFill>
        <p:spPr bwMode="auto">
          <a:xfrm>
            <a:off x="1738314" y="214313"/>
            <a:ext cx="875982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aixaDeTexto 4"/>
          <p:cNvSpPr txBox="1">
            <a:spLocks noChangeArrowheads="1"/>
          </p:cNvSpPr>
          <p:nvPr/>
        </p:nvSpPr>
        <p:spPr bwMode="auto">
          <a:xfrm>
            <a:off x="1881189" y="5500689"/>
            <a:ext cx="178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Fito x Zoo</a:t>
            </a:r>
          </a:p>
        </p:txBody>
      </p:sp>
      <p:sp>
        <p:nvSpPr>
          <p:cNvPr id="7" name="Retângulo 6"/>
          <p:cNvSpPr/>
          <p:nvPr/>
        </p:nvSpPr>
        <p:spPr>
          <a:xfrm>
            <a:off x="2952750" y="2571750"/>
            <a:ext cx="857250" cy="2857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8" name="Retângulo 7"/>
          <p:cNvSpPr/>
          <p:nvPr/>
        </p:nvSpPr>
        <p:spPr>
          <a:xfrm>
            <a:off x="5953125" y="3357563"/>
            <a:ext cx="857250" cy="2857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9" name="Retângulo 8"/>
          <p:cNvSpPr/>
          <p:nvPr/>
        </p:nvSpPr>
        <p:spPr>
          <a:xfrm>
            <a:off x="3105151" y="3357563"/>
            <a:ext cx="1490663" cy="2857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0" name="Retângulo 9"/>
          <p:cNvSpPr/>
          <p:nvPr/>
        </p:nvSpPr>
        <p:spPr>
          <a:xfrm>
            <a:off x="1952625" y="3357563"/>
            <a:ext cx="857250" cy="2857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extLst>
      <p:ext uri="{BB962C8B-B14F-4D97-AF65-F5344CB8AC3E}">
        <p14:creationId xmlns:p14="http://schemas.microsoft.com/office/powerpoint/2010/main" val="4125483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128588"/>
            <a:ext cx="6310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3895726"/>
            <a:ext cx="3810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tângulo 5"/>
          <p:cNvSpPr>
            <a:spLocks noChangeArrowheads="1"/>
          </p:cNvSpPr>
          <p:nvPr/>
        </p:nvSpPr>
        <p:spPr bwMode="auto">
          <a:xfrm>
            <a:off x="5667375" y="578643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200"/>
              <a:t> Figura 3 - Imagem QUIKSCAT indicando a intensidade (m/s) e direção do vento. </a:t>
            </a:r>
          </a:p>
        </p:txBody>
      </p:sp>
      <p:sp>
        <p:nvSpPr>
          <p:cNvPr id="41989" name="Retângulo 6"/>
          <p:cNvSpPr>
            <a:spLocks noChangeArrowheads="1"/>
          </p:cNvSpPr>
          <p:nvPr/>
        </p:nvSpPr>
        <p:spPr bwMode="auto">
          <a:xfrm>
            <a:off x="5738813" y="485775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Dados obtidos através do sensoriamento remoto x medições </a:t>
            </a:r>
            <a:r>
              <a:rPr lang="pt-BR" altLang="pt-BR" sz="1800" i="1"/>
              <a:t>in situ</a:t>
            </a:r>
          </a:p>
        </p:txBody>
      </p:sp>
      <p:sp>
        <p:nvSpPr>
          <p:cNvPr id="8" name="Retângulo 7"/>
          <p:cNvSpPr/>
          <p:nvPr/>
        </p:nvSpPr>
        <p:spPr>
          <a:xfrm>
            <a:off x="8096250" y="512764"/>
            <a:ext cx="2357438" cy="3139321"/>
          </a:xfrm>
          <a:prstGeom prst="rect">
            <a:avLst/>
          </a:prstGeom>
        </p:spPr>
        <p:txBody>
          <a:bodyPr>
            <a:spAutoFit/>
          </a:bodyPr>
          <a:lstStyle/>
          <a:p>
            <a:pPr eaLnBrk="1" hangingPunct="1">
              <a:defRPr/>
            </a:pPr>
            <a:r>
              <a:rPr lang="pt-BR" b="1" dirty="0">
                <a:solidFill>
                  <a:schemeClr val="accent2">
                    <a:lumMod val="60000"/>
                    <a:lumOff val="40000"/>
                  </a:schemeClr>
                </a:solidFill>
              </a:rPr>
              <a:t>O objetivo principal deste estudo é investigar a relação do campo de vento com a circulação </a:t>
            </a:r>
          </a:p>
          <a:p>
            <a:pPr eaLnBrk="1" hangingPunct="1">
              <a:defRPr/>
            </a:pPr>
            <a:r>
              <a:rPr lang="pt-BR" b="1" dirty="0">
                <a:solidFill>
                  <a:schemeClr val="accent2">
                    <a:lumMod val="60000"/>
                    <a:lumOff val="40000"/>
                  </a:schemeClr>
                </a:solidFill>
              </a:rPr>
              <a:t>oceânica superficial da ressurgência que ocorre no litoral do estado do R J nas </a:t>
            </a:r>
          </a:p>
          <a:p>
            <a:pPr eaLnBrk="1" hangingPunct="1">
              <a:defRPr/>
            </a:pPr>
            <a:r>
              <a:rPr lang="pt-BR" b="1" dirty="0">
                <a:solidFill>
                  <a:schemeClr val="accent2">
                    <a:lumMod val="60000"/>
                    <a:lumOff val="40000"/>
                  </a:schemeClr>
                </a:solidFill>
              </a:rPr>
              <a:t>adjacências do  Cabo Frio</a:t>
            </a:r>
          </a:p>
        </p:txBody>
      </p:sp>
      <p:sp>
        <p:nvSpPr>
          <p:cNvPr id="41991" name="Retângulo 8"/>
          <p:cNvSpPr>
            <a:spLocks noChangeArrowheads="1"/>
          </p:cNvSpPr>
          <p:nvPr/>
        </p:nvSpPr>
        <p:spPr bwMode="auto">
          <a:xfrm>
            <a:off x="5738813" y="4143375"/>
            <a:ext cx="458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b="1">
                <a:solidFill>
                  <a:srgbClr val="800000"/>
                </a:solidFill>
              </a:rPr>
              <a:t>(ITR  - Indíce Térmico de Ressurgência) </a:t>
            </a:r>
          </a:p>
        </p:txBody>
      </p:sp>
    </p:spTree>
    <p:extLst>
      <p:ext uri="{BB962C8B-B14F-4D97-AF65-F5344CB8AC3E}">
        <p14:creationId xmlns:p14="http://schemas.microsoft.com/office/powerpoint/2010/main" val="1239860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p:txBody>
          <a:bodyPr/>
          <a:lstStyle/>
          <a:p>
            <a:endParaRPr lang="pt-BR" altLang="pt-BR" smtClean="0"/>
          </a:p>
        </p:txBody>
      </p:sp>
      <p:sp>
        <p:nvSpPr>
          <p:cNvPr id="43011" name="Espaço Reservado para Conteúdo 2"/>
          <p:cNvSpPr>
            <a:spLocks noGrp="1"/>
          </p:cNvSpPr>
          <p:nvPr>
            <p:ph idx="1"/>
          </p:nvPr>
        </p:nvSpPr>
        <p:spPr/>
        <p:txBody>
          <a:bodyPr/>
          <a:lstStyle/>
          <a:p>
            <a:pPr marL="0" indent="0">
              <a:buNone/>
            </a:pPr>
            <a:r>
              <a:rPr lang="pt-BR" altLang="pt-BR" sz="1800" dirty="0" smtClean="0"/>
              <a:t>Para </a:t>
            </a:r>
            <a:r>
              <a:rPr lang="pt-BR" altLang="pt-BR" sz="1800" dirty="0"/>
              <a:t>normalizar e classificar cada cenário quanto </a:t>
            </a:r>
            <a:r>
              <a:rPr lang="pt-BR" altLang="pt-BR" sz="1800" b="1" u="sng" dirty="0"/>
              <a:t>à intensidade de ressurgência</a:t>
            </a:r>
            <a:r>
              <a:rPr lang="pt-BR" altLang="pt-BR" sz="1800" dirty="0" smtClean="0"/>
              <a:t>,:</a:t>
            </a:r>
          </a:p>
          <a:p>
            <a:pPr marL="0" indent="0">
              <a:buNone/>
            </a:pPr>
            <a:r>
              <a:rPr lang="pt-BR" altLang="pt-BR" sz="1800" dirty="0" smtClean="0"/>
              <a:t>Índice </a:t>
            </a:r>
            <a:r>
              <a:rPr lang="pt-BR" altLang="pt-BR" sz="1800" dirty="0"/>
              <a:t>Térmico de Ressurgência (ITR=A.D DT</a:t>
            </a:r>
            <a:r>
              <a:rPr lang="pt-BR" altLang="pt-BR" sz="1800" dirty="0" smtClean="0"/>
              <a:t>)</a:t>
            </a:r>
          </a:p>
          <a:p>
            <a:pPr marL="0" indent="0">
              <a:buNone/>
            </a:pPr>
            <a:r>
              <a:rPr lang="pt-BR" altLang="pt-BR" sz="1800" dirty="0" smtClean="0"/>
              <a:t>Considera:</a:t>
            </a:r>
          </a:p>
          <a:p>
            <a:pPr marL="0" indent="0">
              <a:buNone/>
            </a:pPr>
            <a:r>
              <a:rPr lang="pt-BR" altLang="pt-BR" sz="1800" dirty="0" smtClean="0"/>
              <a:t> </a:t>
            </a:r>
            <a:r>
              <a:rPr lang="pt-BR" altLang="pt-BR" sz="1800" b="1" u="sng" dirty="0" smtClean="0"/>
              <a:t>Área</a:t>
            </a:r>
            <a:r>
              <a:rPr lang="pt-BR" altLang="pt-BR" sz="1800" dirty="0" smtClean="0"/>
              <a:t> </a:t>
            </a:r>
            <a:r>
              <a:rPr lang="pt-BR" altLang="pt-BR" sz="1800" dirty="0"/>
              <a:t>(em km</a:t>
            </a:r>
            <a:r>
              <a:rPr lang="pt-BR" altLang="pt-BR" sz="1800" baseline="30000" dirty="0"/>
              <a:t>2</a:t>
            </a:r>
            <a:r>
              <a:rPr lang="pt-BR" altLang="pt-BR" sz="1800" dirty="0"/>
              <a:t>) de abrangência do fenômeno e </a:t>
            </a:r>
            <a:endParaRPr lang="pt-BR" altLang="pt-BR" sz="1800" dirty="0" smtClean="0"/>
          </a:p>
          <a:p>
            <a:pPr marL="0" indent="0">
              <a:buNone/>
            </a:pPr>
            <a:r>
              <a:rPr lang="pt-BR" altLang="pt-BR" sz="1800" b="1" u="sng" dirty="0" smtClean="0"/>
              <a:t>≠s de T</a:t>
            </a:r>
            <a:r>
              <a:rPr lang="pt-BR" altLang="pt-BR" sz="1800" b="1" u="sng" dirty="0" smtClean="0">
                <a:sym typeface="Symbol" panose="05050102010706020507" pitchFamily="18" charset="2"/>
              </a:rPr>
              <a:t></a:t>
            </a:r>
            <a:r>
              <a:rPr lang="pt-BR" altLang="pt-BR" sz="1800" dirty="0" smtClean="0"/>
              <a:t>C entre </a:t>
            </a:r>
            <a:r>
              <a:rPr lang="pt-BR" altLang="pt-BR" sz="1800" dirty="0"/>
              <a:t>núcleo da ressurgência e região adjacente. </a:t>
            </a:r>
          </a:p>
        </p:txBody>
      </p:sp>
    </p:spTree>
    <p:extLst>
      <p:ext uri="{BB962C8B-B14F-4D97-AF65-F5344CB8AC3E}">
        <p14:creationId xmlns:p14="http://schemas.microsoft.com/office/powerpoint/2010/main" val="40538649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l="8701" t="12506"/>
          <a:stretch>
            <a:fillRect/>
          </a:stretch>
        </p:blipFill>
        <p:spPr bwMode="auto">
          <a:xfrm>
            <a:off x="1595439" y="500064"/>
            <a:ext cx="4554537"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tângulo 2"/>
          <p:cNvSpPr>
            <a:spLocks noChangeArrowheads="1"/>
          </p:cNvSpPr>
          <p:nvPr/>
        </p:nvSpPr>
        <p:spPr bwMode="auto">
          <a:xfrm>
            <a:off x="1666876" y="0"/>
            <a:ext cx="3857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000"/>
              <a:t> Figura 2 - Carta-imagem de TSM construída a partir de dados AVHRR/NOAA, mostrando um dos cenários matutinos de ressurgência na região de interesse. </a:t>
            </a:r>
          </a:p>
        </p:txBody>
      </p:sp>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t="1030" r="20430" b="1030"/>
          <a:stretch>
            <a:fillRect/>
          </a:stretch>
        </p:blipFill>
        <p:spPr bwMode="auto">
          <a:xfrm>
            <a:off x="6096001" y="500063"/>
            <a:ext cx="71437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tângulo 4"/>
          <p:cNvSpPr>
            <a:spLocks noChangeArrowheads="1"/>
          </p:cNvSpPr>
          <p:nvPr/>
        </p:nvSpPr>
        <p:spPr bwMode="auto">
          <a:xfrm>
            <a:off x="7024688" y="666751"/>
            <a:ext cx="3429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400" dirty="0"/>
              <a:t>- cenário de ressurgência no litoral do estado do RJ nas adjacências do Cabo Frio com núcleos a oeste da B de Guanabara.</a:t>
            </a:r>
          </a:p>
          <a:p>
            <a:pPr eaLnBrk="1" hangingPunct="1">
              <a:spcBef>
                <a:spcPct val="0"/>
              </a:spcBef>
              <a:buFontTx/>
              <a:buChar char="-"/>
            </a:pPr>
            <a:r>
              <a:rPr lang="pt-BR" altLang="pt-BR" sz="1400" dirty="0"/>
              <a:t>Foi observado a evolução desde o surgimento até o início de seu  recuo - processo de subsidência. </a:t>
            </a:r>
          </a:p>
          <a:p>
            <a:pPr eaLnBrk="1" hangingPunct="1">
              <a:spcBef>
                <a:spcPct val="0"/>
              </a:spcBef>
              <a:buFontTx/>
              <a:buChar char="-"/>
            </a:pPr>
            <a:r>
              <a:rPr lang="pt-BR" altLang="pt-BR" sz="1400" dirty="0"/>
              <a:t> A análise das imagens orbitais associada ao tratamento estatístico, demonstraram a existência de uma relação entre o campo de vento e a circulação  oceânica superficial desta ressurgência. </a:t>
            </a:r>
          </a:p>
          <a:p>
            <a:pPr eaLnBrk="1" hangingPunct="1">
              <a:spcBef>
                <a:spcPct val="0"/>
              </a:spcBef>
              <a:buFontTx/>
              <a:buNone/>
            </a:pPr>
            <a:r>
              <a:rPr lang="pt-BR" altLang="pt-BR" sz="1400" dirty="0"/>
              <a:t>- </a:t>
            </a:r>
            <a:r>
              <a:rPr lang="pt-BR" altLang="pt-BR" sz="1400" b="1" dirty="0"/>
              <a:t>Os resultados indicaram que a intensidade do </a:t>
            </a:r>
            <a:r>
              <a:rPr lang="pt-BR" altLang="pt-BR" sz="1400" b="1" dirty="0">
                <a:solidFill>
                  <a:srgbClr val="FF0000"/>
                </a:solidFill>
              </a:rPr>
              <a:t>vento</a:t>
            </a:r>
            <a:r>
              <a:rPr lang="pt-BR" altLang="pt-BR" sz="1400" b="1" dirty="0"/>
              <a:t> associada à componente paralela (u), </a:t>
            </a:r>
          </a:p>
          <a:p>
            <a:pPr eaLnBrk="1" hangingPunct="1">
              <a:spcBef>
                <a:spcPct val="0"/>
              </a:spcBef>
              <a:buFontTx/>
              <a:buNone/>
            </a:pPr>
            <a:r>
              <a:rPr lang="pt-BR" altLang="pt-BR" sz="1400" b="1" dirty="0"/>
              <a:t>são </a:t>
            </a:r>
            <a:r>
              <a:rPr lang="pt-BR" altLang="pt-BR" sz="1400" b="1" dirty="0">
                <a:solidFill>
                  <a:srgbClr val="FF0000"/>
                </a:solidFill>
              </a:rPr>
              <a:t>os principais fatores a afastar a camada superficial e promover o movimento ascendente de  água junto à costa.</a:t>
            </a:r>
            <a:r>
              <a:rPr lang="pt-BR" altLang="pt-BR" sz="1400" b="1" dirty="0"/>
              <a:t> </a:t>
            </a:r>
          </a:p>
          <a:p>
            <a:pPr eaLnBrk="1" hangingPunct="1">
              <a:spcBef>
                <a:spcPct val="0"/>
              </a:spcBef>
              <a:buFontTx/>
              <a:buNone/>
            </a:pPr>
            <a:r>
              <a:rPr lang="pt-BR" altLang="pt-BR" sz="1400" dirty="0"/>
              <a:t>- O Bombeamento de </a:t>
            </a:r>
            <a:r>
              <a:rPr lang="pt-BR" altLang="pt-BR" sz="1400" dirty="0" err="1"/>
              <a:t>Ekman</a:t>
            </a:r>
            <a:r>
              <a:rPr lang="pt-BR" altLang="pt-BR" sz="1400" dirty="0"/>
              <a:t> apresenta então, um importante papel na geração do fenômeno de ressurgência na região adjacente ao Cabo Frio. </a:t>
            </a:r>
          </a:p>
        </p:txBody>
      </p:sp>
    </p:spTree>
    <p:extLst>
      <p:ext uri="{BB962C8B-B14F-4D97-AF65-F5344CB8AC3E}">
        <p14:creationId xmlns:p14="http://schemas.microsoft.com/office/powerpoint/2010/main" val="2644570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l="10333" t="18895" r="10333" b="18895"/>
          <a:stretch>
            <a:fillRect/>
          </a:stretch>
        </p:blipFill>
        <p:spPr bwMode="auto">
          <a:xfrm>
            <a:off x="1703389" y="836613"/>
            <a:ext cx="8893175"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809750" y="3429000"/>
            <a:ext cx="8572500" cy="571500"/>
          </a:xfrm>
          <a:prstGeom prst="rect">
            <a:avLst/>
          </a:prstGeom>
          <a:solidFill>
            <a:schemeClr val="accent1">
              <a:alpha val="2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p:cNvSpPr/>
          <p:nvPr/>
        </p:nvSpPr>
        <p:spPr>
          <a:xfrm>
            <a:off x="6381750" y="4000501"/>
            <a:ext cx="2571750" cy="2143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45061" name="CaixaDeTexto 6"/>
          <p:cNvSpPr txBox="1">
            <a:spLocks noChangeArrowheads="1"/>
          </p:cNvSpPr>
          <p:nvPr/>
        </p:nvSpPr>
        <p:spPr bwMode="auto">
          <a:xfrm>
            <a:off x="2595563" y="5357814"/>
            <a:ext cx="400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800"/>
              <a:t>TMS temp sup marinha</a:t>
            </a:r>
          </a:p>
        </p:txBody>
      </p:sp>
    </p:spTree>
    <p:extLst>
      <p:ext uri="{BB962C8B-B14F-4D97-AF65-F5344CB8AC3E}">
        <p14:creationId xmlns:p14="http://schemas.microsoft.com/office/powerpoint/2010/main" val="3840019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body" idx="1"/>
          </p:nvPr>
        </p:nvSpPr>
        <p:spPr>
          <a:xfrm>
            <a:off x="1981200" y="785814"/>
            <a:ext cx="8401050" cy="5572125"/>
          </a:xfrm>
        </p:spPr>
        <p:txBody>
          <a:bodyPr/>
          <a:lstStyle/>
          <a:p>
            <a:pPr eaLnBrk="1" hangingPunct="1">
              <a:lnSpc>
                <a:spcPct val="80000"/>
              </a:lnSpc>
              <a:buFontTx/>
              <a:buNone/>
              <a:defRPr/>
            </a:pPr>
            <a:r>
              <a:rPr lang="en-US" sz="1800" b="1" dirty="0"/>
              <a:t>research-article:</a:t>
            </a:r>
          </a:p>
          <a:p>
            <a:pPr eaLnBrk="1" hangingPunct="1">
              <a:lnSpc>
                <a:spcPct val="80000"/>
              </a:lnSpc>
              <a:buFontTx/>
              <a:buNone/>
              <a:defRPr/>
            </a:pPr>
            <a:endParaRPr lang="en-US" sz="1800" b="1" dirty="0"/>
          </a:p>
          <a:p>
            <a:pPr marL="0" indent="14288" algn="ctr">
              <a:lnSpc>
                <a:spcPct val="80000"/>
              </a:lnSpc>
              <a:buNone/>
              <a:defRPr/>
            </a:pPr>
            <a:r>
              <a:rPr lang="en-US" sz="2000" b="1" dirty="0"/>
              <a:t>Upwelling and </a:t>
            </a:r>
            <a:r>
              <a:rPr lang="en-US" sz="2000" b="1" dirty="0" err="1"/>
              <a:t>downwelling</a:t>
            </a:r>
            <a:r>
              <a:rPr lang="en-US" sz="2000" b="1" dirty="0"/>
              <a:t> at </a:t>
            </a:r>
            <a:r>
              <a:rPr lang="en-US" sz="2000" b="1" dirty="0" err="1"/>
              <a:t>Cabo</a:t>
            </a:r>
            <a:r>
              <a:rPr lang="en-US" sz="2000" b="1" dirty="0"/>
              <a:t> Frio (Brazil): comparison of biomass and primary production responses </a:t>
            </a:r>
          </a:p>
          <a:p>
            <a:pPr marL="0" indent="14288" algn="just">
              <a:lnSpc>
                <a:spcPct val="80000"/>
              </a:lnSpc>
              <a:buNone/>
              <a:defRPr/>
            </a:pPr>
            <a:r>
              <a:rPr lang="en-US" sz="1400" b="1" dirty="0" err="1"/>
              <a:t>Eliane</a:t>
            </a:r>
            <a:r>
              <a:rPr lang="en-US" sz="1400" b="1" dirty="0"/>
              <a:t> Gonzalez-Rodriguez, Jean Louis </a:t>
            </a:r>
            <a:r>
              <a:rPr lang="en-US" sz="1400" b="1" dirty="0" err="1"/>
              <a:t>Valentin</a:t>
            </a:r>
            <a:r>
              <a:rPr lang="en-US" sz="1400" b="1" dirty="0"/>
              <a:t>, </a:t>
            </a:r>
            <a:r>
              <a:rPr lang="en-US" sz="1400" b="1" dirty="0" err="1"/>
              <a:t>Dalmo</a:t>
            </a:r>
            <a:r>
              <a:rPr lang="en-US" sz="1400" b="1" dirty="0"/>
              <a:t> </a:t>
            </a:r>
            <a:r>
              <a:rPr lang="en-US" sz="1400" b="1" dirty="0" err="1"/>
              <a:t>Lacerda</a:t>
            </a:r>
            <a:r>
              <a:rPr lang="en-US" sz="1400" b="1" dirty="0"/>
              <a:t> André and Salvador </a:t>
            </a:r>
            <a:r>
              <a:rPr lang="en-US" sz="1400" b="1" dirty="0" err="1"/>
              <a:t>Abdala</a:t>
            </a:r>
            <a:r>
              <a:rPr lang="en-US" sz="1400" b="1" dirty="0"/>
              <a:t> Jacob </a:t>
            </a:r>
            <a:r>
              <a:rPr lang="en-US" sz="1400" dirty="0"/>
              <a:t>Institute de </a:t>
            </a:r>
            <a:r>
              <a:rPr lang="en-US" sz="1400" dirty="0" err="1"/>
              <a:t>Estudos</a:t>
            </a:r>
            <a:r>
              <a:rPr lang="en-US" sz="1400" dirty="0"/>
              <a:t> do Mar Almirante Paulo </a:t>
            </a:r>
            <a:r>
              <a:rPr lang="en-US" sz="1400" dirty="0" err="1"/>
              <a:t>Moreira</a:t>
            </a:r>
            <a:r>
              <a:rPr lang="en-US" sz="1400" dirty="0"/>
              <a:t> </a:t>
            </a:r>
            <a:r>
              <a:rPr lang="en-US" sz="1400" dirty="0" err="1"/>
              <a:t>Rua</a:t>
            </a:r>
            <a:r>
              <a:rPr lang="en-US" sz="1400" dirty="0"/>
              <a:t> </a:t>
            </a:r>
            <a:r>
              <a:rPr lang="en-US" sz="1400" dirty="0" err="1"/>
              <a:t>Kioto</a:t>
            </a:r>
            <a:r>
              <a:rPr lang="en-US" sz="1400" dirty="0"/>
              <a:t> 253, 28.910, </a:t>
            </a:r>
            <a:r>
              <a:rPr lang="en-US" sz="1400" dirty="0" err="1"/>
              <a:t>Arraial</a:t>
            </a:r>
            <a:r>
              <a:rPr lang="en-US" sz="1400" dirty="0"/>
              <a:t> do </a:t>
            </a:r>
            <a:r>
              <a:rPr lang="en-US" sz="1400" b="1" dirty="0" err="1"/>
              <a:t>Cabo</a:t>
            </a:r>
            <a:r>
              <a:rPr lang="en-US" sz="1400" dirty="0"/>
              <a:t>, Rio de Janeiro, Brazil </a:t>
            </a:r>
          </a:p>
          <a:p>
            <a:pPr eaLnBrk="1" hangingPunct="1">
              <a:lnSpc>
                <a:spcPct val="80000"/>
              </a:lnSpc>
              <a:defRPr/>
            </a:pPr>
            <a:endParaRPr lang="pt-BR" sz="1800" dirty="0"/>
          </a:p>
          <a:p>
            <a:pPr eaLnBrk="1" hangingPunct="1">
              <a:lnSpc>
                <a:spcPct val="80000"/>
              </a:lnSpc>
              <a:defRPr/>
            </a:pPr>
            <a:endParaRPr lang="en-US" sz="1800" dirty="0"/>
          </a:p>
          <a:p>
            <a:pPr eaLnBrk="1" hangingPunct="1">
              <a:lnSpc>
                <a:spcPct val="80000"/>
              </a:lnSpc>
              <a:defRPr/>
            </a:pPr>
            <a:r>
              <a:rPr lang="en-US" sz="1800" dirty="0"/>
              <a:t>Received on March 25, 1991; accepted on July 30, 1991 Based on a comparative study of the different phases of </a:t>
            </a:r>
            <a:r>
              <a:rPr lang="en-US" sz="1800" b="1" dirty="0"/>
              <a:t>upwelling</a:t>
            </a:r>
            <a:r>
              <a:rPr lang="en-US" sz="1800" dirty="0"/>
              <a:t> and </a:t>
            </a:r>
            <a:r>
              <a:rPr lang="en-US" sz="1800" dirty="0" err="1"/>
              <a:t>downwelling</a:t>
            </a:r>
            <a:r>
              <a:rPr lang="en-US" sz="1800" dirty="0"/>
              <a:t>, a comprehensive model of average biological features at </a:t>
            </a:r>
            <a:r>
              <a:rPr lang="en-US" sz="1800" b="1" dirty="0" err="1"/>
              <a:t>Cabo</a:t>
            </a:r>
            <a:r>
              <a:rPr lang="en-US" sz="1800" dirty="0"/>
              <a:t> </a:t>
            </a:r>
            <a:r>
              <a:rPr lang="en-US" sz="1800" b="1" dirty="0"/>
              <a:t>Frio</a:t>
            </a:r>
            <a:r>
              <a:rPr lang="en-US" sz="1800" dirty="0"/>
              <a:t> region was established. For identical </a:t>
            </a:r>
            <a:r>
              <a:rPr lang="en-US" sz="1800" b="1" dirty="0"/>
              <a:t>upwelling</a:t>
            </a:r>
            <a:r>
              <a:rPr lang="en-US" sz="1800" dirty="0"/>
              <a:t> conditions, biological responses of equal range occur, allowing the establishment of some regional patterns. </a:t>
            </a:r>
          </a:p>
          <a:p>
            <a:pPr eaLnBrk="1" hangingPunct="1">
              <a:lnSpc>
                <a:spcPct val="80000"/>
              </a:lnSpc>
              <a:defRPr/>
            </a:pPr>
            <a:endParaRPr lang="en-US" sz="1800" dirty="0"/>
          </a:p>
          <a:p>
            <a:pPr eaLnBrk="1" hangingPunct="1">
              <a:lnSpc>
                <a:spcPct val="80000"/>
              </a:lnSpc>
              <a:defRPr/>
            </a:pPr>
            <a:r>
              <a:rPr lang="en-US" sz="1800" b="1" dirty="0">
                <a:solidFill>
                  <a:srgbClr val="FF0000"/>
                </a:solidFill>
              </a:rPr>
              <a:t>These patterns are represented by chlorophyll values that range from 0.5 to 6.0 mg m–3, and primary production ranging from 2 to 14 mg C m–3 h–1. </a:t>
            </a:r>
          </a:p>
          <a:p>
            <a:pPr eaLnBrk="1" hangingPunct="1">
              <a:lnSpc>
                <a:spcPct val="80000"/>
              </a:lnSpc>
              <a:defRPr/>
            </a:pPr>
            <a:endParaRPr lang="en-US" sz="1800" dirty="0">
              <a:solidFill>
                <a:srgbClr val="0070C0"/>
              </a:solidFill>
            </a:endParaRPr>
          </a:p>
          <a:p>
            <a:pPr eaLnBrk="1" hangingPunct="1">
              <a:lnSpc>
                <a:spcPct val="80000"/>
              </a:lnSpc>
              <a:defRPr/>
            </a:pPr>
            <a:r>
              <a:rPr lang="en-US" sz="1800" b="1" dirty="0">
                <a:solidFill>
                  <a:schemeClr val="accent2">
                    <a:lumMod val="60000"/>
                    <a:lumOff val="40000"/>
                  </a:schemeClr>
                </a:solidFill>
              </a:rPr>
              <a:t>During winter, in the absence of upwelling, organic detritus constitutes the main energy source maintaining the higher levels of the food web. </a:t>
            </a:r>
          </a:p>
        </p:txBody>
      </p:sp>
    </p:spTree>
    <p:extLst>
      <p:ext uri="{BB962C8B-B14F-4D97-AF65-F5344CB8AC3E}">
        <p14:creationId xmlns:p14="http://schemas.microsoft.com/office/powerpoint/2010/main" val="43138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609850" y="337385"/>
            <a:ext cx="6972300" cy="3752850"/>
          </a:xfrm>
          <a:prstGeom prst="rect">
            <a:avLst/>
          </a:prstGeom>
        </p:spPr>
      </p:pic>
      <p:sp>
        <p:nvSpPr>
          <p:cNvPr id="3" name="CaixaDeTexto 2"/>
          <p:cNvSpPr txBox="1"/>
          <p:nvPr/>
        </p:nvSpPr>
        <p:spPr>
          <a:xfrm>
            <a:off x="224589" y="4887376"/>
            <a:ext cx="11742821" cy="1754326"/>
          </a:xfrm>
          <a:prstGeom prst="rect">
            <a:avLst/>
          </a:prstGeom>
          <a:noFill/>
        </p:spPr>
        <p:txBody>
          <a:bodyPr wrap="square" rtlCol="0">
            <a:spAutoFit/>
          </a:bodyPr>
          <a:lstStyle/>
          <a:p>
            <a:pPr algn="just"/>
            <a:r>
              <a:rPr lang="en-US" dirty="0" err="1" smtClean="0"/>
              <a:t>Dinamicamente</a:t>
            </a:r>
            <a:r>
              <a:rPr lang="en-US" dirty="0" smtClean="0"/>
              <a:t> as </a:t>
            </a:r>
            <a:r>
              <a:rPr lang="en-US" dirty="0" err="1" smtClean="0"/>
              <a:t>frentes</a:t>
            </a:r>
            <a:r>
              <a:rPr lang="en-US" dirty="0" smtClean="0"/>
              <a:t> </a:t>
            </a:r>
            <a:r>
              <a:rPr lang="en-US" dirty="0" err="1" smtClean="0"/>
              <a:t>podem</a:t>
            </a:r>
            <a:r>
              <a:rPr lang="en-US" dirty="0" smtClean="0"/>
              <a:t> </a:t>
            </a:r>
            <a:r>
              <a:rPr lang="en-US" dirty="0" err="1" smtClean="0"/>
              <a:t>ser</a:t>
            </a:r>
            <a:r>
              <a:rPr lang="en-US" dirty="0" smtClean="0"/>
              <a:t> </a:t>
            </a:r>
            <a:r>
              <a:rPr lang="en-US" dirty="0" err="1" smtClean="0"/>
              <a:t>classificadas</a:t>
            </a:r>
            <a:r>
              <a:rPr lang="en-US" dirty="0" smtClean="0"/>
              <a:t> </a:t>
            </a:r>
            <a:r>
              <a:rPr lang="en-US" dirty="0" err="1" smtClean="0"/>
              <a:t>por</a:t>
            </a:r>
            <a:r>
              <a:rPr lang="en-US" dirty="0" smtClean="0"/>
              <a:t> </a:t>
            </a:r>
            <a:r>
              <a:rPr lang="en-US" dirty="0" err="1" smtClean="0"/>
              <a:t>seu</a:t>
            </a:r>
            <a:r>
              <a:rPr lang="en-US" dirty="0" smtClean="0"/>
              <a:t> </a:t>
            </a:r>
            <a:r>
              <a:rPr lang="en-US" dirty="0" err="1" smtClean="0"/>
              <a:t>efeito</a:t>
            </a:r>
            <a:r>
              <a:rPr lang="en-US" dirty="0" smtClean="0"/>
              <a:t> </a:t>
            </a:r>
            <a:r>
              <a:rPr lang="en-US" dirty="0" err="1" smtClean="0"/>
              <a:t>na</a:t>
            </a:r>
            <a:r>
              <a:rPr lang="en-US" dirty="0" smtClean="0"/>
              <a:t> </a:t>
            </a:r>
            <a:r>
              <a:rPr lang="en-US" dirty="0" err="1" smtClean="0"/>
              <a:t>distribuição</a:t>
            </a:r>
            <a:r>
              <a:rPr lang="en-US" dirty="0" smtClean="0"/>
              <a:t> da </a:t>
            </a:r>
            <a:r>
              <a:rPr lang="en-US" dirty="0" err="1" smtClean="0"/>
              <a:t>densidade</a:t>
            </a:r>
            <a:r>
              <a:rPr lang="en-US" dirty="0" smtClean="0"/>
              <a:t> (f(x) da T e S).</a:t>
            </a:r>
          </a:p>
          <a:p>
            <a:pPr algn="just"/>
            <a:r>
              <a:rPr lang="en-US" dirty="0" smtClean="0"/>
              <a:t> </a:t>
            </a:r>
            <a:r>
              <a:rPr lang="en-US" dirty="0" err="1" smtClean="0"/>
              <a:t>Qualquer</a:t>
            </a:r>
            <a:r>
              <a:rPr lang="en-US" dirty="0" smtClean="0"/>
              <a:t> </a:t>
            </a:r>
            <a:r>
              <a:rPr lang="en-US" dirty="0" err="1" smtClean="0"/>
              <a:t>variação</a:t>
            </a:r>
            <a:r>
              <a:rPr lang="en-US" dirty="0" smtClean="0"/>
              <a:t> </a:t>
            </a:r>
            <a:r>
              <a:rPr lang="en-US" dirty="0" err="1" smtClean="0"/>
              <a:t>em</a:t>
            </a:r>
            <a:r>
              <a:rPr lang="en-US" dirty="0" smtClean="0"/>
              <a:t> </a:t>
            </a:r>
            <a:r>
              <a:rPr lang="en-US" dirty="0" err="1" smtClean="0"/>
              <a:t>uma</a:t>
            </a:r>
            <a:r>
              <a:rPr lang="en-US" dirty="0" smtClean="0"/>
              <a:t> </a:t>
            </a:r>
            <a:r>
              <a:rPr lang="en-US" dirty="0" err="1" smtClean="0"/>
              <a:t>ou</a:t>
            </a:r>
            <a:r>
              <a:rPr lang="en-US" dirty="0" smtClean="0"/>
              <a:t> </a:t>
            </a:r>
            <a:r>
              <a:rPr lang="en-US" dirty="0" err="1" smtClean="0"/>
              <a:t>em</a:t>
            </a:r>
            <a:r>
              <a:rPr lang="en-US" dirty="0" smtClean="0"/>
              <a:t> </a:t>
            </a:r>
            <a:r>
              <a:rPr lang="en-US" dirty="0" err="1" smtClean="0"/>
              <a:t>ambas</a:t>
            </a:r>
            <a:r>
              <a:rPr lang="en-US" dirty="0" smtClean="0"/>
              <a:t> </a:t>
            </a:r>
            <a:r>
              <a:rPr lang="en-US" dirty="0" err="1" smtClean="0"/>
              <a:t>propriedade</a:t>
            </a:r>
            <a:r>
              <a:rPr lang="en-US" dirty="0" smtClean="0"/>
              <a:t> </a:t>
            </a:r>
            <a:r>
              <a:rPr lang="en-US" dirty="0" err="1" smtClean="0"/>
              <a:t>através</a:t>
            </a:r>
            <a:r>
              <a:rPr lang="en-US" dirty="0" smtClean="0"/>
              <a:t> da </a:t>
            </a:r>
            <a:r>
              <a:rPr lang="en-US" dirty="0" err="1" smtClean="0"/>
              <a:t>frente</a:t>
            </a:r>
            <a:r>
              <a:rPr lang="en-US" dirty="0" smtClean="0"/>
              <a:t> </a:t>
            </a:r>
            <a:r>
              <a:rPr lang="en-US" dirty="0" err="1" smtClean="0"/>
              <a:t>pode</a:t>
            </a:r>
            <a:r>
              <a:rPr lang="en-US" dirty="0" smtClean="0"/>
              <a:t> </a:t>
            </a:r>
            <a:r>
              <a:rPr lang="en-US" dirty="0" err="1" smtClean="0"/>
              <a:t>afetar</a:t>
            </a:r>
            <a:r>
              <a:rPr lang="en-US" dirty="0" smtClean="0"/>
              <a:t> a </a:t>
            </a:r>
            <a:r>
              <a:rPr lang="en-US" dirty="0" err="1" smtClean="0"/>
              <a:t>distribuição</a:t>
            </a:r>
            <a:r>
              <a:rPr lang="en-US" dirty="0" smtClean="0"/>
              <a:t> da </a:t>
            </a:r>
            <a:r>
              <a:rPr lang="en-US" dirty="0" err="1" smtClean="0"/>
              <a:t>densidade</a:t>
            </a:r>
            <a:r>
              <a:rPr lang="en-US" dirty="0" smtClean="0"/>
              <a:t>.</a:t>
            </a:r>
          </a:p>
          <a:p>
            <a:pPr algn="just"/>
            <a:r>
              <a:rPr lang="en-US" dirty="0" smtClean="0"/>
              <a:t>Se o </a:t>
            </a:r>
            <a:r>
              <a:rPr lang="en-US" dirty="0" err="1" smtClean="0"/>
              <a:t>gradiente</a:t>
            </a:r>
            <a:r>
              <a:rPr lang="en-US" dirty="0" smtClean="0"/>
              <a:t> horizontal </a:t>
            </a:r>
            <a:r>
              <a:rPr lang="en-US" dirty="0" err="1" smtClean="0"/>
              <a:t>mostra</a:t>
            </a:r>
            <a:r>
              <a:rPr lang="en-US" dirty="0" smtClean="0"/>
              <a:t> um </a:t>
            </a:r>
            <a:r>
              <a:rPr lang="en-US" dirty="0" err="1" smtClean="0"/>
              <a:t>máximo</a:t>
            </a:r>
            <a:r>
              <a:rPr lang="en-US" dirty="0" smtClean="0"/>
              <a:t> </a:t>
            </a:r>
            <a:r>
              <a:rPr lang="en-US" dirty="0" err="1" smtClean="0"/>
              <a:t>na</a:t>
            </a:r>
            <a:r>
              <a:rPr lang="en-US" dirty="0" smtClean="0"/>
              <a:t> zona frontal: </a:t>
            </a:r>
            <a:r>
              <a:rPr lang="en-US" dirty="0" err="1" smtClean="0"/>
              <a:t>frente</a:t>
            </a:r>
            <a:r>
              <a:rPr lang="en-US" dirty="0" smtClean="0"/>
              <a:t> de </a:t>
            </a:r>
            <a:r>
              <a:rPr lang="en-US" dirty="0" err="1" smtClean="0"/>
              <a:t>densidade</a:t>
            </a:r>
            <a:r>
              <a:rPr lang="en-US" dirty="0" smtClean="0"/>
              <a:t> (topo) </a:t>
            </a:r>
          </a:p>
          <a:p>
            <a:pPr algn="just"/>
            <a:r>
              <a:rPr lang="en-US" dirty="0" smtClean="0"/>
              <a:t>Se a </a:t>
            </a:r>
            <a:r>
              <a:rPr lang="en-US" dirty="0" err="1" smtClean="0"/>
              <a:t>variação</a:t>
            </a:r>
            <a:r>
              <a:rPr lang="en-US" dirty="0" smtClean="0"/>
              <a:t> da </a:t>
            </a:r>
            <a:r>
              <a:rPr lang="en-US" dirty="0" err="1" smtClean="0"/>
              <a:t>salinidade</a:t>
            </a:r>
            <a:r>
              <a:rPr lang="en-US" dirty="0" smtClean="0"/>
              <a:t> </a:t>
            </a:r>
            <a:r>
              <a:rPr lang="en-US" dirty="0" err="1" smtClean="0"/>
              <a:t>através</a:t>
            </a:r>
            <a:r>
              <a:rPr lang="en-US" dirty="0" smtClean="0"/>
              <a:t> da </a:t>
            </a:r>
            <a:r>
              <a:rPr lang="en-US" dirty="0" err="1" smtClean="0"/>
              <a:t>fronte</a:t>
            </a:r>
            <a:r>
              <a:rPr lang="en-US" dirty="0" smtClean="0"/>
              <a:t> é </a:t>
            </a:r>
            <a:r>
              <a:rPr lang="en-US" dirty="0" err="1" smtClean="0"/>
              <a:t>tal</a:t>
            </a:r>
            <a:r>
              <a:rPr lang="en-US" dirty="0" smtClean="0"/>
              <a:t> </a:t>
            </a:r>
            <a:r>
              <a:rPr lang="en-US" dirty="0" err="1" smtClean="0"/>
              <a:t>que</a:t>
            </a:r>
            <a:r>
              <a:rPr lang="en-US" dirty="0" smtClean="0"/>
              <a:t> o </a:t>
            </a:r>
            <a:r>
              <a:rPr lang="en-US" dirty="0" err="1" smtClean="0"/>
              <a:t>seu</a:t>
            </a:r>
            <a:r>
              <a:rPr lang="en-US" dirty="0" smtClean="0"/>
              <a:t> </a:t>
            </a:r>
            <a:r>
              <a:rPr lang="en-US" dirty="0" err="1" smtClean="0"/>
              <a:t>efeito</a:t>
            </a:r>
            <a:r>
              <a:rPr lang="en-US" dirty="0" smtClean="0"/>
              <a:t> </a:t>
            </a:r>
            <a:r>
              <a:rPr lang="en-US" dirty="0" err="1" smtClean="0"/>
              <a:t>na</a:t>
            </a:r>
            <a:r>
              <a:rPr lang="en-US" dirty="0" smtClean="0"/>
              <a:t> </a:t>
            </a:r>
            <a:r>
              <a:rPr lang="en-US" dirty="0" err="1" smtClean="0"/>
              <a:t>densidade</a:t>
            </a:r>
            <a:r>
              <a:rPr lang="en-US" dirty="0" smtClean="0"/>
              <a:t> </a:t>
            </a:r>
            <a:r>
              <a:rPr lang="en-US" dirty="0" err="1" smtClean="0"/>
              <a:t>compensa</a:t>
            </a:r>
            <a:r>
              <a:rPr lang="en-US" dirty="0" smtClean="0"/>
              <a:t> a </a:t>
            </a:r>
            <a:r>
              <a:rPr lang="en-US" dirty="0" err="1" smtClean="0"/>
              <a:t>variação</a:t>
            </a:r>
            <a:r>
              <a:rPr lang="en-US" dirty="0" smtClean="0"/>
              <a:t> </a:t>
            </a:r>
            <a:r>
              <a:rPr lang="en-US" dirty="0" err="1" smtClean="0"/>
              <a:t>na</a:t>
            </a:r>
            <a:r>
              <a:rPr lang="en-US" dirty="0" smtClean="0"/>
              <a:t> </a:t>
            </a:r>
            <a:r>
              <a:rPr lang="en-US" dirty="0" err="1" smtClean="0"/>
              <a:t>temperatura</a:t>
            </a:r>
            <a:r>
              <a:rPr lang="en-US" dirty="0" smtClean="0"/>
              <a:t>, a </a:t>
            </a:r>
            <a:r>
              <a:rPr lang="en-US" dirty="0" err="1" smtClean="0"/>
              <a:t>frente</a:t>
            </a:r>
            <a:r>
              <a:rPr lang="en-US" dirty="0" smtClean="0"/>
              <a:t> é de </a:t>
            </a:r>
            <a:r>
              <a:rPr lang="en-US" dirty="0" err="1" smtClean="0"/>
              <a:t>densidade</a:t>
            </a:r>
            <a:r>
              <a:rPr lang="en-US" dirty="0" smtClean="0"/>
              <a:t> </a:t>
            </a:r>
            <a:r>
              <a:rPr lang="en-US" dirty="0" err="1" smtClean="0"/>
              <a:t>compensada</a:t>
            </a:r>
            <a:r>
              <a:rPr lang="en-US" dirty="0" smtClean="0"/>
              <a:t>, </a:t>
            </a:r>
            <a:r>
              <a:rPr lang="en-US" dirty="0" err="1" smtClean="0"/>
              <a:t>ou</a:t>
            </a:r>
            <a:r>
              <a:rPr lang="en-US" dirty="0" smtClean="0"/>
              <a:t> </a:t>
            </a:r>
            <a:r>
              <a:rPr lang="en-US" dirty="0" err="1" smtClean="0"/>
              <a:t>seja</a:t>
            </a:r>
            <a:r>
              <a:rPr lang="en-US" dirty="0" smtClean="0"/>
              <a:t>: </a:t>
            </a:r>
            <a:r>
              <a:rPr lang="en-US" dirty="0" err="1" smtClean="0"/>
              <a:t>há</a:t>
            </a:r>
            <a:r>
              <a:rPr lang="en-US" dirty="0" smtClean="0"/>
              <a:t> </a:t>
            </a:r>
            <a:r>
              <a:rPr lang="en-US" dirty="0" err="1" smtClean="0"/>
              <a:t>somente</a:t>
            </a:r>
            <a:r>
              <a:rPr lang="en-US" dirty="0" smtClean="0"/>
              <a:t> </a:t>
            </a:r>
            <a:r>
              <a:rPr lang="en-US" dirty="0" err="1" smtClean="0"/>
              <a:t>uma</a:t>
            </a:r>
            <a:r>
              <a:rPr lang="en-US" dirty="0" smtClean="0"/>
              <a:t> </a:t>
            </a:r>
            <a:r>
              <a:rPr lang="en-US" dirty="0" err="1" smtClean="0"/>
              <a:t>frente</a:t>
            </a:r>
            <a:r>
              <a:rPr lang="en-US" dirty="0" smtClean="0"/>
              <a:t> de </a:t>
            </a:r>
            <a:r>
              <a:rPr lang="en-US" dirty="0" err="1" smtClean="0"/>
              <a:t>temperatura</a:t>
            </a:r>
            <a:r>
              <a:rPr lang="en-US" dirty="0" smtClean="0"/>
              <a:t> e </a:t>
            </a:r>
            <a:r>
              <a:rPr lang="en-US" dirty="0" err="1" smtClean="0"/>
              <a:t>uma</a:t>
            </a:r>
            <a:r>
              <a:rPr lang="en-US" dirty="0" smtClean="0"/>
              <a:t> </a:t>
            </a:r>
            <a:r>
              <a:rPr lang="en-US" dirty="0" err="1" smtClean="0"/>
              <a:t>frente</a:t>
            </a:r>
            <a:r>
              <a:rPr lang="en-US" dirty="0" smtClean="0"/>
              <a:t> de </a:t>
            </a:r>
            <a:r>
              <a:rPr lang="en-US" dirty="0" err="1" smtClean="0"/>
              <a:t>salinidade</a:t>
            </a:r>
            <a:r>
              <a:rPr lang="en-US" dirty="0" smtClean="0"/>
              <a:t>, mas </a:t>
            </a:r>
            <a:r>
              <a:rPr lang="en-US" dirty="0" err="1" smtClean="0"/>
              <a:t>não</a:t>
            </a:r>
            <a:r>
              <a:rPr lang="en-US" dirty="0" smtClean="0"/>
              <a:t> </a:t>
            </a:r>
            <a:r>
              <a:rPr lang="en-US" dirty="0" err="1" smtClean="0"/>
              <a:t>pode</a:t>
            </a:r>
            <a:r>
              <a:rPr lang="en-US" dirty="0" smtClean="0"/>
              <a:t> </a:t>
            </a:r>
            <a:r>
              <a:rPr lang="en-US" dirty="0" err="1" smtClean="0"/>
              <a:t>ser</a:t>
            </a:r>
            <a:r>
              <a:rPr lang="en-US" dirty="0" smtClean="0"/>
              <a:t> </a:t>
            </a:r>
            <a:r>
              <a:rPr lang="en-US" dirty="0" err="1" smtClean="0"/>
              <a:t>verificada</a:t>
            </a:r>
            <a:r>
              <a:rPr lang="en-US" dirty="0" smtClean="0"/>
              <a:t> no campo da </a:t>
            </a:r>
            <a:r>
              <a:rPr lang="en-US" dirty="0" err="1" smtClean="0"/>
              <a:t>densidade</a:t>
            </a:r>
            <a:r>
              <a:rPr lang="en-US" dirty="0" smtClean="0"/>
              <a:t> (</a:t>
            </a:r>
            <a:r>
              <a:rPr lang="en-US" dirty="0" err="1" smtClean="0"/>
              <a:t>painel</a:t>
            </a:r>
            <a:r>
              <a:rPr lang="en-US" dirty="0" smtClean="0"/>
              <a:t> de </a:t>
            </a:r>
            <a:r>
              <a:rPr lang="en-US" dirty="0" err="1" smtClean="0"/>
              <a:t>baixo</a:t>
            </a:r>
            <a:r>
              <a:rPr lang="en-US" dirty="0" smtClean="0"/>
              <a:t>)</a:t>
            </a:r>
            <a:endParaRPr lang="pt-BR" dirty="0"/>
          </a:p>
        </p:txBody>
      </p:sp>
    </p:spTree>
    <p:extLst>
      <p:ext uri="{BB962C8B-B14F-4D97-AF65-F5344CB8AC3E}">
        <p14:creationId xmlns:p14="http://schemas.microsoft.com/office/powerpoint/2010/main" val="21225674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54442" y="1985211"/>
            <a:ext cx="7291137" cy="769441"/>
          </a:xfrm>
          <a:prstGeom prst="rect">
            <a:avLst/>
          </a:prstGeom>
          <a:noFill/>
        </p:spPr>
        <p:txBody>
          <a:bodyPr wrap="square" rtlCol="0">
            <a:spAutoFit/>
          </a:bodyPr>
          <a:lstStyle/>
          <a:p>
            <a:r>
              <a:rPr lang="pt-BR" sz="4400" dirty="0" smtClean="0"/>
              <a:t>Perguntas???</a:t>
            </a:r>
            <a:endParaRPr lang="pt-BR" sz="4400" dirty="0"/>
          </a:p>
        </p:txBody>
      </p:sp>
    </p:spTree>
    <p:extLst>
      <p:ext uri="{BB962C8B-B14F-4D97-AF65-F5344CB8AC3E}">
        <p14:creationId xmlns:p14="http://schemas.microsoft.com/office/powerpoint/2010/main" val="1403296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45958" y="372979"/>
            <a:ext cx="10996863" cy="2308324"/>
          </a:xfrm>
          <a:prstGeom prst="rect">
            <a:avLst/>
          </a:prstGeom>
          <a:noFill/>
        </p:spPr>
        <p:txBody>
          <a:bodyPr wrap="square" rtlCol="0">
            <a:spAutoFit/>
          </a:bodyPr>
          <a:lstStyle/>
          <a:p>
            <a:pPr algn="just"/>
            <a:r>
              <a:rPr lang="pt-BR" dirty="0" smtClean="0"/>
              <a:t>Algumas Referências:</a:t>
            </a:r>
          </a:p>
          <a:p>
            <a:pPr algn="just"/>
            <a:r>
              <a:rPr lang="en-US" dirty="0"/>
              <a:t>Douglas G. </a:t>
            </a:r>
            <a:r>
              <a:rPr lang="en-US" dirty="0" smtClean="0"/>
              <a:t>Capone </a:t>
            </a:r>
            <a:r>
              <a:rPr lang="en-US" dirty="0"/>
              <a:t>and David A. </a:t>
            </a:r>
            <a:r>
              <a:rPr lang="en-US" dirty="0" smtClean="0"/>
              <a:t>Hutchins. </a:t>
            </a:r>
            <a:r>
              <a:rPr lang="en-US" dirty="0"/>
              <a:t>Microbial biogeochemistry of coastal upwelling </a:t>
            </a:r>
            <a:r>
              <a:rPr lang="en-US" dirty="0" smtClean="0"/>
              <a:t>regimes </a:t>
            </a:r>
            <a:r>
              <a:rPr lang="en-US" dirty="0"/>
              <a:t>in a changing ocean. NATURE GEOSCIENCE| VOL 6 | SEPTEMBER 2013 | www.nature.com/naturegeoscience </a:t>
            </a:r>
            <a:endParaRPr lang="en-US" dirty="0" smtClean="0"/>
          </a:p>
          <a:p>
            <a:pPr algn="just"/>
            <a:endParaRPr lang="en-US" dirty="0"/>
          </a:p>
          <a:p>
            <a:pPr algn="just"/>
            <a:r>
              <a:rPr lang="en-US" dirty="0"/>
              <a:t>N. Jiao et al.: Revisiting the </a:t>
            </a:r>
            <a:r>
              <a:rPr lang="en-US" dirty="0" smtClean="0"/>
              <a:t>CO2 “</a:t>
            </a:r>
            <a:r>
              <a:rPr lang="en-US" dirty="0"/>
              <a:t>source” problem in upwelling </a:t>
            </a:r>
            <a:r>
              <a:rPr lang="en-US" dirty="0" smtClean="0"/>
              <a:t>areas. </a:t>
            </a:r>
            <a:r>
              <a:rPr lang="pt-BR" dirty="0" err="1" smtClean="0"/>
              <a:t>Biogeosciences</a:t>
            </a:r>
            <a:r>
              <a:rPr lang="pt-BR" dirty="0"/>
              <a:t>, 11, 2465–2475, </a:t>
            </a:r>
            <a:r>
              <a:rPr lang="pt-BR" dirty="0" smtClean="0"/>
              <a:t>2014.</a:t>
            </a:r>
          </a:p>
          <a:p>
            <a:pPr algn="just"/>
            <a:endParaRPr lang="pt-BR" dirty="0"/>
          </a:p>
          <a:p>
            <a:pPr algn="just"/>
            <a:r>
              <a:rPr lang="pt-BR" dirty="0"/>
              <a:t>RAPHAEL KUDELA, GRANT PITCHER, TREVOR PROBYN, </a:t>
            </a:r>
            <a:r>
              <a:rPr lang="pt-BR" dirty="0" smtClean="0"/>
              <a:t>FRANCISCO </a:t>
            </a:r>
            <a:r>
              <a:rPr lang="pt-BR" dirty="0"/>
              <a:t>FIGUEIRAS, TERESA MOITA, AND VERA </a:t>
            </a:r>
            <a:r>
              <a:rPr lang="pt-BR" dirty="0" smtClean="0"/>
              <a:t>TRAINER. </a:t>
            </a:r>
            <a:r>
              <a:rPr lang="en-US" dirty="0" smtClean="0"/>
              <a:t>Harmful Algal Blooms in Coastal Upwelling Systems. </a:t>
            </a:r>
            <a:r>
              <a:rPr lang="pt-BR" dirty="0" err="1" smtClean="0"/>
              <a:t>Oceanography</a:t>
            </a:r>
            <a:r>
              <a:rPr lang="pt-BR" dirty="0" smtClean="0"/>
              <a:t>  </a:t>
            </a:r>
            <a:r>
              <a:rPr lang="pt-BR" dirty="0"/>
              <a:t>Vol.18, No.2, </a:t>
            </a:r>
            <a:r>
              <a:rPr lang="pt-BR" dirty="0" err="1"/>
              <a:t>June</a:t>
            </a:r>
            <a:r>
              <a:rPr lang="pt-BR" dirty="0"/>
              <a:t> 2005</a:t>
            </a:r>
          </a:p>
        </p:txBody>
      </p:sp>
    </p:spTree>
    <p:extLst>
      <p:ext uri="{BB962C8B-B14F-4D97-AF65-F5344CB8AC3E}">
        <p14:creationId xmlns:p14="http://schemas.microsoft.com/office/powerpoint/2010/main" val="3466627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37674" y="637673"/>
            <a:ext cx="10587789" cy="1446550"/>
          </a:xfrm>
          <a:prstGeom prst="rect">
            <a:avLst/>
          </a:prstGeom>
          <a:noFill/>
        </p:spPr>
        <p:txBody>
          <a:bodyPr wrap="square" rtlCol="0">
            <a:spAutoFit/>
          </a:bodyPr>
          <a:lstStyle/>
          <a:p>
            <a:r>
              <a:rPr lang="en-US" sz="2800" b="1" dirty="0" err="1" smtClean="0"/>
              <a:t>Vórtices</a:t>
            </a:r>
            <a:r>
              <a:rPr lang="en-US" sz="2800" b="1" dirty="0" smtClean="0"/>
              <a:t> (Eddies)</a:t>
            </a:r>
            <a:endParaRPr lang="en-US" sz="2800" b="1" dirty="0"/>
          </a:p>
          <a:p>
            <a:r>
              <a:rPr lang="en-US" sz="2000" dirty="0" err="1" smtClean="0"/>
              <a:t>Irregularidades</a:t>
            </a:r>
            <a:r>
              <a:rPr lang="en-US" sz="2000" dirty="0" smtClean="0"/>
              <a:t> </a:t>
            </a:r>
            <a:r>
              <a:rPr lang="en-US" sz="2000" dirty="0" err="1" smtClean="0"/>
              <a:t>que</a:t>
            </a:r>
            <a:r>
              <a:rPr lang="en-US" sz="2000" dirty="0" smtClean="0"/>
              <a:t> </a:t>
            </a:r>
            <a:r>
              <a:rPr lang="en-US" sz="2000" dirty="0" err="1" smtClean="0"/>
              <a:t>enrolam</a:t>
            </a:r>
            <a:r>
              <a:rPr lang="en-US" sz="2000" dirty="0" smtClean="0"/>
              <a:t> a </a:t>
            </a:r>
            <a:r>
              <a:rPr lang="en-US" sz="2000" dirty="0" err="1" smtClean="0"/>
              <a:t>água</a:t>
            </a:r>
            <a:r>
              <a:rPr lang="en-US" sz="2000" dirty="0" smtClean="0"/>
              <a:t> </a:t>
            </a:r>
            <a:r>
              <a:rPr lang="en-US" sz="2000" dirty="0" err="1" smtClean="0"/>
              <a:t>fria</a:t>
            </a:r>
            <a:r>
              <a:rPr lang="en-US" sz="2000" dirty="0" smtClean="0"/>
              <a:t> e a </a:t>
            </a:r>
            <a:r>
              <a:rPr lang="en-US" sz="2000" dirty="0" err="1" smtClean="0"/>
              <a:t>quente</a:t>
            </a:r>
            <a:r>
              <a:rPr lang="en-US" sz="2000" dirty="0" smtClean="0"/>
              <a:t> juntas </a:t>
            </a:r>
            <a:r>
              <a:rPr lang="en-US" sz="2000" dirty="0" err="1" smtClean="0"/>
              <a:t>em</a:t>
            </a:r>
            <a:r>
              <a:rPr lang="en-US" sz="2000" dirty="0" smtClean="0"/>
              <a:t> </a:t>
            </a:r>
            <a:r>
              <a:rPr lang="en-US" sz="2000" dirty="0" err="1" smtClean="0"/>
              <a:t>uma</a:t>
            </a:r>
            <a:r>
              <a:rPr lang="en-US" sz="2000" dirty="0" smtClean="0"/>
              <a:t> </a:t>
            </a:r>
            <a:r>
              <a:rPr lang="en-US" sz="2000" dirty="0" err="1" smtClean="0"/>
              <a:t>espiral</a:t>
            </a:r>
            <a:r>
              <a:rPr lang="en-US" sz="2000" dirty="0" smtClean="0"/>
              <a:t>.</a:t>
            </a:r>
            <a:endParaRPr lang="en-US" sz="2000" dirty="0"/>
          </a:p>
          <a:p>
            <a:r>
              <a:rPr lang="en-US" sz="2000" b="1" dirty="0" err="1" smtClean="0"/>
              <a:t>Vórtices</a:t>
            </a:r>
            <a:r>
              <a:rPr lang="en-US" sz="2000" b="1" dirty="0" smtClean="0"/>
              <a:t> </a:t>
            </a:r>
            <a:r>
              <a:rPr lang="en-US" sz="2000" b="1" dirty="0" err="1" smtClean="0"/>
              <a:t>frontais</a:t>
            </a:r>
            <a:r>
              <a:rPr lang="en-US" sz="2000" dirty="0" smtClean="0"/>
              <a:t>: </a:t>
            </a:r>
            <a:r>
              <a:rPr lang="en-US" sz="2000" dirty="0" err="1" smtClean="0"/>
              <a:t>trocas</a:t>
            </a:r>
            <a:r>
              <a:rPr lang="en-US" sz="2000" dirty="0" smtClean="0"/>
              <a:t> de </a:t>
            </a:r>
            <a:r>
              <a:rPr lang="en-US" sz="2000" dirty="0" err="1" smtClean="0"/>
              <a:t>água</a:t>
            </a:r>
            <a:r>
              <a:rPr lang="en-US" sz="2000" dirty="0" smtClean="0"/>
              <a:t> </a:t>
            </a:r>
            <a:r>
              <a:rPr lang="en-US" sz="2000" dirty="0" err="1" smtClean="0"/>
              <a:t>através</a:t>
            </a:r>
            <a:r>
              <a:rPr lang="en-US" sz="2000" dirty="0" smtClean="0"/>
              <a:t> da </a:t>
            </a:r>
            <a:r>
              <a:rPr lang="en-US" sz="2000" dirty="0" err="1" smtClean="0"/>
              <a:t>frente</a:t>
            </a:r>
            <a:r>
              <a:rPr lang="en-US" sz="2000" dirty="0" smtClean="0">
                <a:sym typeface="Symbol" panose="05050102010706020507" pitchFamily="18" charset="2"/>
              </a:rPr>
              <a:t></a:t>
            </a:r>
            <a:r>
              <a:rPr lang="en-US" sz="2000" dirty="0" smtClean="0"/>
              <a:t> </a:t>
            </a:r>
            <a:r>
              <a:rPr lang="en-US" sz="2000" b="1" dirty="0" smtClean="0">
                <a:sym typeface="Symbol" panose="05050102010706020507" pitchFamily="18" charset="2"/>
              </a:rPr>
              <a:t></a:t>
            </a:r>
            <a:r>
              <a:rPr lang="en-US" sz="2000" b="1" dirty="0" err="1" smtClean="0">
                <a:sym typeface="Symbol" panose="05050102010706020507" pitchFamily="18" charset="2"/>
              </a:rPr>
              <a:t>Fluxos</a:t>
            </a:r>
            <a:r>
              <a:rPr lang="en-US" sz="2000" b="1" dirty="0" smtClean="0">
                <a:sym typeface="Symbol" panose="05050102010706020507" pitchFamily="18" charset="2"/>
              </a:rPr>
              <a:t> de </a:t>
            </a:r>
            <a:r>
              <a:rPr lang="en-US" sz="2000" b="1" dirty="0" err="1" smtClean="0">
                <a:sym typeface="Symbol" panose="05050102010706020507" pitchFamily="18" charset="2"/>
              </a:rPr>
              <a:t>nutrientes</a:t>
            </a:r>
            <a:r>
              <a:rPr lang="en-US" sz="2000" dirty="0" smtClean="0"/>
              <a:t>.</a:t>
            </a:r>
            <a:endParaRPr lang="en-US" sz="2000" dirty="0"/>
          </a:p>
          <a:p>
            <a:r>
              <a:rPr lang="en-US" sz="2000" dirty="0"/>
              <a:t>After NASA, In: </a:t>
            </a:r>
            <a:r>
              <a:rPr lang="en-US" sz="2000" dirty="0" smtClean="0"/>
              <a:t>Mann </a:t>
            </a:r>
            <a:r>
              <a:rPr lang="en-US" sz="2000" dirty="0"/>
              <a:t>&amp; Lazier, 1991</a:t>
            </a:r>
            <a:endParaRPr lang="pt-BR" sz="2000" dirty="0"/>
          </a:p>
        </p:txBody>
      </p:sp>
      <p:pic>
        <p:nvPicPr>
          <p:cNvPr id="3" name="Imagem 2"/>
          <p:cNvPicPr>
            <a:picLocks noChangeAspect="1"/>
          </p:cNvPicPr>
          <p:nvPr/>
        </p:nvPicPr>
        <p:blipFill>
          <a:blip r:embed="rId2"/>
          <a:stretch>
            <a:fillRect/>
          </a:stretch>
        </p:blipFill>
        <p:spPr>
          <a:xfrm>
            <a:off x="1177590" y="2692567"/>
            <a:ext cx="3676650" cy="3638550"/>
          </a:xfrm>
          <a:prstGeom prst="rect">
            <a:avLst/>
          </a:prstGeom>
        </p:spPr>
      </p:pic>
    </p:spTree>
    <p:extLst>
      <p:ext uri="{BB962C8B-B14F-4D97-AF65-F5344CB8AC3E}">
        <p14:creationId xmlns:p14="http://schemas.microsoft.com/office/powerpoint/2010/main" val="1172355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784433" y="1265321"/>
            <a:ext cx="8334375" cy="4038600"/>
          </a:xfrm>
          <a:prstGeom prst="rect">
            <a:avLst/>
          </a:prstGeom>
        </p:spPr>
      </p:pic>
      <p:sp>
        <p:nvSpPr>
          <p:cNvPr id="3" name="CaixaDeTexto 2"/>
          <p:cNvSpPr txBox="1"/>
          <p:nvPr/>
        </p:nvSpPr>
        <p:spPr>
          <a:xfrm>
            <a:off x="1371600" y="228600"/>
            <a:ext cx="9312442" cy="646331"/>
          </a:xfrm>
          <a:prstGeom prst="rect">
            <a:avLst/>
          </a:prstGeom>
          <a:noFill/>
        </p:spPr>
        <p:txBody>
          <a:bodyPr wrap="square" rtlCol="0">
            <a:spAutoFit/>
          </a:bodyPr>
          <a:lstStyle/>
          <a:p>
            <a:r>
              <a:rPr lang="en-US" dirty="0" err="1" smtClean="0"/>
              <a:t>Difusão</a:t>
            </a:r>
            <a:r>
              <a:rPr lang="en-US" dirty="0" smtClean="0"/>
              <a:t> Vertical - </a:t>
            </a:r>
            <a:r>
              <a:rPr lang="en-US" dirty="0" err="1" smtClean="0"/>
              <a:t>Vórtice</a:t>
            </a:r>
            <a:endParaRPr lang="en-US" dirty="0"/>
          </a:p>
          <a:p>
            <a:r>
              <a:rPr lang="en-US" dirty="0"/>
              <a:t>-</a:t>
            </a:r>
            <a:r>
              <a:rPr lang="en-US" dirty="0" err="1" smtClean="0"/>
              <a:t>transferência</a:t>
            </a:r>
            <a:r>
              <a:rPr lang="en-US" dirty="0" smtClean="0"/>
              <a:t> de </a:t>
            </a:r>
            <a:r>
              <a:rPr lang="en-US" dirty="0" err="1" smtClean="0"/>
              <a:t>materiais</a:t>
            </a:r>
            <a:r>
              <a:rPr lang="en-US" dirty="0" smtClean="0"/>
              <a:t> </a:t>
            </a:r>
            <a:r>
              <a:rPr lang="en-US" dirty="0" err="1" smtClean="0"/>
              <a:t>dissolvidos</a:t>
            </a:r>
            <a:r>
              <a:rPr lang="en-US" dirty="0" smtClean="0"/>
              <a:t>. </a:t>
            </a:r>
            <a:endParaRPr lang="pt-BR" dirty="0"/>
          </a:p>
        </p:txBody>
      </p:sp>
      <p:sp>
        <p:nvSpPr>
          <p:cNvPr id="4" name="CaixaDeTexto 3"/>
          <p:cNvSpPr txBox="1"/>
          <p:nvPr/>
        </p:nvSpPr>
        <p:spPr>
          <a:xfrm>
            <a:off x="878305" y="5522495"/>
            <a:ext cx="10756232" cy="923330"/>
          </a:xfrm>
          <a:prstGeom prst="rect">
            <a:avLst/>
          </a:prstGeom>
          <a:noFill/>
        </p:spPr>
        <p:txBody>
          <a:bodyPr wrap="square" rtlCol="0">
            <a:spAutoFit/>
          </a:bodyPr>
          <a:lstStyle/>
          <a:p>
            <a:pPr algn="just"/>
            <a:r>
              <a:rPr lang="en-US" dirty="0" err="1" smtClean="0"/>
              <a:t>Seção</a:t>
            </a:r>
            <a:r>
              <a:rPr lang="en-US" dirty="0" smtClean="0"/>
              <a:t> de </a:t>
            </a:r>
            <a:r>
              <a:rPr lang="en-US" dirty="0" err="1" smtClean="0"/>
              <a:t>Densidade</a:t>
            </a:r>
            <a:r>
              <a:rPr lang="en-US" dirty="0" smtClean="0"/>
              <a:t> </a:t>
            </a:r>
            <a:r>
              <a:rPr lang="en-US" dirty="0" err="1" smtClean="0"/>
              <a:t>em</a:t>
            </a:r>
            <a:r>
              <a:rPr lang="en-US" dirty="0" smtClean="0"/>
              <a:t> </a:t>
            </a:r>
            <a:r>
              <a:rPr lang="en-US" dirty="0" err="1" smtClean="0"/>
              <a:t>uma</a:t>
            </a:r>
            <a:r>
              <a:rPr lang="en-US" dirty="0" smtClean="0"/>
              <a:t> </a:t>
            </a:r>
            <a:r>
              <a:rPr lang="en-US" dirty="0" err="1" smtClean="0"/>
              <a:t>frente</a:t>
            </a:r>
            <a:r>
              <a:rPr lang="en-US" dirty="0" smtClean="0"/>
              <a:t> de </a:t>
            </a:r>
            <a:r>
              <a:rPr lang="en-US" dirty="0" err="1" smtClean="0"/>
              <a:t>mistura</a:t>
            </a:r>
            <a:r>
              <a:rPr lang="en-US" dirty="0" smtClean="0"/>
              <a:t> pela </a:t>
            </a:r>
            <a:r>
              <a:rPr lang="en-US" dirty="0" err="1" smtClean="0"/>
              <a:t>maré</a:t>
            </a:r>
            <a:r>
              <a:rPr lang="en-US" dirty="0" smtClean="0"/>
              <a:t> – </a:t>
            </a:r>
            <a:r>
              <a:rPr lang="en-US" dirty="0" err="1" smtClean="0"/>
              <a:t>flechas</a:t>
            </a:r>
            <a:r>
              <a:rPr lang="en-US" dirty="0" smtClean="0"/>
              <a:t> </a:t>
            </a:r>
            <a:r>
              <a:rPr lang="en-US" dirty="0" err="1" smtClean="0"/>
              <a:t>verticais</a:t>
            </a:r>
            <a:r>
              <a:rPr lang="en-US" dirty="0" smtClean="0"/>
              <a:t> </a:t>
            </a:r>
            <a:r>
              <a:rPr lang="en-US" dirty="0" err="1" smtClean="0"/>
              <a:t>mostram</a:t>
            </a:r>
            <a:r>
              <a:rPr lang="en-US" dirty="0" smtClean="0"/>
              <a:t> o </a:t>
            </a:r>
            <a:r>
              <a:rPr lang="en-US" dirty="0" err="1" smtClean="0"/>
              <a:t>aumento</a:t>
            </a:r>
            <a:r>
              <a:rPr lang="en-US" dirty="0" smtClean="0"/>
              <a:t> da </a:t>
            </a:r>
            <a:r>
              <a:rPr lang="en-US" dirty="0" err="1" smtClean="0"/>
              <a:t>eddie-difusão</a:t>
            </a:r>
            <a:r>
              <a:rPr lang="en-US" dirty="0" smtClean="0"/>
              <a:t> da </a:t>
            </a:r>
            <a:r>
              <a:rPr lang="en-US" dirty="0" err="1" smtClean="0"/>
              <a:t>camada</a:t>
            </a:r>
            <a:r>
              <a:rPr lang="en-US" dirty="0" smtClean="0"/>
              <a:t> </a:t>
            </a:r>
            <a:r>
              <a:rPr lang="en-US" dirty="0" err="1" smtClean="0"/>
              <a:t>fria</a:t>
            </a:r>
            <a:r>
              <a:rPr lang="en-US" dirty="0" smtClean="0"/>
              <a:t> e </a:t>
            </a:r>
            <a:r>
              <a:rPr lang="en-US" dirty="0" err="1" smtClean="0"/>
              <a:t>rica</a:t>
            </a:r>
            <a:r>
              <a:rPr lang="en-US" dirty="0" smtClean="0"/>
              <a:t> </a:t>
            </a:r>
            <a:r>
              <a:rPr lang="en-US" dirty="0" err="1" smtClean="0"/>
              <a:t>em</a:t>
            </a:r>
            <a:r>
              <a:rPr lang="en-US" dirty="0" smtClean="0"/>
              <a:t> </a:t>
            </a:r>
            <a:r>
              <a:rPr lang="en-US" dirty="0" err="1" smtClean="0"/>
              <a:t>nutrientes</a:t>
            </a:r>
            <a:r>
              <a:rPr lang="en-US" dirty="0" smtClean="0"/>
              <a:t> do </a:t>
            </a:r>
            <a:r>
              <a:rPr lang="en-US" dirty="0" err="1" smtClean="0"/>
              <a:t>lado</a:t>
            </a:r>
            <a:r>
              <a:rPr lang="en-US" dirty="0" smtClean="0"/>
              <a:t> </a:t>
            </a:r>
            <a:r>
              <a:rPr lang="en-US" dirty="0" err="1" smtClean="0"/>
              <a:t>estratificado</a:t>
            </a:r>
            <a:r>
              <a:rPr lang="en-US" dirty="0" smtClean="0"/>
              <a:t> para a </a:t>
            </a:r>
            <a:r>
              <a:rPr lang="en-US" dirty="0" err="1" smtClean="0"/>
              <a:t>região</a:t>
            </a:r>
            <a:r>
              <a:rPr lang="en-US" dirty="0" smtClean="0"/>
              <a:t> de </a:t>
            </a:r>
            <a:r>
              <a:rPr lang="en-US" dirty="0" err="1" smtClean="0"/>
              <a:t>mistura</a:t>
            </a:r>
            <a:r>
              <a:rPr lang="en-US" dirty="0" smtClean="0"/>
              <a:t>: </a:t>
            </a:r>
          </a:p>
          <a:p>
            <a:pPr algn="just"/>
            <a:r>
              <a:rPr lang="en-US" dirty="0" err="1" smtClean="0"/>
              <a:t>baixa</a:t>
            </a:r>
            <a:r>
              <a:rPr lang="en-US" dirty="0" smtClean="0"/>
              <a:t> no </a:t>
            </a:r>
            <a:r>
              <a:rPr lang="en-US" dirty="0" err="1" smtClean="0"/>
              <a:t>lado</a:t>
            </a:r>
            <a:r>
              <a:rPr lang="en-US" dirty="0" smtClean="0"/>
              <a:t> </a:t>
            </a:r>
            <a:r>
              <a:rPr lang="en-US" dirty="0" err="1" smtClean="0"/>
              <a:t>estratificado</a:t>
            </a:r>
            <a:r>
              <a:rPr lang="en-US" dirty="0" smtClean="0"/>
              <a:t> (</a:t>
            </a:r>
            <a:r>
              <a:rPr lang="en-US" dirty="0" err="1" smtClean="0"/>
              <a:t>picnoclina</a:t>
            </a:r>
            <a:r>
              <a:rPr lang="en-US" dirty="0" smtClean="0"/>
              <a:t>) e </a:t>
            </a:r>
            <a:r>
              <a:rPr lang="en-US" dirty="0" err="1" smtClean="0"/>
              <a:t>alta</a:t>
            </a:r>
            <a:r>
              <a:rPr lang="en-US" dirty="0" smtClean="0"/>
              <a:t> no </a:t>
            </a:r>
            <a:r>
              <a:rPr lang="en-US" dirty="0" err="1" smtClean="0"/>
              <a:t>lado</a:t>
            </a:r>
            <a:r>
              <a:rPr lang="en-US" dirty="0" smtClean="0"/>
              <a:t> </a:t>
            </a:r>
            <a:r>
              <a:rPr lang="en-US" dirty="0" err="1" smtClean="0"/>
              <a:t>bem</a:t>
            </a:r>
            <a:r>
              <a:rPr lang="en-US" dirty="0" smtClean="0"/>
              <a:t> </a:t>
            </a:r>
            <a:r>
              <a:rPr lang="en-US" dirty="0" err="1" smtClean="0"/>
              <a:t>misturado</a:t>
            </a:r>
            <a:r>
              <a:rPr lang="en-US" dirty="0" smtClean="0"/>
              <a:t> (</a:t>
            </a:r>
            <a:r>
              <a:rPr lang="en-US" dirty="0" err="1" smtClean="0"/>
              <a:t>mistura</a:t>
            </a:r>
            <a:r>
              <a:rPr lang="en-US" dirty="0" smtClean="0"/>
              <a:t> da </a:t>
            </a:r>
            <a:r>
              <a:rPr lang="en-US" dirty="0" err="1" smtClean="0"/>
              <a:t>maré</a:t>
            </a:r>
            <a:endParaRPr lang="pt-BR" dirty="0"/>
          </a:p>
        </p:txBody>
      </p:sp>
    </p:spTree>
    <p:extLst>
      <p:ext uri="{BB962C8B-B14F-4D97-AF65-F5344CB8AC3E}">
        <p14:creationId xmlns:p14="http://schemas.microsoft.com/office/powerpoint/2010/main" val="425007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70021" y="192506"/>
            <a:ext cx="10684042" cy="2185214"/>
          </a:xfrm>
          <a:prstGeom prst="rect">
            <a:avLst/>
          </a:prstGeom>
          <a:noFill/>
        </p:spPr>
        <p:txBody>
          <a:bodyPr wrap="square" rtlCol="0">
            <a:spAutoFit/>
          </a:bodyPr>
          <a:lstStyle/>
          <a:p>
            <a:pPr algn="just"/>
            <a:r>
              <a:rPr lang="en-US" sz="2000" b="1" dirty="0" err="1" smtClean="0"/>
              <a:t>Frentes</a:t>
            </a:r>
            <a:r>
              <a:rPr lang="en-US" sz="2000" b="1" dirty="0" smtClean="0"/>
              <a:t> </a:t>
            </a:r>
            <a:r>
              <a:rPr lang="en-US" sz="2000" b="1" dirty="0" err="1" smtClean="0"/>
              <a:t>representam</a:t>
            </a:r>
            <a:r>
              <a:rPr lang="en-US" sz="2000" b="1" dirty="0" smtClean="0"/>
              <a:t> </a:t>
            </a:r>
            <a:r>
              <a:rPr lang="en-US" sz="2000" b="1" dirty="0" err="1" smtClean="0"/>
              <a:t>uma</a:t>
            </a:r>
            <a:r>
              <a:rPr lang="en-US" sz="2000" b="1" dirty="0" smtClean="0"/>
              <a:t> </a:t>
            </a:r>
            <a:r>
              <a:rPr lang="en-US" sz="2000" b="1" dirty="0" err="1" smtClean="0"/>
              <a:t>mudança</a:t>
            </a:r>
            <a:r>
              <a:rPr lang="en-US" sz="2000" b="1" dirty="0" smtClean="0"/>
              <a:t> </a:t>
            </a:r>
            <a:r>
              <a:rPr lang="en-US" sz="2000" b="1" dirty="0"/>
              <a:t>gradual </a:t>
            </a:r>
            <a:r>
              <a:rPr lang="en-US" sz="2000" b="1" dirty="0" smtClean="0"/>
              <a:t>de</a:t>
            </a:r>
            <a:r>
              <a:rPr lang="en-US" sz="2000" dirty="0" smtClean="0"/>
              <a:t>:</a:t>
            </a:r>
          </a:p>
          <a:p>
            <a:pPr algn="just"/>
            <a:r>
              <a:rPr lang="en-US" sz="2000" b="1" dirty="0" smtClean="0"/>
              <a:t>Forte </a:t>
            </a:r>
            <a:r>
              <a:rPr lang="en-US" sz="2000" b="1" dirty="0" err="1" smtClean="0"/>
              <a:t>estratificação</a:t>
            </a:r>
            <a:r>
              <a:rPr lang="en-US" sz="2000" b="1" dirty="0" smtClean="0"/>
              <a:t> </a:t>
            </a:r>
            <a:r>
              <a:rPr lang="en-US" sz="2000" dirty="0" smtClean="0"/>
              <a:t>(</a:t>
            </a:r>
            <a:r>
              <a:rPr lang="en-US" sz="2000" dirty="0" err="1" smtClean="0"/>
              <a:t>mistura</a:t>
            </a:r>
            <a:r>
              <a:rPr lang="en-US" sz="2000" dirty="0" smtClean="0"/>
              <a:t> </a:t>
            </a:r>
            <a:r>
              <a:rPr lang="en-US" sz="2000" dirty="0" err="1" smtClean="0"/>
              <a:t>turbulenta</a:t>
            </a:r>
            <a:r>
              <a:rPr lang="en-US" sz="2000" dirty="0" smtClean="0"/>
              <a:t> </a:t>
            </a:r>
            <a:r>
              <a:rPr lang="en-US" sz="2000" dirty="0" err="1" smtClean="0"/>
              <a:t>fraca</a:t>
            </a:r>
            <a:r>
              <a:rPr lang="en-US" sz="2000" dirty="0" smtClean="0"/>
              <a:t>) </a:t>
            </a:r>
            <a:r>
              <a:rPr lang="en-US" sz="2000" dirty="0" smtClean="0">
                <a:sym typeface="Symbol" panose="05050102010706020507" pitchFamily="18" charset="2"/>
              </a:rPr>
              <a:t> </a:t>
            </a:r>
            <a:r>
              <a:rPr lang="en-US" sz="2000" b="1" dirty="0" err="1" smtClean="0"/>
              <a:t>homogeneidade</a:t>
            </a:r>
            <a:r>
              <a:rPr lang="en-US" sz="2000" b="1" dirty="0" smtClean="0"/>
              <a:t> vertical </a:t>
            </a:r>
            <a:r>
              <a:rPr lang="en-US" sz="2000" dirty="0" smtClean="0"/>
              <a:t>(</a:t>
            </a:r>
            <a:r>
              <a:rPr lang="en-US" sz="2000" dirty="0" err="1" smtClean="0"/>
              <a:t>mistura</a:t>
            </a:r>
            <a:r>
              <a:rPr lang="en-US" sz="2000" dirty="0" smtClean="0"/>
              <a:t> vertical </a:t>
            </a:r>
            <a:r>
              <a:rPr lang="en-US" sz="2000" dirty="0" err="1" smtClean="0"/>
              <a:t>eficiente</a:t>
            </a:r>
            <a:r>
              <a:rPr lang="en-US" sz="2000" dirty="0" smtClean="0"/>
              <a:t>). </a:t>
            </a:r>
          </a:p>
          <a:p>
            <a:pPr algn="just"/>
            <a:endParaRPr lang="en-US" dirty="0" smtClean="0"/>
          </a:p>
          <a:p>
            <a:pPr algn="just"/>
            <a:r>
              <a:rPr lang="en-US" sz="2000" dirty="0" err="1" smtClean="0"/>
              <a:t>Dentro</a:t>
            </a:r>
            <a:r>
              <a:rPr lang="en-US" sz="2000" dirty="0" smtClean="0"/>
              <a:t> da </a:t>
            </a:r>
            <a:r>
              <a:rPr lang="en-US" sz="2000" dirty="0" err="1" smtClean="0"/>
              <a:t>região</a:t>
            </a:r>
            <a:r>
              <a:rPr lang="en-US" sz="2000" dirty="0" smtClean="0"/>
              <a:t> </a:t>
            </a:r>
            <a:r>
              <a:rPr lang="en-US" sz="2000" dirty="0" smtClean="0">
                <a:sym typeface="Symbol" panose="05050102010706020507" pitchFamily="18" charset="2"/>
              </a:rPr>
              <a:t> </a:t>
            </a:r>
            <a:r>
              <a:rPr lang="en-US" sz="2000" b="1" dirty="0" err="1" smtClean="0"/>
              <a:t>aumento</a:t>
            </a:r>
            <a:r>
              <a:rPr lang="en-US" sz="2000" b="1" dirty="0" smtClean="0"/>
              <a:t> </a:t>
            </a:r>
            <a:r>
              <a:rPr lang="en-US" sz="2000" b="1" dirty="0" err="1" smtClean="0"/>
              <a:t>na</a:t>
            </a:r>
            <a:r>
              <a:rPr lang="en-US" sz="2000" b="1" dirty="0" smtClean="0"/>
              <a:t> </a:t>
            </a:r>
            <a:r>
              <a:rPr lang="en-US" sz="2000" b="1" dirty="0" err="1" smtClean="0"/>
              <a:t>transferência</a:t>
            </a:r>
            <a:r>
              <a:rPr lang="en-US" sz="2000" b="1" dirty="0" smtClean="0"/>
              <a:t> </a:t>
            </a:r>
            <a:r>
              <a:rPr lang="en-US" sz="2000" b="1" dirty="0" err="1" smtClean="0"/>
              <a:t>turbulenta</a:t>
            </a:r>
            <a:r>
              <a:rPr lang="en-US" sz="2000" b="1" dirty="0" smtClean="0"/>
              <a:t> de </a:t>
            </a:r>
            <a:r>
              <a:rPr lang="en-US" sz="2000" b="1" dirty="0" err="1" smtClean="0"/>
              <a:t>nutrientes</a:t>
            </a:r>
            <a:r>
              <a:rPr lang="en-US" sz="2000" b="1" dirty="0" smtClean="0"/>
              <a:t> para a </a:t>
            </a:r>
            <a:r>
              <a:rPr lang="en-US" sz="2000" b="1" dirty="0" err="1" smtClean="0"/>
              <a:t>superfície</a:t>
            </a:r>
            <a:r>
              <a:rPr lang="en-US" sz="2000" dirty="0" smtClean="0"/>
              <a:t>. </a:t>
            </a:r>
          </a:p>
          <a:p>
            <a:pPr algn="just"/>
            <a:r>
              <a:rPr lang="en-US" sz="2000" dirty="0" err="1" smtClean="0"/>
              <a:t>Ao</a:t>
            </a:r>
            <a:r>
              <a:rPr lang="en-US" sz="2000" dirty="0" smtClean="0"/>
              <a:t> </a:t>
            </a:r>
            <a:r>
              <a:rPr lang="en-US" sz="2000" dirty="0" err="1" smtClean="0"/>
              <a:t>mesmo</a:t>
            </a:r>
            <a:r>
              <a:rPr lang="en-US" sz="2000" dirty="0" smtClean="0"/>
              <a:t> tempo, a </a:t>
            </a:r>
            <a:r>
              <a:rPr lang="en-US" sz="2000" dirty="0" err="1" smtClean="0"/>
              <a:t>fraca</a:t>
            </a:r>
            <a:r>
              <a:rPr lang="en-US" sz="2000" dirty="0" smtClean="0"/>
              <a:t> </a:t>
            </a:r>
            <a:r>
              <a:rPr lang="en-US" sz="2000" dirty="0" err="1" smtClean="0"/>
              <a:t>turbulência</a:t>
            </a:r>
            <a:r>
              <a:rPr lang="en-US" sz="2000" dirty="0" smtClean="0"/>
              <a:t> </a:t>
            </a:r>
            <a:r>
              <a:rPr lang="en-US" sz="2000" dirty="0" err="1" smtClean="0"/>
              <a:t>próxima</a:t>
            </a:r>
            <a:r>
              <a:rPr lang="en-US" sz="2000" dirty="0" smtClean="0"/>
              <a:t> da </a:t>
            </a:r>
            <a:r>
              <a:rPr lang="en-US" sz="2000" dirty="0" err="1" smtClean="0"/>
              <a:t>superfície</a:t>
            </a:r>
            <a:r>
              <a:rPr lang="en-US" sz="2000" dirty="0" smtClean="0"/>
              <a:t> </a:t>
            </a:r>
            <a:r>
              <a:rPr lang="en-US" sz="2000" dirty="0" smtClean="0">
                <a:sym typeface="Symbol" panose="05050102010706020507" pitchFamily="18" charset="2"/>
              </a:rPr>
              <a:t> TR </a:t>
            </a:r>
            <a:r>
              <a:rPr lang="en-US" sz="2000" dirty="0" err="1" smtClean="0">
                <a:sym typeface="Symbol" panose="05050102010706020507" pitchFamily="18" charset="2"/>
              </a:rPr>
              <a:t>na</a:t>
            </a:r>
            <a:r>
              <a:rPr lang="en-US" sz="2000" dirty="0" smtClean="0">
                <a:sym typeface="Symbol" panose="05050102010706020507" pitchFamily="18" charset="2"/>
              </a:rPr>
              <a:t> ZE das </a:t>
            </a:r>
            <a:r>
              <a:rPr lang="en-US" sz="2000" dirty="0" err="1" smtClean="0">
                <a:sym typeface="Symbol" panose="05050102010706020507" pitchFamily="18" charset="2"/>
              </a:rPr>
              <a:t>células</a:t>
            </a:r>
            <a:r>
              <a:rPr lang="en-US" sz="2000" dirty="0" smtClean="0">
                <a:sym typeface="Symbol" panose="05050102010706020507" pitchFamily="18" charset="2"/>
              </a:rPr>
              <a:t> </a:t>
            </a:r>
            <a:r>
              <a:rPr lang="en-US" sz="2000" dirty="0" err="1" smtClean="0">
                <a:sym typeface="Symbol" panose="05050102010706020507" pitchFamily="18" charset="2"/>
              </a:rPr>
              <a:t>fitoplanctônicas</a:t>
            </a:r>
            <a:r>
              <a:rPr lang="en-US" sz="2000" dirty="0" smtClean="0">
                <a:sym typeface="Symbol" panose="05050102010706020507" pitchFamily="18" charset="2"/>
              </a:rPr>
              <a:t> </a:t>
            </a:r>
            <a:r>
              <a:rPr lang="en-US" sz="2000" dirty="0" err="1" smtClean="0">
                <a:sym typeface="Symbol" panose="05050102010706020507" pitchFamily="18" charset="2"/>
              </a:rPr>
              <a:t>longo</a:t>
            </a:r>
            <a:r>
              <a:rPr lang="en-US" sz="2000" dirty="0" smtClean="0">
                <a:sym typeface="Symbol" panose="05050102010706020507" pitchFamily="18" charset="2"/>
              </a:rPr>
              <a:t> o </a:t>
            </a:r>
            <a:r>
              <a:rPr lang="en-US" sz="2000" dirty="0" err="1" smtClean="0">
                <a:sym typeface="Symbol" panose="05050102010706020507" pitchFamily="18" charset="2"/>
              </a:rPr>
              <a:t>suficiente</a:t>
            </a:r>
            <a:r>
              <a:rPr lang="en-US" sz="2000" dirty="0" smtClean="0">
                <a:sym typeface="Symbol" panose="05050102010706020507" pitchFamily="18" charset="2"/>
              </a:rPr>
              <a:t> para </a:t>
            </a:r>
            <a:r>
              <a:rPr lang="en-US" sz="2000" dirty="0" err="1" smtClean="0">
                <a:sym typeface="Symbol" panose="05050102010706020507" pitchFamily="18" charset="2"/>
              </a:rPr>
              <a:t>utilizar</a:t>
            </a:r>
            <a:r>
              <a:rPr lang="en-US" sz="2000" dirty="0" smtClean="0">
                <a:sym typeface="Symbol" panose="05050102010706020507" pitchFamily="18" charset="2"/>
              </a:rPr>
              <a:t> </a:t>
            </a:r>
            <a:r>
              <a:rPr lang="en-US" sz="2000" dirty="0" err="1" smtClean="0">
                <a:sym typeface="Symbol" panose="05050102010706020507" pitchFamily="18" charset="2"/>
              </a:rPr>
              <a:t>os</a:t>
            </a:r>
            <a:r>
              <a:rPr lang="en-US" sz="2000" dirty="0" smtClean="0">
                <a:sym typeface="Symbol" panose="05050102010706020507" pitchFamily="18" charset="2"/>
              </a:rPr>
              <a:t> </a:t>
            </a:r>
            <a:r>
              <a:rPr lang="en-US" sz="2000" dirty="0" err="1" smtClean="0">
                <a:sym typeface="Symbol" panose="05050102010706020507" pitchFamily="18" charset="2"/>
              </a:rPr>
              <a:t>nutrientes</a:t>
            </a:r>
            <a:r>
              <a:rPr lang="en-US" sz="2000" dirty="0" smtClean="0">
                <a:sym typeface="Symbol" panose="05050102010706020507" pitchFamily="18" charset="2"/>
              </a:rPr>
              <a:t>.</a:t>
            </a:r>
          </a:p>
          <a:p>
            <a:pPr algn="just"/>
            <a:endParaRPr lang="pt-BR" dirty="0"/>
          </a:p>
        </p:txBody>
      </p:sp>
      <p:pic>
        <p:nvPicPr>
          <p:cNvPr id="4" name="Imagem 3"/>
          <p:cNvPicPr>
            <a:picLocks noChangeAspect="1"/>
          </p:cNvPicPr>
          <p:nvPr/>
        </p:nvPicPr>
        <p:blipFill>
          <a:blip r:embed="rId2"/>
          <a:stretch>
            <a:fillRect/>
          </a:stretch>
        </p:blipFill>
        <p:spPr>
          <a:xfrm>
            <a:off x="505326" y="2452704"/>
            <a:ext cx="6705600" cy="4019550"/>
          </a:xfrm>
          <a:prstGeom prst="rect">
            <a:avLst/>
          </a:prstGeom>
        </p:spPr>
      </p:pic>
      <p:sp>
        <p:nvSpPr>
          <p:cNvPr id="5" name="CaixaDeTexto 4"/>
          <p:cNvSpPr txBox="1"/>
          <p:nvPr/>
        </p:nvSpPr>
        <p:spPr>
          <a:xfrm>
            <a:off x="7379373" y="2477320"/>
            <a:ext cx="4724400" cy="3970318"/>
          </a:xfrm>
          <a:prstGeom prst="rect">
            <a:avLst/>
          </a:prstGeom>
          <a:noFill/>
        </p:spPr>
        <p:txBody>
          <a:bodyPr wrap="square" rtlCol="0">
            <a:spAutoFit/>
          </a:bodyPr>
          <a:lstStyle/>
          <a:p>
            <a:r>
              <a:rPr lang="en-US" b="1" dirty="0" err="1" smtClean="0"/>
              <a:t>Flecha</a:t>
            </a:r>
            <a:r>
              <a:rPr lang="en-US" b="1" dirty="0" smtClean="0"/>
              <a:t> A</a:t>
            </a:r>
            <a:r>
              <a:rPr lang="en-US" dirty="0" smtClean="0"/>
              <a:t> </a:t>
            </a:r>
            <a:r>
              <a:rPr lang="en-US" dirty="0" smtClean="0">
                <a:sym typeface="Symbol" panose="05050102010706020507" pitchFamily="18" charset="2"/>
              </a:rPr>
              <a:t> </a:t>
            </a:r>
            <a:r>
              <a:rPr lang="en-US" dirty="0" err="1" smtClean="0"/>
              <a:t>representa</a:t>
            </a:r>
            <a:r>
              <a:rPr lang="en-US" dirty="0" smtClean="0"/>
              <a:t> o </a:t>
            </a:r>
            <a:r>
              <a:rPr lang="en-US" b="1" dirty="0" err="1" smtClean="0">
                <a:solidFill>
                  <a:srgbClr val="FF0000"/>
                </a:solidFill>
              </a:rPr>
              <a:t>fluxo</a:t>
            </a:r>
            <a:r>
              <a:rPr lang="en-US" b="1" dirty="0" smtClean="0">
                <a:solidFill>
                  <a:srgbClr val="FF0000"/>
                </a:solidFill>
              </a:rPr>
              <a:t> </a:t>
            </a:r>
            <a:r>
              <a:rPr lang="en-US" b="1" dirty="0" err="1" smtClean="0">
                <a:solidFill>
                  <a:srgbClr val="FF0000"/>
                </a:solidFill>
              </a:rPr>
              <a:t>fraco</a:t>
            </a:r>
            <a:r>
              <a:rPr lang="en-US" b="1" dirty="0" smtClean="0">
                <a:solidFill>
                  <a:srgbClr val="FF0000"/>
                </a:solidFill>
              </a:rPr>
              <a:t> de </a:t>
            </a:r>
            <a:r>
              <a:rPr lang="en-US" b="1" dirty="0" err="1" smtClean="0">
                <a:solidFill>
                  <a:srgbClr val="FF0000"/>
                </a:solidFill>
              </a:rPr>
              <a:t>nutrientes</a:t>
            </a:r>
            <a:r>
              <a:rPr lang="en-US" b="1" dirty="0" smtClean="0"/>
              <a:t> para a base da </a:t>
            </a:r>
            <a:r>
              <a:rPr lang="en-US" b="1" dirty="0" err="1" smtClean="0"/>
              <a:t>termoclina</a:t>
            </a:r>
            <a:r>
              <a:rPr lang="en-US" b="1" dirty="0" smtClean="0"/>
              <a:t> </a:t>
            </a:r>
            <a:r>
              <a:rPr lang="en-US" dirty="0" smtClean="0"/>
              <a:t>do </a:t>
            </a:r>
            <a:r>
              <a:rPr lang="en-US" dirty="0" err="1" smtClean="0"/>
              <a:t>lado</a:t>
            </a:r>
            <a:r>
              <a:rPr lang="en-US" dirty="0" smtClean="0"/>
              <a:t> </a:t>
            </a:r>
            <a:r>
              <a:rPr lang="en-US" dirty="0" err="1" smtClean="0"/>
              <a:t>estratificado</a:t>
            </a:r>
            <a:r>
              <a:rPr lang="en-US" dirty="0" smtClean="0"/>
              <a:t> da </a:t>
            </a:r>
            <a:r>
              <a:rPr lang="en-US" dirty="0" err="1" smtClean="0"/>
              <a:t>frente</a:t>
            </a:r>
            <a:r>
              <a:rPr lang="en-US" dirty="0" smtClean="0"/>
              <a:t>. </a:t>
            </a:r>
            <a:r>
              <a:rPr lang="en-US" dirty="0" err="1" smtClean="0"/>
              <a:t>Suporta</a:t>
            </a:r>
            <a:r>
              <a:rPr lang="en-US" dirty="0" smtClean="0"/>
              <a:t> a </a:t>
            </a:r>
            <a:r>
              <a:rPr lang="en-US" dirty="0" err="1" smtClean="0"/>
              <a:t>produção</a:t>
            </a:r>
            <a:r>
              <a:rPr lang="en-US" dirty="0" smtClean="0"/>
              <a:t> no </a:t>
            </a:r>
            <a:r>
              <a:rPr lang="en-US" dirty="0" err="1" smtClean="0"/>
              <a:t>máximo</a:t>
            </a:r>
            <a:r>
              <a:rPr lang="en-US" dirty="0" smtClean="0"/>
              <a:t> de </a:t>
            </a:r>
            <a:r>
              <a:rPr lang="en-US" dirty="0" err="1" smtClean="0"/>
              <a:t>subsuperfície</a:t>
            </a:r>
            <a:r>
              <a:rPr lang="en-US" dirty="0" smtClean="0"/>
              <a:t>, mas a </a:t>
            </a:r>
            <a:r>
              <a:rPr lang="en-US" dirty="0" err="1" smtClean="0"/>
              <a:t>produção</a:t>
            </a:r>
            <a:r>
              <a:rPr lang="en-US" dirty="0" smtClean="0"/>
              <a:t> </a:t>
            </a:r>
            <a:r>
              <a:rPr lang="en-US" dirty="0" err="1" smtClean="0"/>
              <a:t>na</a:t>
            </a:r>
            <a:r>
              <a:rPr lang="en-US" dirty="0" smtClean="0"/>
              <a:t> </a:t>
            </a:r>
            <a:r>
              <a:rPr lang="en-US" dirty="0" err="1" smtClean="0"/>
              <a:t>camada</a:t>
            </a:r>
            <a:r>
              <a:rPr lang="en-US" dirty="0" smtClean="0"/>
              <a:t> superficial é </a:t>
            </a:r>
            <a:r>
              <a:rPr lang="en-US" dirty="0" err="1" smtClean="0"/>
              <a:t>limitada</a:t>
            </a:r>
            <a:r>
              <a:rPr lang="en-US" dirty="0" smtClean="0"/>
              <a:t> </a:t>
            </a:r>
            <a:r>
              <a:rPr lang="en-US" dirty="0" err="1" smtClean="0"/>
              <a:t>por</a:t>
            </a:r>
            <a:r>
              <a:rPr lang="en-US" dirty="0" smtClean="0"/>
              <a:t> </a:t>
            </a:r>
            <a:r>
              <a:rPr lang="en-US" dirty="0" err="1" smtClean="0"/>
              <a:t>nutrientes</a:t>
            </a:r>
            <a:r>
              <a:rPr lang="en-US" dirty="0" smtClean="0"/>
              <a:t>. </a:t>
            </a:r>
            <a:endParaRPr lang="en-US" dirty="0"/>
          </a:p>
          <a:p>
            <a:r>
              <a:rPr lang="en-US" b="1" dirty="0" err="1" smtClean="0"/>
              <a:t>Flecha</a:t>
            </a:r>
            <a:r>
              <a:rPr lang="en-US" b="1" dirty="0" smtClean="0"/>
              <a:t> B</a:t>
            </a:r>
            <a:r>
              <a:rPr lang="en-US" dirty="0" smtClean="0"/>
              <a:t> </a:t>
            </a:r>
            <a:r>
              <a:rPr lang="en-US" dirty="0">
                <a:sym typeface="Symbol" panose="05050102010706020507" pitchFamily="18" charset="2"/>
              </a:rPr>
              <a:t> </a:t>
            </a:r>
            <a:r>
              <a:rPr lang="en-US" dirty="0" smtClean="0">
                <a:sym typeface="Symbol" panose="05050102010706020507" pitchFamily="18" charset="2"/>
              </a:rPr>
              <a:t> </a:t>
            </a:r>
            <a:r>
              <a:rPr lang="en-US" b="1" dirty="0" err="1" smtClean="0">
                <a:solidFill>
                  <a:srgbClr val="FF0000"/>
                </a:solidFill>
                <a:sym typeface="Symbol" panose="05050102010706020507" pitchFamily="18" charset="2"/>
              </a:rPr>
              <a:t>fluxo</a:t>
            </a:r>
            <a:r>
              <a:rPr lang="en-US" b="1" dirty="0" smtClean="0">
                <a:solidFill>
                  <a:srgbClr val="FF0000"/>
                </a:solidFill>
                <a:sym typeface="Symbol" panose="05050102010706020507" pitchFamily="18" charset="2"/>
              </a:rPr>
              <a:t> de </a:t>
            </a:r>
            <a:r>
              <a:rPr lang="en-US" b="1" dirty="0" err="1" smtClean="0">
                <a:solidFill>
                  <a:srgbClr val="FF0000"/>
                </a:solidFill>
                <a:sym typeface="Symbol" panose="05050102010706020507" pitchFamily="18" charset="2"/>
              </a:rPr>
              <a:t>nutrientes</a:t>
            </a:r>
            <a:r>
              <a:rPr lang="en-US" b="1" dirty="0" smtClean="0">
                <a:solidFill>
                  <a:srgbClr val="FF0000"/>
                </a:solidFill>
                <a:sym typeface="Symbol" panose="05050102010706020507" pitchFamily="18" charset="2"/>
              </a:rPr>
              <a:t> </a:t>
            </a:r>
            <a:r>
              <a:rPr lang="en-US" b="1" dirty="0" err="1" smtClean="0">
                <a:solidFill>
                  <a:srgbClr val="FF0000"/>
                </a:solidFill>
                <a:sym typeface="Symbol" panose="05050102010706020507" pitchFamily="18" charset="2"/>
              </a:rPr>
              <a:t>incrementado</a:t>
            </a:r>
            <a:r>
              <a:rPr lang="en-US" b="1" dirty="0" smtClean="0">
                <a:solidFill>
                  <a:srgbClr val="FF0000"/>
                </a:solidFill>
                <a:sym typeface="Symbol" panose="05050102010706020507" pitchFamily="18" charset="2"/>
              </a:rPr>
              <a:t> </a:t>
            </a:r>
            <a:r>
              <a:rPr lang="en-US" b="1" dirty="0" err="1" smtClean="0">
                <a:sym typeface="Symbol" panose="05050102010706020507" pitchFamily="18" charset="2"/>
              </a:rPr>
              <a:t>através</a:t>
            </a:r>
            <a:r>
              <a:rPr lang="en-US" b="1" dirty="0" smtClean="0">
                <a:sym typeface="Symbol" panose="05050102010706020507" pitchFamily="18" charset="2"/>
              </a:rPr>
              <a:t> da </a:t>
            </a:r>
            <a:r>
              <a:rPr lang="en-US" b="1" dirty="0" err="1" smtClean="0">
                <a:sym typeface="Symbol" panose="05050102010706020507" pitchFamily="18" charset="2"/>
              </a:rPr>
              <a:t>fraca</a:t>
            </a:r>
            <a:r>
              <a:rPr lang="en-US" b="1" dirty="0" smtClean="0">
                <a:sym typeface="Symbol" panose="05050102010706020507" pitchFamily="18" charset="2"/>
              </a:rPr>
              <a:t> </a:t>
            </a:r>
            <a:r>
              <a:rPr lang="en-US" b="1" dirty="0" err="1" smtClean="0">
                <a:sym typeface="Symbol" panose="05050102010706020507" pitchFamily="18" charset="2"/>
              </a:rPr>
              <a:t>estratificação</a:t>
            </a:r>
            <a:r>
              <a:rPr lang="en-US" b="1" dirty="0" smtClean="0">
                <a:sym typeface="Symbol" panose="05050102010706020507" pitchFamily="18" charset="2"/>
              </a:rPr>
              <a:t> </a:t>
            </a:r>
            <a:r>
              <a:rPr lang="en-US" b="1" dirty="0" err="1" smtClean="0">
                <a:sym typeface="Symbol" panose="05050102010706020507" pitchFamily="18" charset="2"/>
              </a:rPr>
              <a:t>na</a:t>
            </a:r>
            <a:r>
              <a:rPr lang="en-US" b="1" dirty="0" smtClean="0">
                <a:sym typeface="Symbol" panose="05050102010706020507" pitchFamily="18" charset="2"/>
              </a:rPr>
              <a:t> </a:t>
            </a:r>
            <a:r>
              <a:rPr lang="en-US" b="1" dirty="0" err="1" smtClean="0">
                <a:sym typeface="Symbol" panose="05050102010706020507" pitchFamily="18" charset="2"/>
              </a:rPr>
              <a:t>frente</a:t>
            </a:r>
            <a:r>
              <a:rPr lang="en-US" dirty="0" smtClean="0">
                <a:sym typeface="Symbol" panose="05050102010706020507" pitchFamily="18" charset="2"/>
              </a:rPr>
              <a:t>. </a:t>
            </a:r>
            <a:r>
              <a:rPr lang="en-US" dirty="0" err="1" smtClean="0">
                <a:sym typeface="Symbol" panose="05050102010706020507" pitchFamily="18" charset="2"/>
              </a:rPr>
              <a:t>Potencialmente</a:t>
            </a:r>
            <a:r>
              <a:rPr lang="en-US" dirty="0" smtClean="0">
                <a:sym typeface="Symbol" panose="05050102010706020507" pitchFamily="18" charset="2"/>
              </a:rPr>
              <a:t> </a:t>
            </a:r>
            <a:r>
              <a:rPr lang="en-US" dirty="0" err="1" smtClean="0">
                <a:sym typeface="Symbol" panose="05050102010706020507" pitchFamily="18" charset="2"/>
              </a:rPr>
              <a:t>suporta</a:t>
            </a:r>
            <a:r>
              <a:rPr lang="en-US" dirty="0" smtClean="0">
                <a:sym typeface="Symbol" panose="05050102010706020507" pitchFamily="18" charset="2"/>
              </a:rPr>
              <a:t> a </a:t>
            </a:r>
            <a:r>
              <a:rPr lang="en-US" dirty="0" err="1" smtClean="0">
                <a:sym typeface="Symbol" panose="05050102010706020507" pitchFamily="18" charset="2"/>
              </a:rPr>
              <a:t>produção</a:t>
            </a:r>
            <a:r>
              <a:rPr lang="en-US" dirty="0" smtClean="0">
                <a:sym typeface="Symbol" panose="05050102010706020507" pitchFamily="18" charset="2"/>
              </a:rPr>
              <a:t> </a:t>
            </a:r>
            <a:r>
              <a:rPr lang="en-US" dirty="0" err="1" smtClean="0">
                <a:sym typeface="Symbol" panose="05050102010706020507" pitchFamily="18" charset="2"/>
              </a:rPr>
              <a:t>próximo</a:t>
            </a:r>
            <a:r>
              <a:rPr lang="en-US" dirty="0" smtClean="0">
                <a:sym typeface="Symbol" panose="05050102010706020507" pitchFamily="18" charset="2"/>
              </a:rPr>
              <a:t> da </a:t>
            </a:r>
            <a:r>
              <a:rPr lang="en-US" dirty="0" err="1" smtClean="0">
                <a:sym typeface="Symbol" panose="05050102010706020507" pitchFamily="18" charset="2"/>
              </a:rPr>
              <a:t>superfície</a:t>
            </a:r>
            <a:r>
              <a:rPr lang="en-US" dirty="0" smtClean="0">
                <a:sym typeface="Symbol" panose="05050102010706020507" pitchFamily="18" charset="2"/>
              </a:rPr>
              <a:t> </a:t>
            </a:r>
            <a:r>
              <a:rPr lang="en-US" dirty="0" err="1" smtClean="0">
                <a:sym typeface="Symbol" panose="05050102010706020507" pitchFamily="18" charset="2"/>
              </a:rPr>
              <a:t>na</a:t>
            </a:r>
            <a:r>
              <a:rPr lang="en-US" dirty="0" smtClean="0">
                <a:sym typeface="Symbol" panose="05050102010706020507" pitchFamily="18" charset="2"/>
              </a:rPr>
              <a:t> </a:t>
            </a:r>
            <a:r>
              <a:rPr lang="en-US" dirty="0" err="1" smtClean="0">
                <a:sym typeface="Symbol" panose="05050102010706020507" pitchFamily="18" charset="2"/>
              </a:rPr>
              <a:t>frente</a:t>
            </a:r>
            <a:r>
              <a:rPr lang="en-US" dirty="0" smtClean="0"/>
              <a:t>. </a:t>
            </a:r>
            <a:endParaRPr lang="en-US" dirty="0"/>
          </a:p>
          <a:p>
            <a:r>
              <a:rPr lang="en-US" b="1" dirty="0" err="1" smtClean="0"/>
              <a:t>Flecha</a:t>
            </a:r>
            <a:r>
              <a:rPr lang="en-US" b="1" dirty="0" smtClean="0"/>
              <a:t> C</a:t>
            </a:r>
            <a:r>
              <a:rPr lang="en-US" dirty="0" smtClean="0"/>
              <a:t> </a:t>
            </a:r>
            <a:r>
              <a:rPr lang="en-US" dirty="0">
                <a:sym typeface="Symbol" panose="05050102010706020507" pitchFamily="18" charset="2"/>
              </a:rPr>
              <a:t> </a:t>
            </a:r>
            <a:r>
              <a:rPr lang="en-US" dirty="0" smtClean="0">
                <a:sym typeface="Symbol" panose="05050102010706020507" pitchFamily="18" charset="2"/>
              </a:rPr>
              <a:t> </a:t>
            </a:r>
            <a:r>
              <a:rPr lang="en-US" b="1" dirty="0" smtClean="0">
                <a:solidFill>
                  <a:srgbClr val="FF0000"/>
                </a:solidFill>
                <a:sym typeface="Symbol" panose="05050102010706020507" pitchFamily="18" charset="2"/>
              </a:rPr>
              <a:t>forte </a:t>
            </a:r>
            <a:r>
              <a:rPr lang="en-US" b="1" dirty="0" err="1" smtClean="0">
                <a:solidFill>
                  <a:srgbClr val="FF0000"/>
                </a:solidFill>
                <a:sym typeface="Symbol" panose="05050102010706020507" pitchFamily="18" charset="2"/>
              </a:rPr>
              <a:t>troca</a:t>
            </a:r>
            <a:r>
              <a:rPr lang="en-US" b="1" dirty="0" smtClean="0">
                <a:solidFill>
                  <a:srgbClr val="FF0000"/>
                </a:solidFill>
                <a:sym typeface="Symbol" panose="05050102010706020507" pitchFamily="18" charset="2"/>
              </a:rPr>
              <a:t> vertical de </a:t>
            </a:r>
            <a:r>
              <a:rPr lang="en-US" b="1" dirty="0" err="1" smtClean="0">
                <a:solidFill>
                  <a:srgbClr val="FF0000"/>
                </a:solidFill>
                <a:sym typeface="Symbol" panose="05050102010706020507" pitchFamily="18" charset="2"/>
              </a:rPr>
              <a:t>nutrientes</a:t>
            </a:r>
            <a:r>
              <a:rPr lang="en-US" b="1" dirty="0" smtClean="0">
                <a:solidFill>
                  <a:srgbClr val="FF0000"/>
                </a:solidFill>
                <a:sym typeface="Symbol" panose="05050102010706020507" pitchFamily="18" charset="2"/>
              </a:rPr>
              <a:t> </a:t>
            </a:r>
            <a:r>
              <a:rPr lang="en-US" b="1" dirty="0" err="1" smtClean="0">
                <a:sym typeface="Symbol" panose="05050102010706020507" pitchFamily="18" charset="2"/>
              </a:rPr>
              <a:t>dentro</a:t>
            </a:r>
            <a:r>
              <a:rPr lang="en-US" b="1" dirty="0" smtClean="0">
                <a:sym typeface="Symbol" panose="05050102010706020507" pitchFamily="18" charset="2"/>
              </a:rPr>
              <a:t> da </a:t>
            </a:r>
            <a:r>
              <a:rPr lang="en-US" b="1" dirty="0" err="1" smtClean="0">
                <a:sym typeface="Symbol" panose="05050102010706020507" pitchFamily="18" charset="2"/>
              </a:rPr>
              <a:t>coluna</a:t>
            </a:r>
            <a:r>
              <a:rPr lang="en-US" b="1" dirty="0" smtClean="0">
                <a:sym typeface="Symbol" panose="05050102010706020507" pitchFamily="18" charset="2"/>
              </a:rPr>
              <a:t> </a:t>
            </a:r>
            <a:r>
              <a:rPr lang="en-US" b="1" dirty="0" err="1" smtClean="0">
                <a:sym typeface="Symbol" panose="05050102010706020507" pitchFamily="18" charset="2"/>
              </a:rPr>
              <a:t>d’água</a:t>
            </a:r>
            <a:r>
              <a:rPr lang="en-US" b="1" dirty="0" smtClean="0">
                <a:sym typeface="Symbol" panose="05050102010706020507" pitchFamily="18" charset="2"/>
              </a:rPr>
              <a:t> </a:t>
            </a:r>
            <a:r>
              <a:rPr lang="en-US" b="1" dirty="0" err="1" smtClean="0">
                <a:sym typeface="Symbol" panose="05050102010706020507" pitchFamily="18" charset="2"/>
              </a:rPr>
              <a:t>misturada</a:t>
            </a:r>
            <a:r>
              <a:rPr lang="en-US" dirty="0" smtClean="0">
                <a:sym typeface="Symbol" panose="05050102010706020507" pitchFamily="18" charset="2"/>
              </a:rPr>
              <a:t>.</a:t>
            </a:r>
            <a:r>
              <a:rPr lang="en-US" dirty="0" smtClean="0"/>
              <a:t> </a:t>
            </a:r>
            <a:endParaRPr lang="en-US" dirty="0"/>
          </a:p>
          <a:p>
            <a:r>
              <a:rPr lang="en-US" dirty="0" smtClean="0"/>
              <a:t>A </a:t>
            </a:r>
            <a:r>
              <a:rPr lang="en-US" dirty="0" err="1" smtClean="0"/>
              <a:t>mistura</a:t>
            </a:r>
            <a:r>
              <a:rPr lang="en-US" dirty="0" smtClean="0"/>
              <a:t> </a:t>
            </a:r>
            <a:r>
              <a:rPr lang="en-US" dirty="0" err="1" smtClean="0"/>
              <a:t>mantém</a:t>
            </a:r>
            <a:r>
              <a:rPr lang="en-US" dirty="0" smtClean="0"/>
              <a:t> </a:t>
            </a:r>
            <a:r>
              <a:rPr lang="en-US" b="1" dirty="0" smtClean="0">
                <a:solidFill>
                  <a:srgbClr val="FF0000"/>
                </a:solidFill>
                <a:sym typeface="Symbol" panose="05050102010706020507" pitchFamily="18" charset="2"/>
              </a:rPr>
              <a:t>[</a:t>
            </a:r>
            <a:r>
              <a:rPr lang="en-US" b="1" dirty="0" err="1" smtClean="0">
                <a:solidFill>
                  <a:srgbClr val="FF0000"/>
                </a:solidFill>
                <a:sym typeface="Symbol" panose="05050102010706020507" pitchFamily="18" charset="2"/>
              </a:rPr>
              <a:t>nutri</a:t>
            </a:r>
            <a:r>
              <a:rPr lang="en-US" b="1" dirty="0" smtClean="0">
                <a:solidFill>
                  <a:srgbClr val="FF0000"/>
                </a:solidFill>
                <a:sym typeface="Symbol" panose="05050102010706020507" pitchFamily="18" charset="2"/>
              </a:rPr>
              <a:t>] </a:t>
            </a:r>
            <a:r>
              <a:rPr lang="en-US" dirty="0" err="1" smtClean="0">
                <a:sym typeface="Symbol" panose="05050102010706020507" pitchFamily="18" charset="2"/>
              </a:rPr>
              <a:t>em</a:t>
            </a:r>
            <a:r>
              <a:rPr lang="en-US" dirty="0" smtClean="0">
                <a:sym typeface="Symbol" panose="05050102010706020507" pitchFamily="18" charset="2"/>
              </a:rPr>
              <a:t> </a:t>
            </a:r>
            <a:r>
              <a:rPr lang="en-US" dirty="0" err="1" smtClean="0">
                <a:sym typeface="Symbol" panose="05050102010706020507" pitchFamily="18" charset="2"/>
              </a:rPr>
              <a:t>toda</a:t>
            </a:r>
            <a:r>
              <a:rPr lang="en-US" dirty="0" smtClean="0">
                <a:sym typeface="Symbol" panose="05050102010706020507" pitchFamily="18" charset="2"/>
              </a:rPr>
              <a:t> a </a:t>
            </a:r>
            <a:r>
              <a:rPr lang="en-US" dirty="0" err="1" smtClean="0">
                <a:sym typeface="Symbol" panose="05050102010706020507" pitchFamily="18" charset="2"/>
              </a:rPr>
              <a:t>coluna</a:t>
            </a:r>
            <a:r>
              <a:rPr lang="en-US" dirty="0" smtClean="0">
                <a:sym typeface="Symbol" panose="05050102010706020507" pitchFamily="18" charset="2"/>
              </a:rPr>
              <a:t> </a:t>
            </a:r>
            <a:r>
              <a:rPr lang="en-US" dirty="0" err="1" smtClean="0">
                <a:sym typeface="Symbol" panose="05050102010706020507" pitchFamily="18" charset="2"/>
              </a:rPr>
              <a:t>d’água</a:t>
            </a:r>
            <a:r>
              <a:rPr lang="en-US" dirty="0" smtClean="0">
                <a:sym typeface="Symbol" panose="05050102010706020507" pitchFamily="18" charset="2"/>
              </a:rPr>
              <a:t>, </a:t>
            </a:r>
            <a:r>
              <a:rPr lang="en-US" b="1" dirty="0" smtClean="0">
                <a:sym typeface="Symbol" panose="05050102010706020507" pitchFamily="18" charset="2"/>
              </a:rPr>
              <a:t>mas </a:t>
            </a:r>
            <a:r>
              <a:rPr lang="en-US" b="1" dirty="0" err="1" smtClean="0">
                <a:sym typeface="Symbol" panose="05050102010706020507" pitchFamily="18" charset="2"/>
              </a:rPr>
              <a:t>retira</a:t>
            </a:r>
            <a:r>
              <a:rPr lang="en-US" b="1" dirty="0" smtClean="0">
                <a:sym typeface="Symbol" panose="05050102010706020507" pitchFamily="18" charset="2"/>
              </a:rPr>
              <a:t> o </a:t>
            </a:r>
            <a:r>
              <a:rPr lang="en-US" b="1" dirty="0" err="1" smtClean="0">
                <a:sym typeface="Symbol" panose="05050102010706020507" pitchFamily="18" charset="2"/>
              </a:rPr>
              <a:t>fito</a:t>
            </a:r>
            <a:r>
              <a:rPr lang="en-US" b="1" dirty="0" smtClean="0">
                <a:sym typeface="Symbol" panose="05050102010706020507" pitchFamily="18" charset="2"/>
              </a:rPr>
              <a:t> da ZE </a:t>
            </a:r>
            <a:r>
              <a:rPr lang="en-US" dirty="0" smtClean="0">
                <a:sym typeface="Symbol" panose="05050102010706020507" pitchFamily="18" charset="2"/>
              </a:rPr>
              <a:t> </a:t>
            </a:r>
            <a:r>
              <a:rPr lang="en-US" b="1" dirty="0" err="1" smtClean="0">
                <a:solidFill>
                  <a:srgbClr val="0000FF"/>
                </a:solidFill>
                <a:sym typeface="Symbol" panose="05050102010706020507" pitchFamily="18" charset="2"/>
              </a:rPr>
              <a:t>limitação</a:t>
            </a:r>
            <a:r>
              <a:rPr lang="en-US" b="1" dirty="0" smtClean="0">
                <a:solidFill>
                  <a:srgbClr val="0000FF"/>
                </a:solidFill>
                <a:sym typeface="Symbol" panose="05050102010706020507" pitchFamily="18" charset="2"/>
              </a:rPr>
              <a:t> pela luz.</a:t>
            </a:r>
            <a:endParaRPr lang="pt-BR" b="1" dirty="0">
              <a:solidFill>
                <a:srgbClr val="0000FF"/>
              </a:solidFill>
            </a:endParaRPr>
          </a:p>
        </p:txBody>
      </p:sp>
    </p:spTree>
    <p:extLst>
      <p:ext uri="{BB962C8B-B14F-4D97-AF65-F5344CB8AC3E}">
        <p14:creationId xmlns:p14="http://schemas.microsoft.com/office/powerpoint/2010/main" val="5769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2732</TotalTime>
  <Words>5611</Words>
  <Application>Microsoft Office PowerPoint</Application>
  <PresentationFormat>Widescreen</PresentationFormat>
  <Paragraphs>402</Paragraphs>
  <Slides>61</Slides>
  <Notes>5</Notes>
  <HiddenSlides>2</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61</vt:i4>
      </vt:variant>
    </vt:vector>
  </HeadingPairs>
  <TitlesOfParts>
    <vt:vector size="72" baseType="lpstr">
      <vt:lpstr>Arial</vt:lpstr>
      <vt:lpstr>Calibri</vt:lpstr>
      <vt:lpstr>Calibri Light</vt:lpstr>
      <vt:lpstr>Comic Sans MS</vt:lpstr>
      <vt:lpstr>Symbol</vt:lpstr>
      <vt:lpstr>Times New Roman</vt:lpstr>
      <vt:lpstr>Wingdings</vt:lpstr>
      <vt:lpstr>Wingdings 3</vt:lpstr>
      <vt:lpstr>Tema do Office</vt:lpstr>
      <vt:lpstr>Photo Editor Photo</vt:lpstr>
      <vt:lpstr>Image</vt:lpstr>
      <vt:lpstr>Interfaces/Frentes: processos químicos Ressurgência: processos químicos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O FENÔMENO DA RESSURGÊNCIA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Eunice Machado</dc:creator>
  <cp:lastModifiedBy>Eunice Machado</cp:lastModifiedBy>
  <cp:revision>202</cp:revision>
  <dcterms:created xsi:type="dcterms:W3CDTF">2015-06-02T20:29:42Z</dcterms:created>
  <dcterms:modified xsi:type="dcterms:W3CDTF">2015-06-23T03:07:26Z</dcterms:modified>
</cp:coreProperties>
</file>