
<file path=[Content_Types].xml><?xml version="1.0" encoding="utf-8"?>
<Types xmlns="http://schemas.openxmlformats.org/package/2006/content-types">
  <Default Extension="rels" ContentType="application/vnd.openxmlformats-package.relationships+xml"/>
  <Default Extension="xls" ContentType="application/vnd.ms-excel"/>
  <Default Extension="xml" ContentType="application/xml"/>
  <Default Extension="jpeg" ContentType="image/jpeg"/>
  <Default Extension="vml" ContentType="application/vnd.openxmlformats-officedocument.vmlDrawing"/>
  <Default Extension="png" ContentType="image/png"/>
  <Default Extension="bin" ContentType="application/vnd.openxmlformats-officedocument.presentationml.printerSettings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handoutMasterIdLst>
    <p:handoutMasterId r:id="rId55"/>
  </p:handoutMasterIdLst>
  <p:sldIdLst>
    <p:sldId id="291" r:id="rId2"/>
    <p:sldId id="256" r:id="rId3"/>
    <p:sldId id="257" r:id="rId4"/>
    <p:sldId id="262" r:id="rId5"/>
    <p:sldId id="258" r:id="rId6"/>
    <p:sldId id="294" r:id="rId7"/>
    <p:sldId id="295" r:id="rId8"/>
    <p:sldId id="296" r:id="rId9"/>
    <p:sldId id="297" r:id="rId10"/>
    <p:sldId id="350" r:id="rId11"/>
    <p:sldId id="298" r:id="rId12"/>
    <p:sldId id="299" r:id="rId13"/>
    <p:sldId id="300" r:id="rId14"/>
    <p:sldId id="302" r:id="rId15"/>
    <p:sldId id="303" r:id="rId16"/>
    <p:sldId id="304" r:id="rId17"/>
    <p:sldId id="353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9" r:id="rId31"/>
    <p:sldId id="320" r:id="rId32"/>
    <p:sldId id="323" r:id="rId33"/>
    <p:sldId id="324" r:id="rId34"/>
    <p:sldId id="326" r:id="rId35"/>
    <p:sldId id="327" r:id="rId36"/>
    <p:sldId id="328" r:id="rId37"/>
    <p:sldId id="329" r:id="rId38"/>
    <p:sldId id="331" r:id="rId39"/>
    <p:sldId id="332" r:id="rId40"/>
    <p:sldId id="333" r:id="rId41"/>
    <p:sldId id="334" r:id="rId42"/>
    <p:sldId id="335" r:id="rId43"/>
    <p:sldId id="337" r:id="rId44"/>
    <p:sldId id="338" r:id="rId45"/>
    <p:sldId id="339" r:id="rId46"/>
    <p:sldId id="354" r:id="rId47"/>
    <p:sldId id="355" r:id="rId48"/>
    <p:sldId id="356" r:id="rId49"/>
    <p:sldId id="317" r:id="rId50"/>
    <p:sldId id="281" r:id="rId51"/>
    <p:sldId id="352" r:id="rId52"/>
    <p:sldId id="282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7FF4076-B42C-0945-9419-458133505012}">
          <p14:sldIdLst>
            <p14:sldId id="291"/>
            <p14:sldId id="256"/>
            <p14:sldId id="257"/>
            <p14:sldId id="262"/>
            <p14:sldId id="258"/>
            <p14:sldId id="294"/>
            <p14:sldId id="295"/>
            <p14:sldId id="296"/>
            <p14:sldId id="297"/>
            <p14:sldId id="350"/>
            <p14:sldId id="298"/>
            <p14:sldId id="299"/>
            <p14:sldId id="300"/>
            <p14:sldId id="302"/>
            <p14:sldId id="303"/>
            <p14:sldId id="304"/>
            <p14:sldId id="353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9"/>
            <p14:sldId id="320"/>
            <p14:sldId id="323"/>
            <p14:sldId id="324"/>
            <p14:sldId id="326"/>
            <p14:sldId id="327"/>
            <p14:sldId id="328"/>
            <p14:sldId id="329"/>
            <p14:sldId id="331"/>
            <p14:sldId id="332"/>
            <p14:sldId id="333"/>
            <p14:sldId id="334"/>
            <p14:sldId id="335"/>
            <p14:sldId id="337"/>
            <p14:sldId id="338"/>
            <p14:sldId id="339"/>
            <p14:sldId id="354"/>
            <p14:sldId id="355"/>
            <p14:sldId id="356"/>
            <p14:sldId id="317"/>
            <p14:sldId id="281"/>
            <p14:sldId id="352"/>
            <p14:sldId id="282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ett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09" autoAdjust="0"/>
    <p:restoredTop sz="95963" autoAdjust="0"/>
  </p:normalViewPr>
  <p:slideViewPr>
    <p:cSldViewPr snapToGrid="0" snapToObjects="1">
      <p:cViewPr>
        <p:scale>
          <a:sx n="100" d="100"/>
          <a:sy n="100" d="100"/>
        </p:scale>
        <p:origin x="-108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0" Type="http://schemas.openxmlformats.org/officeDocument/2006/relationships/theme" Target="theme/theme1.xml"/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58" Type="http://schemas.openxmlformats.org/officeDocument/2006/relationships/presProps" Target="presProps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commentAuthors" Target="commentAuthors.xml"/><Relationship Id="rId59" Type="http://schemas.openxmlformats.org/officeDocument/2006/relationships/viewProps" Target="viewProps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handoutMaster" Target="handoutMasters/handout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printerSettings" Target="printerSettings/printerSettings1.bin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54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61" Type="http://schemas.openxmlformats.org/officeDocument/2006/relationships/tableStyles" Target="tableStyles.xml"/><Relationship Id="rId53" Type="http://schemas.openxmlformats.org/officeDocument/2006/relationships/slide" Target="slides/slide5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BA6BD-753E-DB4B-8728-28F0142186CE}" type="datetimeFigureOut">
              <a:rPr lang="en-US" smtClean="0"/>
              <a:t>10/12/12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8D763-2E19-2144-8B94-5D66B4B88C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486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F5DF5-B8F3-4F46-865A-F5689FD6C1B0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27996-C2C5-5B4C-973B-C2FEFE40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37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11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69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57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FF21CA7-640D-E04B-A014-A0C55C76B063}" type="slidenum">
              <a:rPr lang="pt-BR"/>
              <a:pPr eaLnBrk="1" hangingPunct="1"/>
              <a:t>13</a:t>
            </a:fld>
            <a:endParaRPr lang="pt-BR"/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3883025" y="-1588"/>
            <a:ext cx="29749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-1588" y="-1588"/>
            <a:ext cx="2971801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3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5613" y="4856163"/>
            <a:ext cx="6018212" cy="36941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463550" eaLnBrk="1" hangingPunct="1">
              <a:tabLst>
                <a:tab pos="442913" algn="l"/>
              </a:tabLst>
            </a:pPr>
            <a:r>
              <a:rPr lang="pt-PT" b="1" dirty="0"/>
              <a:t>SQL (</a:t>
            </a:r>
            <a:r>
              <a:rPr lang="pt-PT" b="1" dirty="0" err="1"/>
              <a:t>Structured</a:t>
            </a:r>
            <a:r>
              <a:rPr lang="pt-PT" b="1" dirty="0"/>
              <a:t> </a:t>
            </a:r>
            <a:r>
              <a:rPr lang="pt-PT" b="1" dirty="0" err="1"/>
              <a:t>Query</a:t>
            </a:r>
            <a:r>
              <a:rPr lang="pt-PT" b="1" dirty="0"/>
              <a:t> </a:t>
            </a:r>
            <a:r>
              <a:rPr lang="pt-PT" b="1" dirty="0" err="1"/>
              <a:t>Language</a:t>
            </a:r>
            <a:r>
              <a:rPr lang="pt-PT" b="1" dirty="0"/>
              <a:t>)</a:t>
            </a:r>
          </a:p>
          <a:p>
            <a:pPr marL="114300" lvl="1" defTabSz="463550" eaLnBrk="1" hangingPunct="1">
              <a:tabLst>
                <a:tab pos="442913" algn="l"/>
              </a:tabLst>
            </a:pPr>
            <a:r>
              <a:rPr lang="pt-PT" dirty="0"/>
              <a:t>O </a:t>
            </a:r>
            <a:r>
              <a:rPr lang="pt-PT" dirty="0">
                <a:solidFill>
                  <a:srgbClr val="FC0128"/>
                </a:solidFill>
              </a:rPr>
              <a:t>SQL</a:t>
            </a:r>
            <a:r>
              <a:rPr lang="pt-PT" dirty="0"/>
              <a:t> permite comunicar-se com o servidor e tem as seguintes vantagens:</a:t>
            </a:r>
          </a:p>
          <a:p>
            <a:pPr marL="438150" lvl="2" indent="-209550" defTabSz="463550" eaLnBrk="1" hangingPunct="1">
              <a:buFontTx/>
              <a:buChar char="•"/>
              <a:tabLst>
                <a:tab pos="442913" algn="l"/>
              </a:tabLst>
            </a:pPr>
            <a:r>
              <a:rPr lang="pt-PT" dirty="0"/>
              <a:t>Eficiência</a:t>
            </a:r>
            <a:endParaRPr lang="pt-PT" dirty="0">
              <a:solidFill>
                <a:srgbClr val="000000"/>
              </a:solidFill>
            </a:endParaRPr>
          </a:p>
          <a:p>
            <a:pPr marL="438150" lvl="2" indent="-209550" defTabSz="463550" eaLnBrk="1" hangingPunct="1">
              <a:buFontTx/>
              <a:buChar char="•"/>
              <a:tabLst>
                <a:tab pos="442913" algn="l"/>
              </a:tabLst>
            </a:pPr>
            <a:r>
              <a:rPr lang="pt-PT" dirty="0"/>
              <a:t>Facilidade de aprendizagem e uso</a:t>
            </a:r>
            <a:endParaRPr lang="pt-PT" dirty="0">
              <a:solidFill>
                <a:srgbClr val="000000"/>
              </a:solidFill>
            </a:endParaRPr>
          </a:p>
          <a:p>
            <a:pPr marL="438150" lvl="2" indent="-209550" defTabSz="463550" eaLnBrk="1" hangingPunct="1">
              <a:buFontTx/>
              <a:buChar char="•"/>
              <a:tabLst>
                <a:tab pos="442913" algn="l"/>
              </a:tabLst>
            </a:pPr>
            <a:r>
              <a:rPr lang="pt-PT" dirty="0"/>
              <a:t>Funcionalidade completa (O SQL permite definir, recuperar e manipular dados das tabelas.)</a:t>
            </a:r>
            <a:endParaRPr lang="pt-PT" dirty="0">
              <a:solidFill>
                <a:srgbClr val="000000"/>
              </a:solidFill>
            </a:endParaRPr>
          </a:p>
          <a:p>
            <a:pPr defTabSz="463550" eaLnBrk="1" hangingPunct="1">
              <a:buFontTx/>
              <a:buChar char="•"/>
              <a:tabLst>
                <a:tab pos="442913" algn="l"/>
              </a:tabLst>
            </a:pPr>
            <a:endParaRPr lang="pt-PT" dirty="0">
              <a:solidFill>
                <a:srgbClr val="000000"/>
              </a:solidFill>
            </a:endParaRPr>
          </a:p>
          <a:p>
            <a:pPr defTabSz="463550" eaLnBrk="1" hangingPunct="1">
              <a:tabLst>
                <a:tab pos="442913" algn="l"/>
              </a:tabLst>
            </a:pPr>
            <a:endParaRPr lang="pt-PT" dirty="0">
              <a:solidFill>
                <a:srgbClr val="000000"/>
              </a:solidFill>
            </a:endParaRPr>
          </a:p>
          <a:p>
            <a:pPr defTabSz="463550" eaLnBrk="1" hangingPunct="1">
              <a:tabLst>
                <a:tab pos="442913" algn="l"/>
              </a:tabLst>
            </a:pPr>
            <a:endParaRPr lang="pt-PT" dirty="0">
              <a:solidFill>
                <a:srgbClr val="000000"/>
              </a:solidFill>
            </a:endParaRPr>
          </a:p>
          <a:p>
            <a:pPr defTabSz="463550" eaLnBrk="1" hangingPunct="1">
              <a:tabLst>
                <a:tab pos="442913" algn="l"/>
              </a:tabLst>
            </a:pPr>
            <a:endParaRPr lang="pt-PT" dirty="0">
              <a:solidFill>
                <a:srgbClr val="000000"/>
              </a:solidFill>
            </a:endParaRPr>
          </a:p>
          <a:p>
            <a:pPr defTabSz="463550" eaLnBrk="1" hangingPunct="1">
              <a:tabLst>
                <a:tab pos="442913" algn="l"/>
              </a:tabLst>
            </a:pPr>
            <a:endParaRPr lang="pt-PT" dirty="0">
              <a:solidFill>
                <a:srgbClr val="000000"/>
              </a:solidFill>
            </a:endParaRPr>
          </a:p>
        </p:txBody>
      </p:sp>
      <p:sp>
        <p:nvSpPr>
          <p:cNvPr id="44038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168275"/>
            <a:ext cx="5938837" cy="445452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63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F740536-CC86-0A4F-A7E0-7487B146F027}" type="slidenum">
              <a:rPr lang="pt-BR"/>
              <a:pPr eaLnBrk="1" hangingPunct="1"/>
              <a:t>15</a:t>
            </a:fld>
            <a:endParaRPr lang="pt-BR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2750" y="4662488"/>
            <a:ext cx="6192838" cy="3756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78" tIns="44592" rIns="90778" bIns="44592"/>
          <a:lstStyle/>
          <a:p>
            <a:pPr defTabSz="382588" eaLnBrk="1" hangingPunct="1"/>
            <a:r>
              <a:rPr lang="pt-PT" b="1" dirty="0"/>
              <a:t>Objetos do Banco de Dados</a:t>
            </a:r>
          </a:p>
          <a:p>
            <a:pPr marL="114300" lvl="1" defTabSz="382588" eaLnBrk="1" hangingPunct="1"/>
            <a:r>
              <a:rPr lang="pt-PT" dirty="0"/>
              <a:t>Um banco de dados Oracle pode conter várias estruturas de dados. Cada estrutura deve ser descrita no projeto do banco de dados para que possa ser criada durante o estágio de desenvolvimento do banco de dados.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 dirty="0"/>
              <a:t>Tabela: Armazena dados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 dirty="0" err="1"/>
              <a:t>View</a:t>
            </a:r>
            <a:r>
              <a:rPr lang="pt-PT" dirty="0"/>
              <a:t>: Subconjunto de dados de uma ou mais tabelas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 dirty="0" err="1"/>
              <a:t>Seqüência</a:t>
            </a:r>
            <a:r>
              <a:rPr lang="pt-PT" dirty="0"/>
              <a:t>: Gera valores de chave primária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 dirty="0"/>
              <a:t>Índice: Melhora o desempenho de algumas consultas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 dirty="0"/>
              <a:t>Sinônimo: Atribui nomes alternativos a </a:t>
            </a:r>
            <a:r>
              <a:rPr lang="pt-PT" dirty="0" smtClean="0"/>
              <a:t>objetos</a:t>
            </a:r>
            <a:endParaRPr lang="pt-PT" dirty="0"/>
          </a:p>
        </p:txBody>
      </p:sp>
      <p:sp>
        <p:nvSpPr>
          <p:cNvPr id="4506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0538" y="163513"/>
            <a:ext cx="5872162" cy="440372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F483B7F-2317-F94B-BDEA-AE6FEAB0CB68}" type="slidenum">
              <a:rPr lang="pt-BR"/>
              <a:pPr eaLnBrk="1" hangingPunct="1"/>
              <a:t>16</a:t>
            </a:fld>
            <a:endParaRPr lang="pt-BR"/>
          </a:p>
        </p:txBody>
      </p:sp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3883025" y="0"/>
            <a:ext cx="29765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-3175" y="0"/>
            <a:ext cx="29733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608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12750" y="4773613"/>
            <a:ext cx="6029325" cy="3756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78" tIns="44592" rIns="90778" bIns="44592"/>
          <a:lstStyle/>
          <a:p>
            <a:pPr defTabSz="382588" eaLnBrk="1" hangingPunct="1"/>
            <a:r>
              <a:rPr lang="pt-PT" b="1"/>
              <a:t>Regras para Nomeação</a:t>
            </a:r>
          </a:p>
          <a:p>
            <a:pPr marL="114300" lvl="1" defTabSz="382588" eaLnBrk="1" hangingPunct="1"/>
            <a:r>
              <a:rPr lang="pt-PT"/>
              <a:t>Nomeie tabelas e colunas do banco de dados de acordo com as regras default de nomeação de qualquer objeto do banco de dados Oracle: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/>
              <a:t>Nomes de tabela e de colunas devem começar com uma letra e podem ter de 1 a 30 caracteres.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/>
              <a:t>Os nomes devem conter somente os caracteres A-Z, a–z, 0–9, _ (sublinhado), $ e # (caracteres legais, mas evite usá-los).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/>
              <a:t>Os nomes não devem duplicar o nome de outro objeto de propriedade do mesmo usuário do Oracle Server.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/>
              <a:t>Os nomes não devem ser uma palavra reservada do Oracle Server.</a:t>
            </a:r>
          </a:p>
          <a:p>
            <a:pPr defTabSz="382588" eaLnBrk="1" hangingPunct="1"/>
            <a:r>
              <a:rPr lang="pt-PT" sz="1000" b="1"/>
              <a:t>Diretrizes para Nomeação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/>
              <a:t>Use nomes descritivos para tabelas e outros objetos do banco de dados.</a:t>
            </a:r>
          </a:p>
          <a:p>
            <a:pPr marL="439738" lvl="2" indent="-211138" defTabSz="382588" eaLnBrk="1" hangingPunct="1">
              <a:buFontTx/>
              <a:buChar char="•"/>
            </a:pPr>
            <a:r>
              <a:rPr lang="pt-PT"/>
              <a:t>Nomeie a mesma entidade de modo consistente em diferentes tabelas. Por exemplo, a coluna do número do departamento é chamada DEPTNO nas tabelas EMP e DEPT.</a:t>
            </a:r>
          </a:p>
          <a:p>
            <a:pPr marL="114300" lvl="1" defTabSz="382588" eaLnBrk="1" hangingPunct="1"/>
            <a:r>
              <a:rPr lang="pt-PT" b="1"/>
              <a:t>Observação:</a:t>
            </a:r>
            <a:r>
              <a:rPr lang="pt-PT"/>
              <a:t> Os nomes não fazem distinção entre maiúsculas de minúsculas. Por exemplo, EMP é tratada com o mesmo nome que eMP ou eMp.</a:t>
            </a:r>
          </a:p>
          <a:p>
            <a:pPr marL="114300" lvl="1" defTabSz="382588" eaLnBrk="1" hangingPunct="1"/>
            <a:r>
              <a:rPr lang="pt-PT"/>
              <a:t>Para obter mais informações, consulte o </a:t>
            </a:r>
            <a:r>
              <a:rPr lang="pt-PT" i="1"/>
              <a:t>Oracle Server SQL Reference, </a:t>
            </a:r>
            <a:r>
              <a:rPr lang="pt-PT"/>
              <a:t>Release 8, "Object Names and Qualifiers".</a:t>
            </a:r>
          </a:p>
          <a:p>
            <a:pPr defTabSz="382588" eaLnBrk="1" hangingPunct="1"/>
            <a:endParaRPr lang="pt-PT" b="1"/>
          </a:p>
        </p:txBody>
      </p:sp>
      <p:sp>
        <p:nvSpPr>
          <p:cNvPr id="46086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0538" y="163513"/>
            <a:ext cx="5872162" cy="440372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30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258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43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369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701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330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08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192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669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833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861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980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61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982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986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272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9822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013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752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5387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75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19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91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58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42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17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42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27996-C2C5-5B4C-973B-C2FEFE4092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11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78008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AESO – Banco de Dados – SQL</a:t>
            </a:r>
            <a:endParaRPr lang="pt-BR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F4B83-62E6-0244-8E82-BA357EAFED40}" type="slidenum">
              <a:rPr lang="pt-BR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x-none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7.png"/><Relationship Id="rId25" Type="http://schemas.openxmlformats.org/officeDocument/2006/relationships/image" Target="../media/image8.png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9" Type="http://schemas.openxmlformats.org/officeDocument/2006/relationships/slideLayout" Target="../slideLayouts/slideLayout9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14" Type="http://schemas.openxmlformats.org/officeDocument/2006/relationships/slideLayout" Target="../slideLayouts/slideLayout14.xml"/><Relationship Id="rId23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2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5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Relationship Id="rId5" Type="http://schemas.openxmlformats.org/officeDocument/2006/relationships/image" Target="../media/image15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2.xls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5.xml"/><Relationship Id="rId5" Type="http://schemas.openxmlformats.org/officeDocument/2006/relationships/image" Target="../media/image16.emf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3.xls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6.xml"/><Relationship Id="rId5" Type="http://schemas.openxmlformats.org/officeDocument/2006/relationships/image" Target="../media/image17.emf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4.xls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7.xml"/><Relationship Id="rId5" Type="http://schemas.openxmlformats.org/officeDocument/2006/relationships/image" Target="../media/image18.emf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5.xls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8.xml"/><Relationship Id="rId5" Type="http://schemas.openxmlformats.org/officeDocument/2006/relationships/image" Target="../media/image18.emf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6.xls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9.xml"/><Relationship Id="rId5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3042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03238"/>
            <a:ext cx="7313613" cy="1617662"/>
          </a:xfrm>
        </p:spPr>
        <p:txBody>
          <a:bodyPr/>
          <a:lstStyle/>
          <a:p>
            <a:r>
              <a:rPr lang="pt-BR" dirty="0">
                <a:latin typeface="Century Schoolbook" charset="0"/>
              </a:rPr>
              <a:t>DDL (Data </a:t>
            </a:r>
            <a:r>
              <a:rPr lang="pt-BR" dirty="0" err="1">
                <a:latin typeface="Century Schoolbook" charset="0"/>
              </a:rPr>
              <a:t>Definition</a:t>
            </a:r>
            <a:r>
              <a:rPr lang="pt-BR" dirty="0">
                <a:latin typeface="Century Schoolbook" charset="0"/>
              </a:rPr>
              <a:t> </a:t>
            </a:r>
            <a:r>
              <a:rPr lang="pt-BR" dirty="0" err="1">
                <a:latin typeface="Century Schoolbook" charset="0"/>
              </a:rPr>
              <a:t>Language</a:t>
            </a:r>
            <a:r>
              <a:rPr lang="pt-BR" dirty="0">
                <a:latin typeface="Century Schoolbook" charset="0"/>
              </a:rPr>
              <a:t>) </a:t>
            </a:r>
            <a:endParaRPr lang="pt-BR" cap="none" dirty="0">
              <a:latin typeface="Century Schoolbook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551113"/>
            <a:ext cx="8229600" cy="44656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 smtClean="0">
                <a:latin typeface="Century Schoolbook" charset="0"/>
              </a:rPr>
              <a:t>Linguagem </a:t>
            </a:r>
            <a:r>
              <a:rPr lang="pt-BR" dirty="0">
                <a:latin typeface="Century Schoolbook" charset="0"/>
              </a:rPr>
              <a:t>de Definição dos dados</a:t>
            </a:r>
            <a:endParaRPr lang="pt-BR" sz="3600" dirty="0">
              <a:latin typeface="Century Schoolbook" charset="0"/>
            </a:endParaRPr>
          </a:p>
          <a:p>
            <a:pPr lvl="1" eaLnBrk="1" hangingPunct="1"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Permite a definição da estrutura do banco de dados</a:t>
            </a:r>
          </a:p>
          <a:p>
            <a:pPr lvl="2" eaLnBrk="1" hangingPunct="1">
              <a:lnSpc>
                <a:spcPct val="65000"/>
              </a:lnSpc>
              <a:buFont typeface="Wingdings" charset="0"/>
              <a:buNone/>
            </a:pPr>
            <a:endParaRPr lang="pt-PT" sz="2400" dirty="0">
              <a:latin typeface="Courier New" charset="0"/>
            </a:endParaRPr>
          </a:p>
          <a:p>
            <a:pPr lvl="2" eaLnBrk="1" hangingPunct="1">
              <a:lnSpc>
                <a:spcPct val="65000"/>
              </a:lnSpc>
              <a:buFont typeface="Wingdings" charset="0"/>
              <a:buNone/>
            </a:pPr>
            <a:r>
              <a:rPr lang="pt-PT" sz="2400" b="1" dirty="0">
                <a:latin typeface="Courier New" charset="0"/>
              </a:rPr>
              <a:t>CREATE</a:t>
            </a:r>
          </a:p>
          <a:p>
            <a:pPr lvl="2" eaLnBrk="1" hangingPunct="1">
              <a:lnSpc>
                <a:spcPct val="65000"/>
              </a:lnSpc>
              <a:buFont typeface="Wingdings" charset="0"/>
              <a:buNone/>
            </a:pPr>
            <a:r>
              <a:rPr lang="pt-PT" sz="2400" b="1" dirty="0">
                <a:latin typeface="Courier New" charset="0"/>
              </a:rPr>
              <a:t>ALTER</a:t>
            </a:r>
          </a:p>
          <a:p>
            <a:pPr lvl="2" eaLnBrk="1" hangingPunct="1">
              <a:lnSpc>
                <a:spcPct val="65000"/>
              </a:lnSpc>
              <a:buFont typeface="Wingdings" charset="0"/>
              <a:buNone/>
            </a:pPr>
            <a:r>
              <a:rPr lang="pt-PT" sz="2400" b="1" dirty="0">
                <a:latin typeface="Courier New" charset="0"/>
              </a:rPr>
              <a:t>DROP</a:t>
            </a:r>
          </a:p>
        </p:txBody>
      </p:sp>
    </p:spTree>
    <p:extLst>
      <p:ext uri="{BB962C8B-B14F-4D97-AF65-F5344CB8AC3E}">
        <p14:creationId xmlns:p14="http://schemas.microsoft.com/office/powerpoint/2010/main" val="1448786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03238"/>
            <a:ext cx="7313613" cy="1147762"/>
          </a:xfrm>
        </p:spPr>
        <p:txBody>
          <a:bodyPr/>
          <a:lstStyle/>
          <a:p>
            <a:r>
              <a:rPr lang="pt-BR" dirty="0">
                <a:latin typeface="Century Schoolbook" charset="0"/>
              </a:rPr>
              <a:t>DML (Data </a:t>
            </a:r>
            <a:r>
              <a:rPr lang="pt-BR" dirty="0" err="1">
                <a:latin typeface="Century Schoolbook" charset="0"/>
              </a:rPr>
              <a:t>Manipulation</a:t>
            </a:r>
            <a:r>
              <a:rPr lang="pt-BR" dirty="0">
                <a:latin typeface="Century Schoolbook" charset="0"/>
              </a:rPr>
              <a:t> </a:t>
            </a:r>
            <a:r>
              <a:rPr lang="pt-BR" dirty="0" err="1">
                <a:latin typeface="Century Schoolbook" charset="0"/>
              </a:rPr>
              <a:t>Language</a:t>
            </a:r>
            <a:r>
              <a:rPr lang="pt-BR" dirty="0">
                <a:latin typeface="Century Schoolbook" charset="0"/>
              </a:rPr>
              <a:t>) </a:t>
            </a:r>
            <a:endParaRPr lang="pt-BR" cap="none" dirty="0">
              <a:latin typeface="Century Schoolbook" charset="0"/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060575"/>
            <a:ext cx="8229600" cy="4321175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pt-BR" dirty="0" smtClean="0">
                <a:latin typeface="Century Schoolbook" charset="0"/>
              </a:rPr>
              <a:t> Linguagem </a:t>
            </a:r>
            <a:r>
              <a:rPr lang="pt-BR" dirty="0">
                <a:latin typeface="Century Schoolbook" charset="0"/>
              </a:rPr>
              <a:t>de Manipulação dos dados</a:t>
            </a:r>
          </a:p>
          <a:p>
            <a:pPr lvl="1" eaLnBrk="1" hangingPunct="1">
              <a:buClr>
                <a:schemeClr val="tx1"/>
              </a:buClr>
            </a:pPr>
            <a:r>
              <a:rPr lang="pt-BR" b="1" dirty="0">
                <a:latin typeface="Century Schoolbook" charset="0"/>
              </a:rPr>
              <a:t>Recuperação de dados</a:t>
            </a:r>
            <a:endParaRPr lang="pt-BR" dirty="0">
              <a:latin typeface="Century Schoolbook" charset="0"/>
            </a:endParaRPr>
          </a:p>
          <a:p>
            <a:pPr lvl="2" eaLnBrk="1" hangingPunct="1"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Possibilita a recuperação dos dados do banco</a:t>
            </a:r>
          </a:p>
          <a:p>
            <a:pPr lvl="4" eaLnBrk="1" hangingPunct="1">
              <a:buClr>
                <a:schemeClr val="tx1"/>
              </a:buClr>
              <a:buFont typeface="Wingdings" charset="0"/>
              <a:buNone/>
            </a:pPr>
            <a:r>
              <a:rPr lang="pt-BR" sz="1800" b="1" dirty="0">
                <a:latin typeface="Courier New" charset="0"/>
              </a:rPr>
              <a:t>SELECT</a:t>
            </a:r>
            <a:endParaRPr lang="pt-BR" b="1" dirty="0">
              <a:latin typeface="Courier New" charset="0"/>
            </a:endParaRPr>
          </a:p>
          <a:p>
            <a:pPr lvl="1" eaLnBrk="1" hangingPunct="1">
              <a:buClr>
                <a:schemeClr val="tx1"/>
              </a:buClr>
            </a:pPr>
            <a:r>
              <a:rPr lang="pt-BR" b="1" dirty="0">
                <a:latin typeface="Century Schoolbook" charset="0"/>
              </a:rPr>
              <a:t>Atualização dos dados</a:t>
            </a:r>
            <a:endParaRPr lang="pt-BR" dirty="0">
              <a:latin typeface="Century Schoolbook" charset="0"/>
            </a:endParaRPr>
          </a:p>
          <a:p>
            <a:pPr lvl="2" eaLnBrk="1" hangingPunct="1"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Permite alterações e exclusões de dados já existentes, bem como a adição de novos dados</a:t>
            </a:r>
          </a:p>
          <a:p>
            <a:pPr lvl="4"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INSERT</a:t>
            </a:r>
          </a:p>
          <a:p>
            <a:pPr lvl="4"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UPDATE</a:t>
            </a:r>
          </a:p>
          <a:p>
            <a:pPr lvl="4"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DELETE</a:t>
            </a:r>
            <a:endParaRPr lang="pt-BR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638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mtClean="0">
                <a:ea typeface="+mj-ea"/>
              </a:rPr>
              <a:t>Outros comandos da linguagem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01800"/>
            <a:ext cx="8229600" cy="48228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Controle de acesso</a:t>
            </a:r>
            <a:endParaRPr lang="pt-BR">
              <a:latin typeface="Century Schoolbook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Fornece meios para determinar o controle de acesso de usuários aos dados do banco</a:t>
            </a:r>
          </a:p>
          <a:p>
            <a:pPr lvl="4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GRANT</a:t>
            </a:r>
          </a:p>
          <a:p>
            <a:pPr lvl="4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REVOKE</a:t>
            </a:r>
            <a:endParaRPr lang="pt-BR" sz="1800" b="1">
              <a:latin typeface="Courier New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Compartilhamento de dados (transações)</a:t>
            </a:r>
            <a:endParaRPr lang="pt-BR">
              <a:latin typeface="Century Schoolbook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Coordena o acesso concorrente de usuários, assegurando que um não interfira no trabalho do outro</a:t>
            </a:r>
          </a:p>
          <a:p>
            <a:pPr lvl="4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COMMIT</a:t>
            </a:r>
          </a:p>
          <a:p>
            <a:pPr lvl="4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ROLLBACK</a:t>
            </a:r>
          </a:p>
          <a:p>
            <a:pPr lvl="4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SAVEPOINT</a:t>
            </a:r>
            <a:endParaRPr lang="pt-BR" sz="1800" b="1">
              <a:latin typeface="Courier New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Integridade de dados</a:t>
            </a:r>
            <a:endParaRPr lang="pt-BR">
              <a:latin typeface="Century Schoolbook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Permite definir restrições de integridade aos dados do banco</a:t>
            </a:r>
          </a:p>
          <a:p>
            <a:pPr lvl="4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CONSTRAINT</a:t>
            </a:r>
            <a:endParaRPr lang="pt-BR" sz="18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92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58888" y="1916113"/>
            <a:ext cx="2530475" cy="1144587"/>
            <a:chOff x="793" y="1087"/>
            <a:chExt cx="1594" cy="721"/>
          </a:xfrm>
        </p:grpSpPr>
        <p:sp>
          <p:nvSpPr>
            <p:cNvPr id="137220" name="Rectangle 4"/>
            <p:cNvSpPr>
              <a:spLocks noChangeArrowheads="1"/>
            </p:cNvSpPr>
            <p:nvPr/>
          </p:nvSpPr>
          <p:spPr bwMode="blackWhite">
            <a:xfrm>
              <a:off x="860" y="1456"/>
              <a:ext cx="1381" cy="352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89803" dir="2700000" algn="ctr" rotWithShape="0">
                <a:srgbClr val="000000">
                  <a:alpha val="74998"/>
                </a:srgbClr>
              </a:outerShdw>
            </a:effectLst>
          </p:spPr>
          <p:txBody>
            <a:bodyPr wrap="none" lIns="92075" tIns="46038" rIns="92075" bIns="46038" anchor="ctr"/>
            <a:lstStyle/>
            <a:p>
              <a:pPr eaLnBrk="0" hangingPunct="0">
                <a:tabLst>
                  <a:tab pos="1200150" algn="l"/>
                </a:tabLst>
                <a:defRPr/>
              </a:pPr>
              <a:r>
                <a:rPr lang="pt-PT" sz="1200" b="1" dirty="0">
                  <a:latin typeface="Courier New" pitchFamily="49" charset="0"/>
                  <a:ea typeface="+mn-ea"/>
                </a:rPr>
                <a:t>SQL&gt; SELECT </a:t>
              </a:r>
              <a:r>
                <a:rPr lang="pt-PT" sz="1200" b="1" dirty="0" err="1">
                  <a:latin typeface="Courier New" pitchFamily="49" charset="0"/>
                  <a:ea typeface="+mn-ea"/>
                </a:rPr>
                <a:t>loc</a:t>
              </a:r>
              <a:r>
                <a:rPr lang="pt-PT" sz="1200" b="1" dirty="0">
                  <a:latin typeface="Courier New" pitchFamily="49" charset="0"/>
                  <a:ea typeface="+mn-ea"/>
                </a:rPr>
                <a:t> </a:t>
              </a:r>
            </a:p>
            <a:p>
              <a:pPr eaLnBrk="0" hangingPunct="0">
                <a:tabLst>
                  <a:tab pos="1200150" algn="l"/>
                </a:tabLst>
                <a:defRPr/>
              </a:pPr>
              <a:r>
                <a:rPr lang="pt-PT" sz="1200" b="1" dirty="0">
                  <a:latin typeface="Courier New" pitchFamily="49" charset="0"/>
                  <a:ea typeface="+mn-ea"/>
                </a:rPr>
                <a:t>  </a:t>
              </a:r>
              <a:r>
                <a:rPr lang="pt-PT" sz="1200" b="1" dirty="0" smtClean="0">
                  <a:latin typeface="Courier New" pitchFamily="49" charset="0"/>
                  <a:ea typeface="+mn-ea"/>
                </a:rPr>
                <a:t>  </a:t>
              </a:r>
              <a:r>
                <a:rPr lang="pt-PT" sz="1200" b="1" dirty="0">
                  <a:latin typeface="Courier New" pitchFamily="49" charset="0"/>
                  <a:ea typeface="+mn-ea"/>
                </a:rPr>
                <a:t>FROM   </a:t>
              </a:r>
              <a:r>
                <a:rPr lang="pt-PT" sz="1200" b="1" dirty="0" err="1">
                  <a:latin typeface="Courier New" pitchFamily="49" charset="0"/>
                  <a:ea typeface="+mn-ea"/>
                </a:rPr>
                <a:t>dept</a:t>
              </a:r>
              <a:r>
                <a:rPr lang="pt-PT" sz="1200" b="1" dirty="0">
                  <a:latin typeface="Courier New" pitchFamily="49" charset="0"/>
                  <a:ea typeface="+mn-ea"/>
                </a:rPr>
                <a:t>;</a:t>
              </a:r>
            </a:p>
          </p:txBody>
        </p:sp>
        <p:sp>
          <p:nvSpPr>
            <p:cNvPr id="137221" name="Rectangle 5"/>
            <p:cNvSpPr>
              <a:spLocks noChangeArrowheads="1"/>
            </p:cNvSpPr>
            <p:nvPr/>
          </p:nvSpPr>
          <p:spPr bwMode="auto">
            <a:xfrm>
              <a:off x="793" y="1087"/>
              <a:ext cx="159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822325" eaLnBrk="0" hangingPunct="0">
                <a:spcBef>
                  <a:spcPct val="50000"/>
                </a:spcBef>
              </a:pPr>
              <a:r>
                <a:rPr lang="pt-PT" sz="1600" b="1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A instrução SQL</a:t>
              </a:r>
              <a:br>
                <a:rPr lang="pt-PT" sz="1600" b="1">
                  <a:effectLst>
                    <a:outerShdw blurRad="38100" dist="38100" dir="2700000" algn="tl">
                      <a:srgbClr val="DDDDDD"/>
                    </a:outerShdw>
                  </a:effectLst>
                </a:rPr>
              </a:br>
              <a:r>
                <a:rPr lang="pt-PT" sz="1600" b="1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é informada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532188" y="2189163"/>
            <a:ext cx="4949825" cy="2344737"/>
            <a:chOff x="2225" y="1259"/>
            <a:chExt cx="3118" cy="1477"/>
          </a:xfrm>
        </p:grpSpPr>
        <p:sp>
          <p:nvSpPr>
            <p:cNvPr id="137223" name="Arc 7"/>
            <p:cNvSpPr>
              <a:spLocks/>
            </p:cNvSpPr>
            <p:nvPr/>
          </p:nvSpPr>
          <p:spPr bwMode="auto">
            <a:xfrm>
              <a:off x="2225" y="1609"/>
              <a:ext cx="2005" cy="576"/>
            </a:xfrm>
            <a:custGeom>
              <a:avLst/>
              <a:gdLst>
                <a:gd name="T0" fmla="*/ 26 w 19771"/>
                <a:gd name="T1" fmla="*/ 0 h 21598"/>
                <a:gd name="T2" fmla="*/ 2005 w 19771"/>
                <a:gd name="T3" fmla="*/ 344 h 21598"/>
                <a:gd name="T4" fmla="*/ 0 w 19771"/>
                <a:gd name="T5" fmla="*/ 576 h 21598"/>
                <a:gd name="T6" fmla="*/ 0 60000 65536"/>
                <a:gd name="T7" fmla="*/ 0 60000 65536"/>
                <a:gd name="T8" fmla="*/ 0 60000 65536"/>
                <a:gd name="T9" fmla="*/ 0 w 19771"/>
                <a:gd name="T10" fmla="*/ 0 h 21598"/>
                <a:gd name="T11" fmla="*/ 19771 w 19771"/>
                <a:gd name="T12" fmla="*/ 21598 h 21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771" h="21598" fill="none" extrusionOk="0">
                  <a:moveTo>
                    <a:pt x="256" y="-1"/>
                  </a:moveTo>
                  <a:cubicBezTo>
                    <a:pt x="8728" y="99"/>
                    <a:pt x="16359" y="5144"/>
                    <a:pt x="19771" y="12899"/>
                  </a:cubicBezTo>
                </a:path>
                <a:path w="19771" h="21598" stroke="0" extrusionOk="0">
                  <a:moveTo>
                    <a:pt x="256" y="-1"/>
                  </a:moveTo>
                  <a:cubicBezTo>
                    <a:pt x="8728" y="99"/>
                    <a:pt x="16359" y="5144"/>
                    <a:pt x="19771" y="12899"/>
                  </a:cubicBezTo>
                  <a:lnTo>
                    <a:pt x="0" y="21598"/>
                  </a:lnTo>
                  <a:close/>
                </a:path>
              </a:pathLst>
            </a:custGeom>
            <a:noFill/>
            <a:ln w="50800" cap="rnd">
              <a:solidFill>
                <a:srgbClr val="FFCC00"/>
              </a:solidFill>
              <a:round/>
              <a:headEnd type="none" w="sm" len="sm"/>
              <a:tailEnd type="stealth" w="med" len="lg"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6" name="Group 8"/>
            <p:cNvGrpSpPr>
              <a:grpSpLocks/>
            </p:cNvGrpSpPr>
            <p:nvPr/>
          </p:nvGrpSpPr>
          <p:grpSpPr bwMode="auto">
            <a:xfrm>
              <a:off x="4154" y="1877"/>
              <a:ext cx="831" cy="859"/>
              <a:chOff x="4154" y="1877"/>
              <a:chExt cx="831" cy="859"/>
            </a:xfrm>
          </p:grpSpPr>
          <p:sp>
            <p:nvSpPr>
              <p:cNvPr id="22549" name="Rectangle 9"/>
              <p:cNvSpPr>
                <a:spLocks noChangeArrowheads="1"/>
              </p:cNvSpPr>
              <p:nvPr/>
            </p:nvSpPr>
            <p:spPr bwMode="ltGray">
              <a:xfrm>
                <a:off x="4154" y="2051"/>
                <a:ext cx="831" cy="515"/>
              </a:xfrm>
              <a:prstGeom prst="rect">
                <a:avLst/>
              </a:prstGeom>
              <a:gradFill rotWithShape="0">
                <a:gsLst>
                  <a:gs pos="0">
                    <a:srgbClr val="8E8E8E"/>
                  </a:gs>
                  <a:gs pos="50000">
                    <a:srgbClr val="B2B2B2"/>
                  </a:gs>
                  <a:gs pos="100000">
                    <a:srgbClr val="8E8E8E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2550" name="Oval 10"/>
              <p:cNvSpPr>
                <a:spLocks noChangeArrowheads="1"/>
              </p:cNvSpPr>
              <p:nvPr/>
            </p:nvSpPr>
            <p:spPr bwMode="ltGray">
              <a:xfrm>
                <a:off x="4154" y="1877"/>
                <a:ext cx="831" cy="330"/>
              </a:xfrm>
              <a:prstGeom prst="ellipse">
                <a:avLst/>
              </a:prstGeom>
              <a:gradFill rotWithShape="0">
                <a:gsLst>
                  <a:gs pos="0">
                    <a:srgbClr val="A0A0A0"/>
                  </a:gs>
                  <a:gs pos="100000">
                    <a:srgbClr val="B2B2B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2551" name="Oval 11"/>
              <p:cNvSpPr>
                <a:spLocks noChangeArrowheads="1"/>
              </p:cNvSpPr>
              <p:nvPr/>
            </p:nvSpPr>
            <p:spPr bwMode="ltGray">
              <a:xfrm>
                <a:off x="4154" y="2406"/>
                <a:ext cx="831" cy="330"/>
              </a:xfrm>
              <a:prstGeom prst="ellipse">
                <a:avLst/>
              </a:prstGeom>
              <a:gradFill rotWithShape="0">
                <a:gsLst>
                  <a:gs pos="0">
                    <a:srgbClr val="8E8E8E"/>
                  </a:gs>
                  <a:gs pos="50000">
                    <a:srgbClr val="B2B2B2"/>
                  </a:gs>
                  <a:gs pos="100000">
                    <a:srgbClr val="8E8E8E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137228" name="Rectangle 12"/>
            <p:cNvSpPr>
              <a:spLocks noChangeArrowheads="1"/>
            </p:cNvSpPr>
            <p:nvPr/>
          </p:nvSpPr>
          <p:spPr bwMode="auto">
            <a:xfrm>
              <a:off x="3995" y="1877"/>
              <a:ext cx="1203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PT" sz="1600" b="1" dirty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Sistema Gerenciador</a:t>
              </a:r>
            </a:p>
            <a:p>
              <a:pPr algn="ctr" eaLnBrk="0" hangingPunct="0"/>
              <a:r>
                <a:rPr lang="en-US" sz="1600" b="1" dirty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d</a:t>
              </a:r>
              <a:r>
                <a:rPr lang="pt-PT" sz="1600" b="1" dirty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e Bancos de Dados</a:t>
              </a:r>
              <a:endParaRPr lang="pt-PT" sz="1600" b="1" dirty="0">
                <a:effectLst>
                  <a:outerShdw blurRad="38100" dist="38100" dir="2700000" algn="tl">
                    <a:srgbClr val="DDDDDD"/>
                  </a:outerShdw>
                </a:effectLst>
              </a:endParaRPr>
            </a:p>
          </p:txBody>
        </p:sp>
        <p:sp>
          <p:nvSpPr>
            <p:cNvPr id="137229" name="Rectangle 13"/>
            <p:cNvSpPr>
              <a:spLocks noChangeArrowheads="1"/>
            </p:cNvSpPr>
            <p:nvPr/>
          </p:nvSpPr>
          <p:spPr bwMode="auto">
            <a:xfrm>
              <a:off x="3773" y="1259"/>
              <a:ext cx="157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defTabSz="822325" eaLnBrk="0" hangingPunct="0">
                <a:spcBef>
                  <a:spcPct val="50000"/>
                </a:spcBef>
              </a:pPr>
              <a:r>
                <a:rPr lang="pt-PT" sz="1600" b="1" dirty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A instrução é enviada para o </a:t>
              </a:r>
              <a:r>
                <a:rPr lang="pt-PT" sz="1600" b="1" dirty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SGBD</a:t>
              </a:r>
              <a:endParaRPr lang="pt-PT" sz="1600" b="1" dirty="0">
                <a:effectLst>
                  <a:outerShdw blurRad="38100" dist="38100" dir="2700000" algn="tl">
                    <a:srgbClr val="DDDDDD"/>
                  </a:outerShdw>
                </a:effectLst>
              </a:endParaRP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241425" y="4054475"/>
            <a:ext cx="6019800" cy="2065338"/>
            <a:chOff x="782" y="2434"/>
            <a:chExt cx="3792" cy="1301"/>
          </a:xfrm>
        </p:grpSpPr>
        <p:sp>
          <p:nvSpPr>
            <p:cNvPr id="137231" name="Arc 15"/>
            <p:cNvSpPr>
              <a:spLocks/>
            </p:cNvSpPr>
            <p:nvPr/>
          </p:nvSpPr>
          <p:spPr bwMode="blackWhite">
            <a:xfrm rot="10800000">
              <a:off x="2226" y="2705"/>
              <a:ext cx="2348" cy="576"/>
            </a:xfrm>
            <a:custGeom>
              <a:avLst/>
              <a:gdLst>
                <a:gd name="T0" fmla="*/ 0 w 21569"/>
                <a:gd name="T1" fmla="*/ 545 h 21594"/>
                <a:gd name="T2" fmla="*/ 2294 w 21569"/>
                <a:gd name="T3" fmla="*/ 0 h 21594"/>
                <a:gd name="T4" fmla="*/ 2348 w 21569"/>
                <a:gd name="T5" fmla="*/ 576 h 21594"/>
                <a:gd name="T6" fmla="*/ 0 60000 65536"/>
                <a:gd name="T7" fmla="*/ 0 60000 65536"/>
                <a:gd name="T8" fmla="*/ 0 60000 65536"/>
                <a:gd name="T9" fmla="*/ 0 w 21569"/>
                <a:gd name="T10" fmla="*/ 0 h 21594"/>
                <a:gd name="T11" fmla="*/ 21569 w 21569"/>
                <a:gd name="T12" fmla="*/ 21594 h 215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69" h="21594" fill="none" extrusionOk="0">
                  <a:moveTo>
                    <a:pt x="0" y="20432"/>
                  </a:moveTo>
                  <a:cubicBezTo>
                    <a:pt x="607" y="9161"/>
                    <a:pt x="9789" y="258"/>
                    <a:pt x="21072" y="-1"/>
                  </a:cubicBezTo>
                </a:path>
                <a:path w="21569" h="21594" stroke="0" extrusionOk="0">
                  <a:moveTo>
                    <a:pt x="0" y="20432"/>
                  </a:moveTo>
                  <a:cubicBezTo>
                    <a:pt x="607" y="9161"/>
                    <a:pt x="9789" y="258"/>
                    <a:pt x="21072" y="-1"/>
                  </a:cubicBezTo>
                  <a:lnTo>
                    <a:pt x="21569" y="21594"/>
                  </a:lnTo>
                  <a:close/>
                </a:path>
              </a:pathLst>
            </a:custGeom>
            <a:noFill/>
            <a:ln w="50800" cap="rnd">
              <a:solidFill>
                <a:srgbClr val="FFCC00"/>
              </a:solidFill>
              <a:round/>
              <a:headEnd type="none" w="sm" len="sm"/>
              <a:tailEnd type="stealth" w="med" len="lg"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2" name="Group 16"/>
            <p:cNvGrpSpPr>
              <a:grpSpLocks/>
            </p:cNvGrpSpPr>
            <p:nvPr/>
          </p:nvGrpSpPr>
          <p:grpSpPr bwMode="auto">
            <a:xfrm>
              <a:off x="782" y="2434"/>
              <a:ext cx="1439" cy="1301"/>
              <a:chOff x="782" y="2434"/>
              <a:chExt cx="1439" cy="1301"/>
            </a:xfrm>
          </p:grpSpPr>
          <p:sp>
            <p:nvSpPr>
              <p:cNvPr id="137233" name="Rectangle 17"/>
              <p:cNvSpPr>
                <a:spLocks noChangeArrowheads="1"/>
              </p:cNvSpPr>
              <p:nvPr/>
            </p:nvSpPr>
            <p:spPr bwMode="blackWhite">
              <a:xfrm>
                <a:off x="842" y="2805"/>
                <a:ext cx="1379" cy="930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blurRad="63500" dist="89803" dir="2700000" algn="ctr" rotWithShape="0">
                  <a:srgbClr val="000000">
                    <a:alpha val="74998"/>
                  </a:srgbClr>
                </a:outerShdw>
              </a:effectLst>
            </p:spPr>
            <p:txBody>
              <a:bodyPr lIns="92075" tIns="46038" rIns="92075" bIns="46038">
                <a:spAutoFit/>
              </a:bodyPr>
              <a:lstStyle/>
              <a:p>
                <a:pPr defTabSz="400050" eaLnBrk="0" hangingPunct="0">
                  <a:lnSpc>
                    <a:spcPct val="125000"/>
                  </a:lnSpc>
                  <a:tabLst>
                    <a:tab pos="400050" algn="r"/>
                    <a:tab pos="685800" algn="l"/>
                  </a:tabLst>
                  <a:defRPr/>
                </a:pPr>
                <a:r>
                  <a:rPr lang="pt-PT" sz="1200" b="1">
                    <a:latin typeface="Courier New" pitchFamily="49" charset="0"/>
                    <a:ea typeface="+mn-ea"/>
                  </a:rPr>
                  <a:t>LOC</a:t>
                </a:r>
              </a:p>
              <a:p>
                <a:pPr defTabSz="400050" eaLnBrk="0" hangingPunct="0">
                  <a:lnSpc>
                    <a:spcPct val="125000"/>
                  </a:lnSpc>
                  <a:tabLst>
                    <a:tab pos="400050" algn="r"/>
                    <a:tab pos="685800" algn="l"/>
                  </a:tabLst>
                  <a:defRPr/>
                </a:pPr>
                <a:r>
                  <a:rPr lang="pt-PT" sz="1200" b="1">
                    <a:latin typeface="Courier New" pitchFamily="49" charset="0"/>
                    <a:ea typeface="+mn-ea"/>
                  </a:rPr>
                  <a:t>-------------</a:t>
                </a:r>
              </a:p>
              <a:p>
                <a:pPr defTabSz="400050" eaLnBrk="0" hangingPunct="0">
                  <a:lnSpc>
                    <a:spcPct val="125000"/>
                  </a:lnSpc>
                  <a:tabLst>
                    <a:tab pos="400050" algn="r"/>
                    <a:tab pos="685800" algn="l"/>
                  </a:tabLst>
                  <a:defRPr/>
                </a:pPr>
                <a:r>
                  <a:rPr lang="pt-PT" sz="1200" b="1">
                    <a:latin typeface="Courier New" pitchFamily="49" charset="0"/>
                    <a:ea typeface="+mn-ea"/>
                  </a:rPr>
                  <a:t>NEW YORK</a:t>
                </a:r>
              </a:p>
              <a:p>
                <a:pPr defTabSz="400050" eaLnBrk="0" hangingPunct="0">
                  <a:lnSpc>
                    <a:spcPct val="125000"/>
                  </a:lnSpc>
                  <a:tabLst>
                    <a:tab pos="400050" algn="r"/>
                    <a:tab pos="685800" algn="l"/>
                  </a:tabLst>
                  <a:defRPr/>
                </a:pPr>
                <a:r>
                  <a:rPr lang="pt-PT" sz="1200" b="1">
                    <a:latin typeface="Courier New" pitchFamily="49" charset="0"/>
                    <a:ea typeface="+mn-ea"/>
                  </a:rPr>
                  <a:t>DALLAS</a:t>
                </a:r>
              </a:p>
              <a:p>
                <a:pPr defTabSz="400050" eaLnBrk="0" hangingPunct="0">
                  <a:lnSpc>
                    <a:spcPct val="125000"/>
                  </a:lnSpc>
                  <a:tabLst>
                    <a:tab pos="400050" algn="r"/>
                    <a:tab pos="685800" algn="l"/>
                  </a:tabLst>
                  <a:defRPr/>
                </a:pPr>
                <a:r>
                  <a:rPr lang="pt-PT" sz="1200" b="1">
                    <a:latin typeface="Courier New" pitchFamily="49" charset="0"/>
                    <a:ea typeface="+mn-ea"/>
                  </a:rPr>
                  <a:t>CHICAGO</a:t>
                </a:r>
              </a:p>
              <a:p>
                <a:pPr defTabSz="400050" eaLnBrk="0" hangingPunct="0">
                  <a:lnSpc>
                    <a:spcPct val="125000"/>
                  </a:lnSpc>
                  <a:tabLst>
                    <a:tab pos="400050" algn="r"/>
                    <a:tab pos="685800" algn="l"/>
                  </a:tabLst>
                  <a:defRPr/>
                </a:pPr>
                <a:r>
                  <a:rPr lang="pt-PT" sz="1200" b="1">
                    <a:latin typeface="Courier New" pitchFamily="49" charset="0"/>
                    <a:ea typeface="+mn-ea"/>
                  </a:rPr>
                  <a:t>BOSTON</a:t>
                </a:r>
              </a:p>
            </p:txBody>
          </p:sp>
          <p:sp>
            <p:nvSpPr>
              <p:cNvPr id="137234" name="Rectangle 18"/>
              <p:cNvSpPr>
                <a:spLocks noChangeArrowheads="1"/>
              </p:cNvSpPr>
              <p:nvPr/>
            </p:nvSpPr>
            <p:spPr bwMode="blackWhite">
              <a:xfrm>
                <a:off x="782" y="2434"/>
                <a:ext cx="1412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 defTabSz="822325" eaLnBrk="0" hangingPunct="0">
                  <a:spcBef>
                    <a:spcPct val="50000"/>
                  </a:spcBef>
                </a:pPr>
                <a:r>
                  <a:rPr lang="pt-PT" sz="1600" b="1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Os dados são </a:t>
                </a:r>
                <a:br>
                  <a:rPr lang="pt-PT" sz="1600" b="1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</a:br>
                <a:r>
                  <a:rPr lang="pt-PT" sz="1600" b="1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exibidos</a:t>
                </a:r>
              </a:p>
            </p:txBody>
          </p:sp>
        </p:grpSp>
      </p:grpSp>
      <p:sp>
        <p:nvSpPr>
          <p:cNvPr id="22534" name="Rectangle 29"/>
          <p:cNvSpPr>
            <a:spLocks noChangeArrowheads="1"/>
          </p:cNvSpPr>
          <p:nvPr/>
        </p:nvSpPr>
        <p:spPr bwMode="auto">
          <a:xfrm>
            <a:off x="446088" y="544513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pt-BR" sz="4000" dirty="0"/>
              <a:t>Comunicando-se com um </a:t>
            </a:r>
            <a:br>
              <a:rPr lang="pt-BR" sz="4000" dirty="0"/>
            </a:br>
            <a:r>
              <a:rPr lang="pt-BR" sz="4000" dirty="0"/>
              <a:t>SGBD Relacional usando SQL</a:t>
            </a:r>
          </a:p>
        </p:txBody>
      </p:sp>
    </p:spTree>
    <p:extLst>
      <p:ext uri="{BB962C8B-B14F-4D97-AF65-F5344CB8AC3E}">
        <p14:creationId xmlns:p14="http://schemas.microsoft.com/office/powerpoint/2010/main" val="1463305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SQL E LINGUAGENS DE PROGRAMAÇÃO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0413" y="18161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Declarações SQL podem ser embutidas em praticamente todas as linguagens de programação modernas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Java, C#, Delphi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 dirty="0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Driver de conexão ao SGBD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JDBC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ODBC</a:t>
            </a:r>
          </a:p>
        </p:txBody>
      </p:sp>
    </p:spTree>
    <p:extLst>
      <p:ext uri="{BB962C8B-B14F-4D97-AF65-F5344CB8AC3E}">
        <p14:creationId xmlns:p14="http://schemas.microsoft.com/office/powerpoint/2010/main" val="1832110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blackWhite">
          <a:xfrm>
            <a:off x="1179513" y="1738313"/>
            <a:ext cx="6786562" cy="3138487"/>
          </a:xfrm>
          <a:prstGeom prst="rect">
            <a:avLst/>
          </a:prstGeom>
          <a:solidFill>
            <a:srgbClr val="FFCC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5603" name="Line 4"/>
          <p:cNvSpPr>
            <a:spLocks noChangeShapeType="1"/>
          </p:cNvSpPr>
          <p:nvPr/>
        </p:nvSpPr>
        <p:spPr bwMode="auto">
          <a:xfrm>
            <a:off x="1176338" y="2778125"/>
            <a:ext cx="6786562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5"/>
          <p:cNvSpPr>
            <a:spLocks noChangeShapeType="1"/>
          </p:cNvSpPr>
          <p:nvPr/>
        </p:nvSpPr>
        <p:spPr bwMode="auto">
          <a:xfrm>
            <a:off x="1181100" y="3394075"/>
            <a:ext cx="67754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1181100" y="3805238"/>
            <a:ext cx="6794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 flipV="1">
            <a:off x="1176338" y="4413250"/>
            <a:ext cx="6799262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8"/>
          <p:cNvSpPr>
            <a:spLocks noChangeShapeType="1"/>
          </p:cNvSpPr>
          <p:nvPr/>
        </p:nvSpPr>
        <p:spPr bwMode="auto">
          <a:xfrm>
            <a:off x="1181100" y="2117725"/>
            <a:ext cx="677545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9689" name="Rectangle 9"/>
          <p:cNvSpPr>
            <a:spLocks noChangeArrowheads="1"/>
          </p:cNvSpPr>
          <p:nvPr/>
        </p:nvSpPr>
        <p:spPr bwMode="ltGray">
          <a:xfrm>
            <a:off x="1190625" y="2139950"/>
            <a:ext cx="6772275" cy="638175"/>
          </a:xfrm>
          <a:prstGeom prst="rect">
            <a:avLst/>
          </a:prstGeom>
          <a:solidFill>
            <a:srgbClr val="FF505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 flipH="1" flipV="1">
            <a:off x="2765425" y="1743075"/>
            <a:ext cx="3175" cy="3138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blackWhite">
          <a:xfrm>
            <a:off x="1228725" y="1793875"/>
            <a:ext cx="6748463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marL="114300" defTabSz="919163" eaLnBrk="0" hangingPunct="0">
              <a:spcBef>
                <a:spcPct val="60000"/>
              </a:spcBef>
              <a:tabLst>
                <a:tab pos="1658938" algn="l"/>
              </a:tabLst>
            </a:pPr>
            <a:r>
              <a:rPr lang="pt-PT" sz="1600" b="1">
                <a:solidFill>
                  <a:srgbClr val="000000"/>
                </a:solidFill>
              </a:rPr>
              <a:t>Objeto	Descrição</a:t>
            </a:r>
          </a:p>
          <a:p>
            <a:pPr marL="114300" defTabSz="919163" eaLnBrk="0" hangingPunct="0">
              <a:spcBef>
                <a:spcPct val="60000"/>
              </a:spcBef>
              <a:tabLst>
                <a:tab pos="1658938" algn="l"/>
              </a:tabLst>
            </a:pPr>
            <a:r>
              <a:rPr lang="pt-PT" sz="1600" b="1">
                <a:solidFill>
                  <a:srgbClr val="000000"/>
                </a:solidFill>
              </a:rPr>
              <a:t>Tabela	Unidade básica de armazenamento, </a:t>
            </a:r>
            <a:br>
              <a:rPr lang="pt-PT" sz="1600" b="1">
                <a:solidFill>
                  <a:srgbClr val="000000"/>
                </a:solidFill>
              </a:rPr>
            </a:br>
            <a:r>
              <a:rPr lang="pt-PT" sz="1600" b="1">
                <a:solidFill>
                  <a:srgbClr val="000000"/>
                </a:solidFill>
              </a:rPr>
              <a:t>	composta de linhas de uma ou mais colunas</a:t>
            </a:r>
          </a:p>
          <a:p>
            <a:pPr marL="114300" defTabSz="919163" eaLnBrk="0" hangingPunct="0">
              <a:spcBef>
                <a:spcPct val="60000"/>
              </a:spcBef>
              <a:tabLst>
                <a:tab pos="1658938" algn="l"/>
              </a:tabLst>
            </a:pPr>
            <a:r>
              <a:rPr lang="pt-PT" sz="1600" b="1">
                <a:solidFill>
                  <a:srgbClr val="000000"/>
                </a:solidFill>
              </a:rPr>
              <a:t>View	Representa logicamente subconjuntos de</a:t>
            </a:r>
            <a:br>
              <a:rPr lang="pt-PT" sz="1600" b="1">
                <a:solidFill>
                  <a:srgbClr val="000000"/>
                </a:solidFill>
              </a:rPr>
            </a:br>
            <a:r>
              <a:rPr lang="pt-PT" sz="1600" b="1">
                <a:solidFill>
                  <a:srgbClr val="000000"/>
                </a:solidFill>
              </a:rPr>
              <a:t>	dados de uma ou mais tabelas</a:t>
            </a:r>
          </a:p>
          <a:p>
            <a:pPr marL="114300" defTabSz="919163" eaLnBrk="0" hangingPunct="0">
              <a:spcBef>
                <a:spcPct val="60000"/>
              </a:spcBef>
              <a:tabLst>
                <a:tab pos="1658938" algn="l"/>
              </a:tabLst>
            </a:pPr>
            <a:r>
              <a:rPr lang="pt-PT" sz="1600" b="1">
                <a:solidFill>
                  <a:srgbClr val="000000"/>
                </a:solidFill>
              </a:rPr>
              <a:t>Seqüência 	Gera valores de chave primária</a:t>
            </a:r>
          </a:p>
          <a:p>
            <a:pPr marL="114300" defTabSz="919163" eaLnBrk="0" hangingPunct="0">
              <a:spcBef>
                <a:spcPct val="60000"/>
              </a:spcBef>
              <a:tabLst>
                <a:tab pos="1658938" algn="l"/>
              </a:tabLst>
            </a:pPr>
            <a:r>
              <a:rPr lang="pt-PT" sz="1600" b="1">
                <a:solidFill>
                  <a:srgbClr val="000000"/>
                </a:solidFill>
              </a:rPr>
              <a:t>Índice	Melhora o desempenho de algumas</a:t>
            </a:r>
            <a:br>
              <a:rPr lang="pt-PT" sz="1600" b="1">
                <a:solidFill>
                  <a:srgbClr val="000000"/>
                </a:solidFill>
              </a:rPr>
            </a:br>
            <a:r>
              <a:rPr lang="pt-PT" sz="1600" b="1">
                <a:solidFill>
                  <a:srgbClr val="000000"/>
                </a:solidFill>
              </a:rPr>
              <a:t>	consultas</a:t>
            </a:r>
          </a:p>
          <a:p>
            <a:pPr marL="114300" defTabSz="919163" eaLnBrk="0" hangingPunct="0">
              <a:spcBef>
                <a:spcPct val="60000"/>
              </a:spcBef>
              <a:tabLst>
                <a:tab pos="1658938" algn="l"/>
              </a:tabLst>
            </a:pPr>
            <a:r>
              <a:rPr lang="pt-PT" sz="1600" b="1">
                <a:solidFill>
                  <a:srgbClr val="000000"/>
                </a:solidFill>
              </a:rPr>
              <a:t>Sinônimo	Atribui nomes alternativos a objetos</a:t>
            </a:r>
          </a:p>
        </p:txBody>
      </p:sp>
      <p:sp>
        <p:nvSpPr>
          <p:cNvPr id="25612" name="Rectangle 19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pt-BR" sz="4000" dirty="0">
                <a:solidFill>
                  <a:srgbClr val="000000"/>
                </a:solidFill>
              </a:rPr>
              <a:t>Objetos do Banco de Dados</a:t>
            </a:r>
          </a:p>
        </p:txBody>
      </p:sp>
    </p:spTree>
    <p:extLst>
      <p:ext uri="{BB962C8B-B14F-4D97-AF65-F5344CB8AC3E}">
        <p14:creationId xmlns:p14="http://schemas.microsoft.com/office/powerpoint/2010/main" val="300801592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2"/>
          <p:cNvSpPr>
            <a:spLocks noChangeArrowheads="1"/>
          </p:cNvSpPr>
          <p:nvPr/>
        </p:nvSpPr>
        <p:spPr bwMode="auto">
          <a:xfrm>
            <a:off x="457200" y="1981200"/>
            <a:ext cx="82296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pt-PT" sz="2800"/>
              <a:t>Deve começar com uma letra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pt-PT" sz="2800"/>
              <a:t>Pode ter de 1 a 30 caracteres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pt-PT" sz="2800"/>
              <a:t>Deve conter somente A–Z, a–z, 0–9, _, $ e #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pt-PT" sz="2800"/>
              <a:t>Não deve duplicar o nome de outro objeto de propriedade do mesmo usuário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pt-PT" sz="2800"/>
              <a:t>Não deve ser uma palavra reservada do SGBD</a:t>
            </a:r>
          </a:p>
        </p:txBody>
      </p:sp>
      <p:sp>
        <p:nvSpPr>
          <p:cNvPr id="26628" name="Rectangle 11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pt-BR" sz="4000" dirty="0">
                <a:solidFill>
                  <a:srgbClr val="000000"/>
                </a:solidFill>
              </a:rPr>
              <a:t>Convenções para Nomeação</a:t>
            </a:r>
          </a:p>
        </p:txBody>
      </p:sp>
    </p:spTree>
    <p:extLst>
      <p:ext uri="{BB962C8B-B14F-4D97-AF65-F5344CB8AC3E}">
        <p14:creationId xmlns:p14="http://schemas.microsoft.com/office/powerpoint/2010/main" val="343121419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Relacional</a:t>
            </a:r>
            <a:endParaRPr lang="pt-BR" dirty="0"/>
          </a:p>
        </p:txBody>
      </p:sp>
      <p:grpSp>
        <p:nvGrpSpPr>
          <p:cNvPr id="21" name="Group 20"/>
          <p:cNvGrpSpPr/>
          <p:nvPr/>
        </p:nvGrpSpPr>
        <p:grpSpPr>
          <a:xfrm>
            <a:off x="2153377" y="2793136"/>
            <a:ext cx="5283200" cy="2585323"/>
            <a:chOff x="2153377" y="2793136"/>
            <a:chExt cx="5283200" cy="2585323"/>
          </a:xfrm>
        </p:grpSpPr>
        <p:sp>
          <p:nvSpPr>
            <p:cNvPr id="4" name="TextBox 3"/>
            <p:cNvSpPr txBox="1"/>
            <p:nvPr/>
          </p:nvSpPr>
          <p:spPr>
            <a:xfrm>
              <a:off x="2153377" y="2793136"/>
              <a:ext cx="200660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Empregado</a:t>
              </a:r>
            </a:p>
            <a:p>
              <a:endParaRPr lang="pt-BR" dirty="0"/>
            </a:p>
            <a:p>
              <a:r>
                <a:rPr lang="pt-BR" dirty="0" err="1"/>
                <a:t>Ecodigo</a:t>
              </a:r>
              <a:endParaRPr lang="pt-BR" dirty="0"/>
            </a:p>
            <a:p>
              <a:r>
                <a:rPr lang="pt-BR" dirty="0" err="1"/>
                <a:t>Enome</a:t>
              </a:r>
              <a:endParaRPr lang="pt-BR" dirty="0"/>
            </a:p>
            <a:p>
              <a:r>
                <a:rPr lang="pt-BR" dirty="0"/>
                <a:t>Salario</a:t>
              </a:r>
            </a:p>
            <a:p>
              <a:r>
                <a:rPr lang="pt-BR" dirty="0" err="1"/>
                <a:t>Cpf</a:t>
              </a:r>
              <a:endParaRPr lang="pt-BR" dirty="0"/>
            </a:p>
            <a:p>
              <a:r>
                <a:rPr lang="pt-BR" dirty="0" err="1">
                  <a:solidFill>
                    <a:srgbClr val="FF0000"/>
                  </a:solidFill>
                </a:rPr>
                <a:t>Cod_Dep</a:t>
              </a:r>
              <a:endParaRPr lang="pt-BR" dirty="0">
                <a:solidFill>
                  <a:srgbClr val="FF0000"/>
                </a:solidFill>
              </a:endParaRPr>
            </a:p>
            <a:p>
              <a:endParaRPr lang="pt-BR" dirty="0"/>
            </a:p>
            <a:p>
              <a:endParaRPr lang="pt-BR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429977" y="2793136"/>
              <a:ext cx="2006600" cy="17543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Departamento</a:t>
              </a:r>
            </a:p>
            <a:p>
              <a:endParaRPr lang="pt-BR" dirty="0"/>
            </a:p>
            <a:p>
              <a:r>
                <a:rPr lang="pt-BR" dirty="0" err="1">
                  <a:solidFill>
                    <a:srgbClr val="FF0000"/>
                  </a:solidFill>
                </a:rPr>
                <a:t>D</a:t>
              </a:r>
              <a:r>
                <a:rPr lang="pt-BR" dirty="0" err="1" smtClean="0">
                  <a:solidFill>
                    <a:srgbClr val="FF0000"/>
                  </a:solidFill>
                </a:rPr>
                <a:t>codigo</a:t>
              </a:r>
              <a:endParaRPr lang="pt-BR" dirty="0" smtClean="0">
                <a:solidFill>
                  <a:srgbClr val="FF0000"/>
                </a:solidFill>
              </a:endParaRPr>
            </a:p>
            <a:p>
              <a:r>
                <a:rPr lang="pt-BR" dirty="0" err="1" smtClean="0"/>
                <a:t>Dnome</a:t>
              </a:r>
              <a:endParaRPr lang="pt-BR" dirty="0" smtClean="0"/>
            </a:p>
            <a:p>
              <a:r>
                <a:rPr lang="pt-BR" dirty="0" smtClean="0"/>
                <a:t>Cidade</a:t>
              </a:r>
            </a:p>
            <a:p>
              <a:endParaRPr lang="pt-BR" dirty="0" smtClean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2153377" y="3199536"/>
              <a:ext cx="2006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429977" y="3199536"/>
              <a:ext cx="2006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/>
            <p:nvPr/>
          </p:nvCxnSpPr>
          <p:spPr>
            <a:xfrm flipV="1">
              <a:off x="4159977" y="3567836"/>
              <a:ext cx="1270000" cy="1130300"/>
            </a:xfrm>
            <a:prstGeom prst="bentConnector3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129895" y="322666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59977" y="4328804"/>
              <a:ext cx="275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*</a:t>
              </a:r>
              <a:endParaRPr lang="pt-BR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445169" y="1913235"/>
            <a:ext cx="2086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“</a:t>
            </a:r>
            <a:r>
              <a:rPr lang="pt-BR" sz="2400" dirty="0" smtClean="0"/>
              <a:t>Relembrando</a:t>
            </a:r>
            <a:r>
              <a:rPr lang="pt-BR" sz="2400" dirty="0" smtClean="0"/>
              <a:t>”</a:t>
            </a:r>
            <a:endParaRPr lang="pt-BR" sz="24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8030" y="6241443"/>
            <a:ext cx="514068" cy="43857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721176" y="6303729"/>
            <a:ext cx="2712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DATE, C. </a:t>
            </a:r>
            <a:r>
              <a:rPr lang="pl-PL" dirty="0" smtClean="0"/>
              <a:t>2000</a:t>
            </a:r>
            <a:r>
              <a:rPr lang="pl-PL" dirty="0" smtClean="0"/>
              <a:t>, </a:t>
            </a:r>
            <a:r>
              <a:rPr lang="pl-PL" dirty="0" err="1" smtClean="0"/>
              <a:t>Capítulo</a:t>
            </a:r>
            <a:r>
              <a:rPr lang="pl-PL" dirty="0" smtClean="0"/>
              <a:t> </a:t>
            </a:r>
            <a:r>
              <a:rPr lang="pl-PL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362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mtClean="0">
                <a:ea typeface="+mj-ea"/>
              </a:rPr>
              <a:t>SQL como DDL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Instruções para definição do esquema da base de dados: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ourier New" charset="0"/>
              </a:rPr>
              <a:t>CREATE TABLE</a:t>
            </a:r>
            <a:r>
              <a:rPr lang="pt-BR">
                <a:latin typeface="Courier New" charset="0"/>
              </a:rPr>
              <a:t> 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Cria uma nova tabela na base de dados, especificando nome, atributos e restrições</a:t>
            </a:r>
            <a:endParaRPr lang="pt-BR" sz="2000">
              <a:latin typeface="Courier New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ourier New" charset="0"/>
              </a:rPr>
              <a:t>ALTER TABLE</a:t>
            </a:r>
            <a:endParaRPr lang="pt-BR">
              <a:latin typeface="Courier New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Altera definições de uma tabela</a:t>
            </a:r>
            <a:endParaRPr lang="pt-BR" sz="2000">
              <a:latin typeface="Courier New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ourier New" charset="0"/>
              </a:rPr>
              <a:t>DROP TABLE</a:t>
            </a:r>
            <a:endParaRPr lang="pt-BR">
              <a:latin typeface="Courier New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Remove uma tabela, quando suas definições não são mais necessárias</a:t>
            </a:r>
            <a:endParaRPr lang="pt-BR" sz="200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905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DO BANCO DE DADOS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73238"/>
            <a:ext cx="8229600" cy="46799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 dirty="0">
                <a:latin typeface="Courier New" charset="0"/>
              </a:rPr>
              <a:t>CREATE DATABASE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 dirty="0">
                <a:latin typeface="Century Schoolbook" charset="0"/>
              </a:rPr>
              <a:t>Cria um novo banco de dados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 dirty="0">
                <a:latin typeface="Century Schoolbook" charset="0"/>
              </a:rPr>
              <a:t>Sintaxe pode mudar a depender do SGBD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 sz="1200" dirty="0">
              <a:latin typeface="Century Schoolbook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CREATE DATABASE </a:t>
            </a:r>
            <a:r>
              <a:rPr lang="pt-PT" sz="1800" dirty="0">
                <a:latin typeface="Courier New" charset="0"/>
              </a:rPr>
              <a:t>&lt;</a:t>
            </a:r>
            <a:r>
              <a:rPr lang="pt-PT" sz="1800" dirty="0" err="1">
                <a:latin typeface="Courier New" charset="0"/>
              </a:rPr>
              <a:t>nome_do_BD</a:t>
            </a:r>
            <a:r>
              <a:rPr lang="pt-PT" sz="1800" dirty="0">
                <a:latin typeface="Courier New" charset="0"/>
              </a:rPr>
              <a:t>&gt;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endParaRPr lang="pt-PT" sz="1800" dirty="0">
              <a:latin typeface="Courier New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CREATE DATABASE </a:t>
            </a:r>
            <a:r>
              <a:rPr lang="pt-PT" sz="1800" dirty="0" err="1">
                <a:latin typeface="Courier New" charset="0"/>
              </a:rPr>
              <a:t>EmpresaABC</a:t>
            </a:r>
            <a:endParaRPr lang="pt-PT" sz="1800" dirty="0">
              <a:latin typeface="Courier New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endParaRPr lang="pt-PT" sz="1800" dirty="0">
              <a:latin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7252" y="6284072"/>
            <a:ext cx="4155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ROB, P &amp; CORONEL,C. 2010. </a:t>
            </a:r>
            <a:r>
              <a:rPr lang="en-US" dirty="0" err="1" smtClean="0"/>
              <a:t>Capítulo</a:t>
            </a:r>
            <a:r>
              <a:rPr lang="en-US" dirty="0" smtClean="0"/>
              <a:t> 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158" y="6195924"/>
            <a:ext cx="484094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422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0765" y="2314400"/>
            <a:ext cx="6846035" cy="1914144"/>
          </a:xfrm>
        </p:spPr>
        <p:txBody>
          <a:bodyPr/>
          <a:lstStyle/>
          <a:p>
            <a:pPr algn="ctr"/>
            <a:r>
              <a:rPr lang="en-US" dirty="0" err="1" smtClean="0"/>
              <a:t>Linguagens</a:t>
            </a:r>
            <a:r>
              <a:rPr lang="en-US" dirty="0" smtClean="0"/>
              <a:t> de </a:t>
            </a:r>
            <a:r>
              <a:rPr lang="en-US" dirty="0" err="1" smtClean="0"/>
              <a:t>manipulação</a:t>
            </a:r>
            <a:r>
              <a:rPr lang="en-US" dirty="0" smtClean="0"/>
              <a:t> de </a:t>
            </a:r>
            <a:r>
              <a:rPr lang="en-US" dirty="0" err="1" smtClean="0"/>
              <a:t>Bancos</a:t>
            </a:r>
            <a:r>
              <a:rPr lang="en-US" dirty="0" smtClean="0"/>
              <a:t> de Dados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4435362" cy="1174088"/>
          </a:xfrm>
        </p:spPr>
        <p:txBody>
          <a:bodyPr/>
          <a:lstStyle/>
          <a:p>
            <a:pPr algn="ctr"/>
            <a:r>
              <a:rPr lang="en-US" dirty="0" smtClean="0"/>
              <a:t>Prof. </a:t>
            </a:r>
            <a:r>
              <a:rPr lang="en-US" dirty="0" err="1" smtClean="0"/>
              <a:t>Guilherme</a:t>
            </a:r>
            <a:r>
              <a:rPr lang="en-US" dirty="0" smtClean="0"/>
              <a:t> </a:t>
            </a:r>
            <a:r>
              <a:rPr lang="en-US" dirty="0" err="1" smtClean="0"/>
              <a:t>Tomaschewski</a:t>
            </a:r>
            <a:r>
              <a:rPr lang="en-US" dirty="0" smtClean="0"/>
              <a:t> Netto</a:t>
            </a:r>
          </a:p>
          <a:p>
            <a:pPr algn="ctr"/>
            <a:r>
              <a:rPr lang="en-US" dirty="0" err="1"/>
              <a:t>g</a:t>
            </a:r>
            <a:r>
              <a:rPr lang="en-US" dirty="0" err="1" smtClean="0"/>
              <a:t>uilherme.netto@gmail.com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908" y="5056632"/>
            <a:ext cx="1233311" cy="123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50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73238"/>
            <a:ext cx="8229600" cy="46799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ourier New" charset="0"/>
              </a:rPr>
              <a:t>CREATE TABLE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Colunas são especificadas primeiro, sob a forma:</a:t>
            </a:r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  <a:buFont typeface="Wingdings" charset="0"/>
              <a:buNone/>
            </a:pPr>
            <a:r>
              <a:rPr lang="pt-BR">
                <a:latin typeface="Courier New" charset="0"/>
              </a:rPr>
              <a:t>&lt;nomeCol&gt; &lt;domínio&gt; &lt;restrição&gt;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Depois Chaves, integridade referencial e restrições de integridade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 sz="1200">
              <a:latin typeface="Century Schoolbook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CREATE TABLE</a:t>
            </a:r>
            <a:r>
              <a:rPr lang="pt-PT" sz="1800">
                <a:latin typeface="Courier New" charset="0"/>
              </a:rPr>
              <a:t> &lt;nome_da_tabela&gt;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( &lt;nome_da_col1&gt; &lt;tipo_da_col1&gt;  </a:t>
            </a:r>
            <a:r>
              <a:rPr lang="pt-PT" sz="1800" b="1">
                <a:latin typeface="Courier New" charset="0"/>
              </a:rPr>
              <a:t>NOT NULL</a:t>
            </a:r>
            <a:r>
              <a:rPr lang="pt-PT" sz="1800">
                <a:latin typeface="Courier New" charset="0"/>
              </a:rPr>
              <a:t>,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  &lt;nome_da_col2&gt; &lt;tipo_da_col2&gt;  </a:t>
            </a:r>
            <a:r>
              <a:rPr lang="pt-PT" sz="1800" b="1">
                <a:latin typeface="Courier New" charset="0"/>
              </a:rPr>
              <a:t>NOT NULL,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...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PRIMARY KEY </a:t>
            </a:r>
            <a:r>
              <a:rPr lang="pt-PT" sz="1800">
                <a:latin typeface="Courier New" charset="0"/>
              </a:rPr>
              <a:t>&lt;lista_de_nomes_de_col&gt;, </a:t>
            </a:r>
            <a:endParaRPr lang="pt-PT" sz="1800" b="1">
              <a:latin typeface="Courier New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FOREIGN KEY </a:t>
            </a:r>
            <a:r>
              <a:rPr lang="pt-PT" sz="1800">
                <a:latin typeface="Courier New" charset="0"/>
              </a:rPr>
              <a:t>&lt;nomes_de_col&gt;</a:t>
            </a:r>
            <a:endParaRPr lang="pt-PT" sz="1800" b="1">
              <a:latin typeface="Courier New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REFERENCES  </a:t>
            </a:r>
            <a:r>
              <a:rPr lang="pt-PT" sz="1800">
                <a:latin typeface="Courier New" charset="0"/>
              </a:rPr>
              <a:t>&lt;nome_tab_ref&gt;(&lt;nome_da_col_ref&gt;)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);</a:t>
            </a:r>
            <a:endParaRPr lang="pt-BR" sz="9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504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4870450" cy="1371600"/>
          </a:xfrm>
        </p:spPr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844675"/>
            <a:ext cx="8458200" cy="42513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Exemplo:</a:t>
            </a:r>
            <a:endParaRPr lang="pt-BR" b="1">
              <a:latin typeface="Courier New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CREATE TABLE</a:t>
            </a:r>
            <a:r>
              <a:rPr lang="pt-PT" sz="1800">
                <a:latin typeface="Courier New" charset="0"/>
              </a:rPr>
              <a:t> Fornecedor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( Fcod	   </a:t>
            </a:r>
            <a:r>
              <a:rPr lang="pt-PT" sz="1800" b="1">
                <a:latin typeface="Courier New" charset="0"/>
              </a:rPr>
              <a:t>INTEGER</a:t>
            </a:r>
            <a:r>
              <a:rPr lang="pt-PT" sz="1800">
                <a:latin typeface="Courier New" charset="0"/>
              </a:rPr>
              <a:t>      </a:t>
            </a:r>
            <a:r>
              <a:rPr lang="pt-PT" sz="1800" b="1">
                <a:latin typeface="Courier New" charset="0"/>
              </a:rPr>
              <a:t>NOT NULL</a:t>
            </a:r>
            <a:r>
              <a:rPr lang="pt-PT" sz="1800">
                <a:latin typeface="Courier New" charset="0"/>
              </a:rPr>
              <a:t>,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  Fnome   </a:t>
            </a:r>
            <a:r>
              <a:rPr lang="pt-PT" sz="1800" b="1">
                <a:latin typeface="Courier New" charset="0"/>
              </a:rPr>
              <a:t>VARCHAR(20)</a:t>
            </a:r>
            <a:r>
              <a:rPr lang="pt-PT" sz="1800">
                <a:latin typeface="Courier New" charset="0"/>
              </a:rPr>
              <a:t>  </a:t>
            </a:r>
            <a:r>
              <a:rPr lang="pt-PT" sz="1800" b="1">
                <a:latin typeface="Courier New" charset="0"/>
              </a:rPr>
              <a:t>NOT NULL,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</a:t>
            </a:r>
            <a:r>
              <a:rPr lang="pt-PT" sz="1800">
                <a:latin typeface="Courier New" charset="0"/>
              </a:rPr>
              <a:t>Status  </a:t>
            </a:r>
            <a:r>
              <a:rPr lang="pt-PT" sz="1800" b="1">
                <a:latin typeface="Courier New" charset="0"/>
              </a:rPr>
              <a:t>INTEGER,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</a:t>
            </a:r>
            <a:r>
              <a:rPr lang="pt-PT" sz="1800">
                <a:latin typeface="Courier New" charset="0"/>
              </a:rPr>
              <a:t>Cidade  </a:t>
            </a:r>
            <a:r>
              <a:rPr lang="pt-PT" sz="1800" b="1">
                <a:latin typeface="Courier New" charset="0"/>
              </a:rPr>
              <a:t>VARCHAR(20)</a:t>
            </a:r>
            <a:r>
              <a:rPr lang="pt-PT" sz="1800">
                <a:latin typeface="Courier New" charset="0"/>
              </a:rPr>
              <a:t>);</a:t>
            </a: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>
              <a:latin typeface="Century Schoolbook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4941888"/>
            <a:ext cx="5872163" cy="863600"/>
            <a:chOff x="192" y="3456"/>
            <a:chExt cx="3699" cy="544"/>
          </a:xfrm>
        </p:grpSpPr>
        <p:sp>
          <p:nvSpPr>
            <p:cNvPr id="1030" name="Text Box 5"/>
            <p:cNvSpPr txBox="1">
              <a:spLocks noChangeArrowheads="1"/>
            </p:cNvSpPr>
            <p:nvPr/>
          </p:nvSpPr>
          <p:spPr bwMode="auto">
            <a:xfrm>
              <a:off x="192" y="3456"/>
              <a:ext cx="9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pt-BR" sz="2400">
                  <a:latin typeface="Times New Roman" charset="0"/>
                </a:rPr>
                <a:t>Fornecedor</a:t>
              </a:r>
            </a:p>
          </p:txBody>
        </p:sp>
        <p:graphicFrame>
          <p:nvGraphicFramePr>
            <p:cNvPr id="1026" name="Object 6"/>
            <p:cNvGraphicFramePr>
              <a:graphicFrameLocks noChangeAspect="1"/>
            </p:cNvGraphicFramePr>
            <p:nvPr/>
          </p:nvGraphicFramePr>
          <p:xfrm>
            <a:off x="240" y="3744"/>
            <a:ext cx="3651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5" name="Worksheet" r:id="rId4" imgW="2448154" imgH="171889" progId="Excel.Sheet.8">
                    <p:embed/>
                  </p:oleObj>
                </mc:Choice>
                <mc:Fallback>
                  <p:oleObj name="Worksheet" r:id="rId4" imgW="2448154" imgH="171889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3744"/>
                          <a:ext cx="3651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534183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02588" cy="1371600"/>
          </a:xfrm>
        </p:spPr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TIPOS PARA A DEFINIÇÃO DE COLUNAS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457200" y="1862137"/>
            <a:ext cx="3509194" cy="382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</a:pPr>
            <a:endParaRPr lang="pt-BR" sz="2400" dirty="0"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CHAR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CHARACTER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INT</a:t>
            </a: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INTEGER</a:t>
            </a: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SMALLINT</a:t>
            </a: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NUMERIC</a:t>
            </a:r>
            <a:r>
              <a:rPr lang="pt-BR" dirty="0">
                <a:latin typeface="Courier New" charset="0"/>
              </a:rPr>
              <a:t>(</a:t>
            </a:r>
            <a:r>
              <a:rPr lang="pt-BR" dirty="0" err="1">
                <a:latin typeface="Courier New" charset="0"/>
              </a:rPr>
              <a:t>precisão,escala</a:t>
            </a:r>
            <a:r>
              <a:rPr lang="pt-BR" dirty="0">
                <a:latin typeface="Courier New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DECIMAL</a:t>
            </a:r>
            <a:r>
              <a:rPr lang="pt-BR" dirty="0">
                <a:latin typeface="Courier New" charset="0"/>
              </a:rPr>
              <a:t>(</a:t>
            </a:r>
            <a:r>
              <a:rPr lang="pt-BR" dirty="0" err="1">
                <a:latin typeface="Courier New" charset="0"/>
              </a:rPr>
              <a:t>precisão,escala</a:t>
            </a:r>
            <a:r>
              <a:rPr lang="pt-BR" dirty="0">
                <a:latin typeface="Courier New" charset="0"/>
              </a:rPr>
              <a:t>) </a:t>
            </a:r>
            <a:br>
              <a:rPr lang="pt-BR" dirty="0">
                <a:latin typeface="Courier New" charset="0"/>
              </a:rPr>
            </a:br>
            <a:r>
              <a:rPr lang="pt-BR" b="1" dirty="0">
                <a:latin typeface="Courier New" charset="0"/>
              </a:rPr>
              <a:t>DEC</a:t>
            </a:r>
            <a:r>
              <a:rPr lang="pt-BR" dirty="0">
                <a:latin typeface="Courier New" charset="0"/>
              </a:rPr>
              <a:t>(</a:t>
            </a:r>
            <a:r>
              <a:rPr lang="pt-BR" dirty="0" err="1">
                <a:latin typeface="Courier New" charset="0"/>
              </a:rPr>
              <a:t>precisão,escala</a:t>
            </a:r>
            <a:r>
              <a:rPr lang="pt-BR" dirty="0">
                <a:latin typeface="Courier New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FLOAT</a:t>
            </a:r>
            <a:r>
              <a:rPr lang="pt-BR" dirty="0">
                <a:latin typeface="Courier New" charset="0"/>
              </a:rPr>
              <a:t>(precisão)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REAL</a:t>
            </a: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DOUBLE PRECISION</a:t>
            </a:r>
            <a:endParaRPr lang="pt-BR" dirty="0">
              <a:latin typeface="Courier New" charset="0"/>
            </a:endParaRP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4267200" y="1828800"/>
            <a:ext cx="3924760" cy="4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</a:pPr>
            <a:endParaRPr lang="pt-BR" sz="2400" dirty="0"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VARCHAR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CHAR VARYING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CHARACTER VARYING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NCHAR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NATIONAL CHAR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NATIONAL CHARACTER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VARYING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BIT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BIT VARYING</a:t>
            </a:r>
            <a:r>
              <a:rPr lang="pt-BR" dirty="0">
                <a:latin typeface="Courier New" charset="0"/>
              </a:rPr>
              <a:t>(tamanho)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DATETIME</a:t>
            </a:r>
            <a:endParaRPr lang="pt-BR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TIME</a:t>
            </a:r>
            <a:r>
              <a:rPr lang="pt-BR" dirty="0">
                <a:latin typeface="Courier New" charset="0"/>
              </a:rPr>
              <a:t>(precisão)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TIMESTAMP</a:t>
            </a:r>
            <a:r>
              <a:rPr lang="pt-BR" dirty="0">
                <a:latin typeface="Courier New" charset="0"/>
              </a:rPr>
              <a:t>(precisão)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b="1" dirty="0">
                <a:latin typeface="Courier New" charset="0"/>
              </a:rPr>
              <a:t>INTERVAL</a:t>
            </a:r>
            <a:endParaRPr lang="pt-BR" dirty="0">
              <a:latin typeface="Courier New" charset="0"/>
            </a:endParaRPr>
          </a:p>
        </p:txBody>
      </p:sp>
      <p:sp>
        <p:nvSpPr>
          <p:cNvPr id="30725" name="Line 6"/>
          <p:cNvSpPr>
            <a:spLocks noChangeShapeType="1"/>
          </p:cNvSpPr>
          <p:nvPr/>
        </p:nvSpPr>
        <p:spPr bwMode="auto">
          <a:xfrm>
            <a:off x="4114800" y="1755775"/>
            <a:ext cx="0" cy="450808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27252" y="6284072"/>
            <a:ext cx="4331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ROB, P &amp; CORONEL,C. 2010. </a:t>
            </a:r>
            <a:r>
              <a:rPr lang="en-US" dirty="0" err="1" smtClean="0"/>
              <a:t>p</a:t>
            </a:r>
            <a:r>
              <a:rPr lang="en-US" dirty="0" err="1" smtClean="0"/>
              <a:t>á</a:t>
            </a:r>
            <a:r>
              <a:rPr lang="en-US" dirty="0" err="1" smtClean="0"/>
              <a:t>g</a:t>
            </a:r>
            <a:r>
              <a:rPr lang="en-US" dirty="0" smtClean="0"/>
              <a:t>. 246-255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158" y="6195924"/>
            <a:ext cx="484094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195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RESTRIÇÕES E VALORES </a:t>
            </a:r>
            <a:r>
              <a:rPr lang="pt-BR" i="1" cap="none">
                <a:latin typeface="Century Schoolbook" charset="0"/>
              </a:rPr>
              <a:t>DEFAULT</a:t>
            </a:r>
            <a:endParaRPr lang="pt-BR" cap="none">
              <a:latin typeface="Century Schoolbook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Restrições: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PT" b="1">
                <a:latin typeface="Courier New" charset="0"/>
              </a:rPr>
              <a:t>NOT NULL</a:t>
            </a:r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PT">
                <a:latin typeface="Century Schoolbook" charset="0"/>
              </a:rPr>
              <a:t>Restrição aplicadas a colunas cujos valores não podem ser nulos</a:t>
            </a:r>
            <a:endParaRPr lang="pt-BR" b="1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Valores </a:t>
            </a:r>
            <a:r>
              <a:rPr lang="pt-BR" i="1">
                <a:latin typeface="Century Schoolbook" charset="0"/>
              </a:rPr>
              <a:t>Default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Adiciona-se a cláusula </a:t>
            </a:r>
            <a:r>
              <a:rPr lang="pt-BR" sz="1800" b="1">
                <a:latin typeface="Courier New" charset="0"/>
              </a:rPr>
              <a:t>DEFAULT &lt;valor&gt;</a:t>
            </a:r>
            <a:r>
              <a:rPr lang="pt-BR" sz="2000">
                <a:latin typeface="Century Schoolbook" charset="0"/>
              </a:rPr>
              <a:t> logo após a restrição: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 sz="900" i="1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 CREATE TABLE </a:t>
            </a:r>
            <a:r>
              <a:rPr lang="pt-PT" sz="1800">
                <a:latin typeface="Courier New" charset="0"/>
              </a:rPr>
              <a:t>Empregado</a:t>
            </a: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 (	...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     Sexo</a:t>
            </a:r>
            <a:r>
              <a:rPr lang="pt-PT" sz="1800" b="1">
                <a:latin typeface="Courier New" charset="0"/>
              </a:rPr>
              <a:t>	CHAR(1)  NOT NULL DEFAULT “F”,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 ...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 );</a:t>
            </a:r>
            <a:endParaRPr lang="pt-BR" sz="2000" b="1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>
              <a:latin typeface="Century Schoolbook" charset="0"/>
            </a:endParaRPr>
          </a:p>
        </p:txBody>
      </p:sp>
      <p:sp>
        <p:nvSpPr>
          <p:cNvPr id="31748" name="AutoShape 4"/>
          <p:cNvSpPr>
            <a:spLocks/>
          </p:cNvSpPr>
          <p:nvPr/>
        </p:nvSpPr>
        <p:spPr bwMode="auto">
          <a:xfrm rot="5400000">
            <a:off x="4029075" y="4973638"/>
            <a:ext cx="152400" cy="1371600"/>
          </a:xfrm>
          <a:prstGeom prst="rightBrace">
            <a:avLst>
              <a:gd name="adj1" fmla="val 75000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1749" name="AutoShape 5"/>
          <p:cNvSpPr>
            <a:spLocks/>
          </p:cNvSpPr>
          <p:nvPr/>
        </p:nvSpPr>
        <p:spPr bwMode="auto">
          <a:xfrm rot="5400000">
            <a:off x="5743575" y="4668838"/>
            <a:ext cx="152400" cy="19812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495675" y="5811838"/>
            <a:ext cx="13335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sz="2400">
                <a:latin typeface="Times New Roman" charset="0"/>
              </a:rPr>
              <a:t>Restrição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981575" y="5811838"/>
            <a:ext cx="18415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sz="2400">
                <a:latin typeface="Times New Roman" charset="0"/>
              </a:rPr>
              <a:t>Definição do 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pt-BR" sz="2400">
                <a:latin typeface="Times New Roman" charset="0"/>
              </a:rPr>
              <a:t>valor </a:t>
            </a:r>
            <a:r>
              <a:rPr lang="pt-BR" sz="2400" i="1">
                <a:latin typeface="Times New Roman" charset="0"/>
              </a:rPr>
              <a:t>default</a:t>
            </a:r>
            <a:endParaRPr lang="pt-BR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10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 dirty="0">
                <a:latin typeface="Century Schoolbook" charset="0"/>
              </a:rPr>
              <a:t>Especificação de chaves:</a:t>
            </a:r>
            <a:endParaRPr lang="pt-BR" b="1" dirty="0">
              <a:latin typeface="Courier New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Primária:</a:t>
            </a:r>
            <a:endParaRPr lang="pt-BR" u="sng" dirty="0">
              <a:latin typeface="Century Schoolbook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  PRIMARY KEY</a:t>
            </a:r>
            <a:r>
              <a:rPr lang="pt-PT" sz="1800" dirty="0">
                <a:latin typeface="Courier New" charset="0"/>
              </a:rPr>
              <a:t>(&lt;</a:t>
            </a:r>
            <a:r>
              <a:rPr lang="pt-PT" sz="1800" dirty="0" err="1">
                <a:latin typeface="Courier New" charset="0"/>
              </a:rPr>
              <a:t>nomeColuna</a:t>
            </a:r>
            <a:r>
              <a:rPr lang="pt-PT" sz="1800" dirty="0">
                <a:latin typeface="Courier New" charset="0"/>
              </a:rPr>
              <a:t>&gt;),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 sz="1800" dirty="0">
              <a:latin typeface="Century Schoolbook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Estrangeira:</a:t>
            </a:r>
            <a:endParaRPr lang="pt-PT" sz="1800" b="1" dirty="0">
              <a:latin typeface="Courier New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   FOREIGN KEY</a:t>
            </a:r>
            <a:r>
              <a:rPr lang="pt-PT" sz="1800" dirty="0">
                <a:latin typeface="Courier New" charset="0"/>
              </a:rPr>
              <a:t>(&lt;</a:t>
            </a:r>
            <a:r>
              <a:rPr lang="pt-PT" sz="1800" dirty="0" err="1">
                <a:latin typeface="Courier New" charset="0"/>
              </a:rPr>
              <a:t>nomeCol</a:t>
            </a:r>
            <a:r>
              <a:rPr lang="pt-PT" sz="1800" dirty="0">
                <a:latin typeface="Courier New" charset="0"/>
              </a:rPr>
              <a:t>&gt;) </a:t>
            </a:r>
            <a:r>
              <a:rPr lang="pt-PT" sz="1800" b="1" dirty="0">
                <a:latin typeface="Courier New" charset="0"/>
              </a:rPr>
              <a:t>REFERENCES</a:t>
            </a:r>
            <a:r>
              <a:rPr lang="pt-PT" sz="1800" dirty="0">
                <a:latin typeface="Courier New" charset="0"/>
              </a:rPr>
              <a:t> &lt;</a:t>
            </a:r>
            <a:r>
              <a:rPr lang="pt-PT" sz="1800" dirty="0" err="1">
                <a:latin typeface="Courier New" charset="0"/>
              </a:rPr>
              <a:t>NomeTabRefer</a:t>
            </a:r>
            <a:r>
              <a:rPr lang="pt-PT" sz="1800" dirty="0">
                <a:latin typeface="Courier New" charset="0"/>
              </a:rPr>
              <a:t>&gt;,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 sz="1800" dirty="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33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Exemplo com chave primária:</a:t>
            </a:r>
            <a:endParaRPr lang="pt-BR" b="1">
              <a:latin typeface="Courier New" charset="0"/>
            </a:endParaRP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endParaRPr lang="pt-BR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CREATE TABLE</a:t>
            </a:r>
            <a:r>
              <a:rPr lang="pt-PT" sz="1800">
                <a:latin typeface="Courier New" charset="0"/>
              </a:rPr>
              <a:t> Departamento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( Dcod	  </a:t>
            </a:r>
            <a:r>
              <a:rPr lang="pt-PT" sz="1800" b="1">
                <a:latin typeface="Courier New" charset="0"/>
              </a:rPr>
              <a:t>INTEGER</a:t>
            </a:r>
            <a:r>
              <a:rPr lang="pt-PT" sz="1800">
                <a:latin typeface="Courier New" charset="0"/>
              </a:rPr>
              <a:t>      </a:t>
            </a:r>
            <a:r>
              <a:rPr lang="pt-PT" sz="1800" b="1">
                <a:latin typeface="Courier New" charset="0"/>
              </a:rPr>
              <a:t>NOT NULL</a:t>
            </a:r>
            <a:r>
              <a:rPr lang="pt-PT" sz="1800">
                <a:latin typeface="Courier New" charset="0"/>
              </a:rPr>
              <a:t>,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  Dnome  </a:t>
            </a:r>
            <a:r>
              <a:rPr lang="pt-PT" sz="1800" b="1">
                <a:latin typeface="Courier New" charset="0"/>
              </a:rPr>
              <a:t>VARCHAR(20)</a:t>
            </a:r>
            <a:r>
              <a:rPr lang="pt-PT" sz="1800">
                <a:latin typeface="Courier New" charset="0"/>
              </a:rPr>
              <a:t>  </a:t>
            </a:r>
            <a:r>
              <a:rPr lang="pt-PT" sz="1800" b="1">
                <a:latin typeface="Courier New" charset="0"/>
              </a:rPr>
              <a:t>NOT NULL,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  Cidade </a:t>
            </a:r>
            <a:r>
              <a:rPr lang="pt-PT" sz="1800" b="1">
                <a:latin typeface="Courier New" charset="0"/>
              </a:rPr>
              <a:t>VARCHAR(20),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PRIMARY KEY</a:t>
            </a:r>
            <a:r>
              <a:rPr lang="pt-PT" sz="1800">
                <a:latin typeface="Courier New" charset="0"/>
              </a:rPr>
              <a:t>(Dcod));</a:t>
            </a: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>
              <a:latin typeface="Century Schoolbook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5084763"/>
            <a:ext cx="5491163" cy="969962"/>
            <a:chOff x="288" y="3504"/>
            <a:chExt cx="3459" cy="611"/>
          </a:xfrm>
        </p:grpSpPr>
        <p:graphicFrame>
          <p:nvGraphicFramePr>
            <p:cNvPr id="2050" name="Object 5"/>
            <p:cNvGraphicFramePr>
              <a:graphicFrameLocks noChangeAspect="1"/>
            </p:cNvGraphicFramePr>
            <p:nvPr/>
          </p:nvGraphicFramePr>
          <p:xfrm>
            <a:off x="288" y="3792"/>
            <a:ext cx="3459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21" name="Worksheet" r:id="rId4" imgW="1838325" imgH="171450" progId="Excel.Sheet.8">
                    <p:embed/>
                  </p:oleObj>
                </mc:Choice>
                <mc:Fallback>
                  <p:oleObj name="Worksheet" r:id="rId4" imgW="1838325" imgH="171450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3792"/>
                          <a:ext cx="3459" cy="3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288" y="3504"/>
              <a:ext cx="1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pt-BR" sz="2400">
                  <a:latin typeface="Times New Roman" charset="0"/>
                </a:rPr>
                <a:t>Departamento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8318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 dirty="0">
                <a:latin typeface="Century Schoolbook" charset="0"/>
              </a:rPr>
              <a:t>Exemplo com chave primária </a:t>
            </a:r>
            <a:r>
              <a:rPr lang="pt-BR" b="1" dirty="0" smtClean="0">
                <a:latin typeface="Century Schoolbook" charset="0"/>
              </a:rPr>
              <a:t>composta</a:t>
            </a:r>
            <a:endParaRPr lang="pt-PT" sz="600" dirty="0">
              <a:latin typeface="Century Schoolbook" charset="0"/>
            </a:endParaRP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CREATE TABLE </a:t>
            </a:r>
            <a:r>
              <a:rPr lang="pt-PT" sz="1800" dirty="0">
                <a:latin typeface="Courier New" charset="0"/>
              </a:rPr>
              <a:t>Empregado</a:t>
            </a: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(  </a:t>
            </a:r>
            <a:r>
              <a:rPr lang="pt-PT" sz="1800" dirty="0" err="1">
                <a:latin typeface="Courier New" charset="0"/>
              </a:rPr>
              <a:t>Ecod</a:t>
            </a:r>
            <a:r>
              <a:rPr lang="pt-PT" sz="1800" b="1" dirty="0">
                <a:latin typeface="Courier New" charset="0"/>
              </a:rPr>
              <a:t>      INTEGER       NOT NULL,</a:t>
            </a: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</a:t>
            </a:r>
            <a:r>
              <a:rPr lang="pt-PT" sz="1800" dirty="0" err="1">
                <a:latin typeface="Courier New" charset="0"/>
              </a:rPr>
              <a:t>Enome</a:t>
            </a:r>
            <a:r>
              <a:rPr lang="pt-PT" sz="1800" dirty="0">
                <a:latin typeface="Courier New" charset="0"/>
              </a:rPr>
              <a:t>    </a:t>
            </a:r>
            <a:r>
              <a:rPr lang="pt-PT" sz="1800" b="1" dirty="0">
                <a:latin typeface="Courier New" charset="0"/>
              </a:rPr>
              <a:t>  VARCHAR(40)	NOT NULL,</a:t>
            </a: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</a:t>
            </a:r>
            <a:r>
              <a:rPr lang="pt-PT" sz="1800" dirty="0">
                <a:latin typeface="Courier New" charset="0"/>
              </a:rPr>
              <a:t>CPF</a:t>
            </a:r>
            <a:r>
              <a:rPr lang="pt-PT" sz="1800" b="1" dirty="0">
                <a:latin typeface="Courier New" charset="0"/>
              </a:rPr>
              <a:t>		VARCHAR(15)	NOT NULL,</a:t>
            </a: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</a:t>
            </a:r>
            <a:r>
              <a:rPr lang="pt-PT" sz="1800" dirty="0" err="1">
                <a:latin typeface="Courier New" charset="0"/>
              </a:rPr>
              <a:t>Salario</a:t>
            </a:r>
            <a:r>
              <a:rPr lang="pt-PT" sz="1800" b="1" dirty="0">
                <a:latin typeface="Courier New" charset="0"/>
              </a:rPr>
              <a:t>	DECIMAL(7,2),</a:t>
            </a: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</a:t>
            </a:r>
            <a:r>
              <a:rPr lang="pt-PT" sz="1800" dirty="0" err="1">
                <a:latin typeface="Courier New" charset="0"/>
              </a:rPr>
              <a:t>Cod_Dept</a:t>
            </a:r>
            <a:r>
              <a:rPr lang="pt-PT" sz="1800" b="1" dirty="0">
                <a:latin typeface="Courier New" charset="0"/>
              </a:rPr>
              <a:t>	INTEGER	NOT NULL,</a:t>
            </a:r>
          </a:p>
          <a:p>
            <a:pPr eaLnBrk="1" hangingPunct="1"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PRIMARY KEY(</a:t>
            </a:r>
            <a:r>
              <a:rPr lang="pt-PT" sz="1800" dirty="0" err="1">
                <a:latin typeface="Courier New" charset="0"/>
              </a:rPr>
              <a:t>Ecod,ENome</a:t>
            </a:r>
            <a:r>
              <a:rPr lang="pt-PT" sz="1800" b="1" dirty="0">
                <a:latin typeface="Courier New" charset="0"/>
              </a:rPr>
              <a:t>));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 dirty="0">
              <a:latin typeface="Century Schoolbook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17600" y="5791200"/>
            <a:ext cx="6691312" cy="835025"/>
            <a:chOff x="240" y="3600"/>
            <a:chExt cx="4215" cy="526"/>
          </a:xfrm>
        </p:grpSpPr>
        <p:graphicFrame>
          <p:nvGraphicFramePr>
            <p:cNvPr id="3074" name="Object 6"/>
            <p:cNvGraphicFramePr>
              <a:graphicFrameLocks noChangeAspect="1"/>
            </p:cNvGraphicFramePr>
            <p:nvPr/>
          </p:nvGraphicFramePr>
          <p:xfrm>
            <a:off x="243" y="3886"/>
            <a:ext cx="421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45" name="Worksheet" r:id="rId4" imgW="3057525" imgH="171450" progId="Excel.Sheet.8">
                    <p:embed/>
                  </p:oleObj>
                </mc:Choice>
                <mc:Fallback>
                  <p:oleObj name="Worksheet" r:id="rId4" imgW="3057525" imgH="171450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" y="3886"/>
                          <a:ext cx="421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8" name="Text Box 7"/>
            <p:cNvSpPr txBox="1">
              <a:spLocks noChangeArrowheads="1"/>
            </p:cNvSpPr>
            <p:nvPr/>
          </p:nvSpPr>
          <p:spPr bwMode="auto">
            <a:xfrm>
              <a:off x="240" y="3600"/>
              <a:ext cx="11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pt-PT" sz="2400" dirty="0">
                  <a:latin typeface="Helvetica" charset="0"/>
                </a:rPr>
                <a:t>Empregado</a:t>
              </a:r>
              <a:endParaRPr lang="pt-BR" sz="2400" dirty="0">
                <a:latin typeface="Helvetic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589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Exemplo com chave estrangeira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endParaRPr lang="pt-PT" sz="8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8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8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CREATE TABLE </a:t>
            </a:r>
            <a:r>
              <a:rPr lang="pt-PT" sz="1800">
                <a:latin typeface="Courier New" charset="0"/>
              </a:rPr>
              <a:t>Empregado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( </a:t>
            </a:r>
            <a:r>
              <a:rPr lang="pt-PT" sz="1800">
                <a:latin typeface="Courier New" charset="0"/>
              </a:rPr>
              <a:t>...,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  </a:t>
            </a:r>
            <a:r>
              <a:rPr lang="pt-PT" sz="1800" b="1">
                <a:latin typeface="Courier New" charset="0"/>
              </a:rPr>
              <a:t>CONSTRAINT</a:t>
            </a:r>
            <a:r>
              <a:rPr lang="pt-PT" sz="1800">
                <a:latin typeface="Courier New" charset="0"/>
              </a:rPr>
              <a:t> TrabalhaEm</a:t>
            </a: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FOREIGN KEY(</a:t>
            </a:r>
            <a:r>
              <a:rPr lang="pt-PT" sz="1800">
                <a:latin typeface="Courier New" charset="0"/>
              </a:rPr>
              <a:t>Cod_Dept</a:t>
            </a:r>
            <a:r>
              <a:rPr lang="pt-PT" sz="1800" b="1">
                <a:latin typeface="Courier New" charset="0"/>
              </a:rPr>
              <a:t>) REFERENCES </a:t>
            </a:r>
            <a:r>
              <a:rPr lang="pt-PT" sz="1800">
                <a:latin typeface="Courier New" charset="0"/>
              </a:rPr>
              <a:t>Departamento(Dcod),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>
                <a:latin typeface="Courier New" charset="0"/>
              </a:rPr>
              <a:t>...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>
              <a:latin typeface="Century Schoolbook" charset="0"/>
            </a:endParaRPr>
          </a:p>
        </p:txBody>
      </p:sp>
      <p:grpSp>
        <p:nvGrpSpPr>
          <p:cNvPr id="4101" name="Group 4"/>
          <p:cNvGrpSpPr>
            <a:grpSpLocks/>
          </p:cNvGrpSpPr>
          <p:nvPr/>
        </p:nvGrpSpPr>
        <p:grpSpPr bwMode="auto">
          <a:xfrm>
            <a:off x="381000" y="5332413"/>
            <a:ext cx="6705600" cy="833437"/>
            <a:chOff x="240" y="3600"/>
            <a:chExt cx="4224" cy="525"/>
          </a:xfrm>
        </p:grpSpPr>
        <p:graphicFrame>
          <p:nvGraphicFramePr>
            <p:cNvPr id="4098" name="Object 5"/>
            <p:cNvGraphicFramePr>
              <a:graphicFrameLocks noChangeAspect="1"/>
            </p:cNvGraphicFramePr>
            <p:nvPr/>
          </p:nvGraphicFramePr>
          <p:xfrm>
            <a:off x="240" y="3888"/>
            <a:ext cx="422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68" name="Worksheet" r:id="rId4" imgW="3057934" imgH="171889" progId="Excel.Sheet.8">
                    <p:embed/>
                  </p:oleObj>
                </mc:Choice>
                <mc:Fallback>
                  <p:oleObj name="Worksheet" r:id="rId4" imgW="3057934" imgH="171889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3888"/>
                          <a:ext cx="4224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240" y="3600"/>
              <a:ext cx="11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pt-PT" sz="2400">
                  <a:latin typeface="Helvetica" charset="0"/>
                </a:rPr>
                <a:t>Empregado</a:t>
              </a:r>
              <a:endParaRPr lang="pt-BR" sz="2400">
                <a:latin typeface="Helvetic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9246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Exemplo com chave alternativa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endParaRPr lang="pt-PT" sz="8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CREATE TABLE </a:t>
            </a:r>
            <a:r>
              <a:rPr lang="pt-PT" sz="1800">
                <a:latin typeface="Courier New" charset="0"/>
              </a:rPr>
              <a:t>Empregado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( </a:t>
            </a:r>
            <a:r>
              <a:rPr lang="pt-PT" sz="1800">
                <a:latin typeface="Courier New" charset="0"/>
              </a:rPr>
              <a:t>...,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UNIQUE KEY</a:t>
            </a:r>
            <a:r>
              <a:rPr lang="pt-PT" sz="1800">
                <a:latin typeface="Courier New" charset="0"/>
              </a:rPr>
              <a:t>(CPF)</a:t>
            </a:r>
            <a:r>
              <a:rPr lang="pt-PT" sz="1800" b="1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18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>
              <a:latin typeface="Century Schoolbook" charset="0"/>
            </a:endParaRPr>
          </a:p>
        </p:txBody>
      </p:sp>
      <p:grpSp>
        <p:nvGrpSpPr>
          <p:cNvPr id="5125" name="Group 4"/>
          <p:cNvGrpSpPr>
            <a:grpSpLocks/>
          </p:cNvGrpSpPr>
          <p:nvPr/>
        </p:nvGrpSpPr>
        <p:grpSpPr bwMode="auto">
          <a:xfrm>
            <a:off x="381000" y="5373688"/>
            <a:ext cx="6705600" cy="833437"/>
            <a:chOff x="240" y="3600"/>
            <a:chExt cx="4224" cy="525"/>
          </a:xfrm>
        </p:grpSpPr>
        <p:graphicFrame>
          <p:nvGraphicFramePr>
            <p:cNvPr id="5122" name="Object 5"/>
            <p:cNvGraphicFramePr>
              <a:graphicFrameLocks noChangeAspect="1"/>
            </p:cNvGraphicFramePr>
            <p:nvPr/>
          </p:nvGraphicFramePr>
          <p:xfrm>
            <a:off x="240" y="3888"/>
            <a:ext cx="422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92" name="Worksheet" r:id="rId4" imgW="3057934" imgH="171889" progId="Excel.Sheet.8">
                    <p:embed/>
                  </p:oleObj>
                </mc:Choice>
                <mc:Fallback>
                  <p:oleObj name="Worksheet" r:id="rId4" imgW="3057934" imgH="171889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3888"/>
                          <a:ext cx="4224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240" y="3600"/>
              <a:ext cx="11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pt-PT" sz="2400">
                  <a:latin typeface="Helvetica" charset="0"/>
                </a:rPr>
                <a:t>Empregado</a:t>
              </a:r>
              <a:endParaRPr lang="pt-BR" sz="2400">
                <a:latin typeface="Helvetic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997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CRIAÇÃO DE TABELAS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00213"/>
            <a:ext cx="8229600" cy="460851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b="1">
                <a:latin typeface="Century Schoolbook" charset="0"/>
              </a:rPr>
              <a:t>Assim... </a:t>
            </a:r>
            <a:endParaRPr lang="pt-PT">
              <a:latin typeface="Century Schoolbook" charset="0"/>
            </a:endParaRPr>
          </a:p>
          <a:p>
            <a:pPr eaLnBrk="1" hangingPunct="1">
              <a:buFont typeface="Wingdings" charset="0"/>
              <a:buNone/>
            </a:pPr>
            <a:endParaRPr lang="pt-PT" sz="1800" b="1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CREATE TABLE </a:t>
            </a:r>
            <a:r>
              <a:rPr lang="pt-PT" sz="1800">
                <a:latin typeface="Courier New" charset="0"/>
              </a:rPr>
              <a:t>Empregado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( </a:t>
            </a:r>
            <a:r>
              <a:rPr lang="pt-PT" sz="1800">
                <a:latin typeface="Courier New" charset="0"/>
              </a:rPr>
              <a:t>Ecod</a:t>
            </a:r>
            <a:r>
              <a:rPr lang="pt-PT" sz="1800" b="1">
                <a:latin typeface="Courier New" charset="0"/>
              </a:rPr>
              <a:t>          INTEGER      NOT NULL,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</a:t>
            </a:r>
            <a:r>
              <a:rPr lang="pt-PT" sz="1800">
                <a:latin typeface="Courier New" charset="0"/>
              </a:rPr>
              <a:t>Enome</a:t>
            </a:r>
            <a:r>
              <a:rPr lang="pt-PT" sz="1800" b="1">
                <a:latin typeface="Courier New" charset="0"/>
              </a:rPr>
              <a:t>	   VARCHAR(40)	NOT NULL,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</a:t>
            </a:r>
            <a:r>
              <a:rPr lang="pt-PT" sz="1800">
                <a:latin typeface="Courier New" charset="0"/>
              </a:rPr>
              <a:t>CPF</a:t>
            </a:r>
            <a:r>
              <a:rPr lang="pt-PT" sz="1800" b="1">
                <a:latin typeface="Courier New" charset="0"/>
              </a:rPr>
              <a:t>		   VARCHAR(15)	NOT NULL,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</a:t>
            </a:r>
            <a:r>
              <a:rPr lang="pt-PT" sz="1800">
                <a:latin typeface="Courier New" charset="0"/>
              </a:rPr>
              <a:t>Salario</a:t>
            </a:r>
            <a:r>
              <a:rPr lang="pt-PT" sz="1800" b="1">
                <a:latin typeface="Courier New" charset="0"/>
              </a:rPr>
              <a:t>	   DECIMAL(7,2),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</a:t>
            </a:r>
            <a:r>
              <a:rPr lang="pt-PT" sz="1800">
                <a:latin typeface="Courier New" charset="0"/>
              </a:rPr>
              <a:t>Cod_Dept</a:t>
            </a:r>
            <a:r>
              <a:rPr lang="pt-PT" sz="1800" b="1">
                <a:latin typeface="Courier New" charset="0"/>
              </a:rPr>
              <a:t>	   INTEGER		NOT NULL,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PRIMARY KEY(</a:t>
            </a:r>
            <a:r>
              <a:rPr lang="pt-PT" sz="1800">
                <a:latin typeface="Courier New" charset="0"/>
              </a:rPr>
              <a:t>Ecod,ENome</a:t>
            </a:r>
            <a:r>
              <a:rPr lang="pt-PT" sz="1800" b="1">
                <a:latin typeface="Courier New" charset="0"/>
              </a:rPr>
              <a:t>);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CONSTRAINT</a:t>
            </a:r>
            <a:r>
              <a:rPr lang="pt-PT" sz="1800">
                <a:latin typeface="Courier New" charset="0"/>
              </a:rPr>
              <a:t> TrabalhaEm</a:t>
            </a:r>
            <a:endParaRPr lang="pt-PT" sz="1800" b="1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FOREIGN KEY(</a:t>
            </a:r>
            <a:r>
              <a:rPr lang="pt-PT" sz="1800">
                <a:latin typeface="Courier New" charset="0"/>
              </a:rPr>
              <a:t>Cod_Dept</a:t>
            </a:r>
            <a:r>
              <a:rPr lang="pt-PT" sz="1800" b="1">
                <a:latin typeface="Courier New" charset="0"/>
              </a:rPr>
              <a:t>) REFERENCES </a:t>
            </a:r>
            <a:r>
              <a:rPr lang="pt-PT" sz="1800">
                <a:latin typeface="Courier New" charset="0"/>
              </a:rPr>
              <a:t>Departamento(Dcod),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UNIQUE KEY</a:t>
            </a:r>
            <a:r>
              <a:rPr lang="pt-PT" sz="1800">
                <a:latin typeface="Courier New" charset="0"/>
              </a:rPr>
              <a:t>(CPF)</a:t>
            </a:r>
            <a:r>
              <a:rPr lang="pt-PT" sz="1800" b="1">
                <a:latin typeface="Courier New" charset="0"/>
              </a:rPr>
              <a:t>);</a:t>
            </a:r>
            <a:endParaRPr lang="pt-BR" sz="900">
              <a:latin typeface="Century Schoolbook" charset="0"/>
            </a:endParaRPr>
          </a:p>
        </p:txBody>
      </p:sp>
      <p:grpSp>
        <p:nvGrpSpPr>
          <p:cNvPr id="6149" name="Group 4"/>
          <p:cNvGrpSpPr>
            <a:grpSpLocks/>
          </p:cNvGrpSpPr>
          <p:nvPr/>
        </p:nvGrpSpPr>
        <p:grpSpPr bwMode="auto">
          <a:xfrm>
            <a:off x="381000" y="5589588"/>
            <a:ext cx="6705600" cy="833437"/>
            <a:chOff x="240" y="3600"/>
            <a:chExt cx="4224" cy="525"/>
          </a:xfrm>
        </p:grpSpPr>
        <p:graphicFrame>
          <p:nvGraphicFramePr>
            <p:cNvPr id="6146" name="Object 5"/>
            <p:cNvGraphicFramePr>
              <a:graphicFrameLocks noChangeAspect="1"/>
            </p:cNvGraphicFramePr>
            <p:nvPr/>
          </p:nvGraphicFramePr>
          <p:xfrm>
            <a:off x="240" y="3888"/>
            <a:ext cx="422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18" name="Worksheet" r:id="rId4" imgW="3057934" imgH="171889" progId="Excel.Sheet.8">
                    <p:embed/>
                  </p:oleObj>
                </mc:Choice>
                <mc:Fallback>
                  <p:oleObj name="Worksheet" r:id="rId4" imgW="3057934" imgH="171889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3888"/>
                          <a:ext cx="4224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240" y="3600"/>
              <a:ext cx="11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pt-PT" sz="2400">
                  <a:latin typeface="Helvetica" charset="0"/>
                </a:rPr>
                <a:t>Empregado</a:t>
              </a:r>
              <a:endParaRPr lang="pt-BR" sz="2400">
                <a:latin typeface="Helvetica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87331" y="2074792"/>
            <a:ext cx="5877137" cy="3163887"/>
            <a:chOff x="1087331" y="2074792"/>
            <a:chExt cx="5877137" cy="3163887"/>
          </a:xfrm>
        </p:grpSpPr>
        <p:sp>
          <p:nvSpPr>
            <p:cNvPr id="5" name="Rectangle 4"/>
            <p:cNvSpPr/>
            <p:nvPr/>
          </p:nvSpPr>
          <p:spPr>
            <a:xfrm>
              <a:off x="1087331" y="2074792"/>
              <a:ext cx="5877137" cy="316388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408945" y="2487392"/>
              <a:ext cx="5283200" cy="2585323"/>
              <a:chOff x="2153377" y="2793136"/>
              <a:chExt cx="5283200" cy="258532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153377" y="2793136"/>
                <a:ext cx="2006600" cy="258532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/>
                  <a:t>Empregado</a:t>
                </a:r>
              </a:p>
              <a:p>
                <a:endParaRPr lang="pt-BR" dirty="0"/>
              </a:p>
              <a:p>
                <a:r>
                  <a:rPr lang="pt-BR" dirty="0" err="1" smtClean="0"/>
                  <a:t>Ecodigo</a:t>
                </a:r>
                <a:endParaRPr lang="pt-BR" dirty="0" smtClean="0"/>
              </a:p>
              <a:p>
                <a:r>
                  <a:rPr lang="pt-BR" dirty="0" err="1"/>
                  <a:t>E</a:t>
                </a:r>
                <a:r>
                  <a:rPr lang="pt-BR" dirty="0" err="1" smtClean="0"/>
                  <a:t>nome</a:t>
                </a:r>
                <a:endParaRPr lang="pt-BR" dirty="0" smtClean="0"/>
              </a:p>
              <a:p>
                <a:r>
                  <a:rPr lang="pt-BR" dirty="0" smtClean="0"/>
                  <a:t>Salario</a:t>
                </a:r>
              </a:p>
              <a:p>
                <a:r>
                  <a:rPr lang="pt-BR" dirty="0" err="1" smtClean="0"/>
                  <a:t>Cpf</a:t>
                </a:r>
                <a:endParaRPr lang="pt-BR" dirty="0" smtClean="0"/>
              </a:p>
              <a:p>
                <a:r>
                  <a:rPr lang="pt-BR" dirty="0" err="1" smtClean="0">
                    <a:solidFill>
                      <a:srgbClr val="FF0000"/>
                    </a:solidFill>
                  </a:rPr>
                  <a:t>Cod_Dep</a:t>
                </a:r>
                <a:endParaRPr lang="pt-BR" dirty="0" smtClean="0">
                  <a:solidFill>
                    <a:srgbClr val="FF0000"/>
                  </a:solidFill>
                </a:endParaRPr>
              </a:p>
              <a:p>
                <a:endParaRPr lang="pt-BR" dirty="0"/>
              </a:p>
              <a:p>
                <a:endParaRPr lang="pt-BR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429977" y="2793136"/>
                <a:ext cx="2006600" cy="175432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/>
                  <a:t>Departamento</a:t>
                </a:r>
              </a:p>
              <a:p>
                <a:endParaRPr lang="pt-BR" dirty="0"/>
              </a:p>
              <a:p>
                <a:r>
                  <a:rPr lang="pt-BR" dirty="0" err="1">
                    <a:solidFill>
                      <a:srgbClr val="FF0000"/>
                    </a:solidFill>
                  </a:rPr>
                  <a:t>D</a:t>
                </a:r>
                <a:r>
                  <a:rPr lang="pt-BR" dirty="0" err="1" smtClean="0">
                    <a:solidFill>
                      <a:srgbClr val="FF0000"/>
                    </a:solidFill>
                  </a:rPr>
                  <a:t>codigo</a:t>
                </a:r>
                <a:endParaRPr lang="pt-BR" dirty="0" smtClean="0">
                  <a:solidFill>
                    <a:srgbClr val="FF0000"/>
                  </a:solidFill>
                </a:endParaRPr>
              </a:p>
              <a:p>
                <a:r>
                  <a:rPr lang="pt-BR" dirty="0" err="1" smtClean="0"/>
                  <a:t>Dnome</a:t>
                </a:r>
                <a:endParaRPr lang="pt-BR" dirty="0" smtClean="0"/>
              </a:p>
              <a:p>
                <a:r>
                  <a:rPr lang="pt-BR" dirty="0" smtClean="0"/>
                  <a:t>Cidade</a:t>
                </a:r>
              </a:p>
              <a:p>
                <a:endParaRPr lang="pt-BR" dirty="0" smtClean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153377" y="3199536"/>
                <a:ext cx="20066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429977" y="3199536"/>
                <a:ext cx="20066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Elbow Connector 23"/>
              <p:cNvCxnSpPr/>
              <p:nvPr/>
            </p:nvCxnSpPr>
            <p:spPr>
              <a:xfrm flipV="1">
                <a:off x="4159977" y="3567836"/>
                <a:ext cx="1270000" cy="1130300"/>
              </a:xfrm>
              <a:prstGeom prst="bentConnector3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5129895" y="3226663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1</a:t>
                </a:r>
                <a:endParaRPr lang="pt-BR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159977" y="4328804"/>
                <a:ext cx="275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*</a:t>
                </a:r>
                <a:endParaRPr lang="pt-BR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878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Roteiro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r>
              <a:rPr lang="en-US" dirty="0" err="1" smtClean="0"/>
              <a:t>Apresentação</a:t>
            </a:r>
            <a:r>
              <a:rPr lang="en-US" dirty="0" smtClean="0"/>
              <a:t>, um </a:t>
            </a:r>
            <a:r>
              <a:rPr lang="en-US" dirty="0" err="1" smtClean="0"/>
              <a:t>pouco</a:t>
            </a:r>
            <a:r>
              <a:rPr lang="en-US" dirty="0" smtClean="0"/>
              <a:t> de </a:t>
            </a:r>
            <a:r>
              <a:rPr lang="en-US" dirty="0" err="1" smtClean="0"/>
              <a:t>história</a:t>
            </a:r>
            <a:endParaRPr lang="en-US" dirty="0" smtClean="0"/>
          </a:p>
          <a:p>
            <a:r>
              <a:rPr lang="en-US" dirty="0" smtClean="0"/>
              <a:t>As sub-</a:t>
            </a:r>
            <a:r>
              <a:rPr lang="en-US" dirty="0" err="1" smtClean="0"/>
              <a:t>linguagens</a:t>
            </a:r>
            <a:endParaRPr lang="en-US" dirty="0" smtClean="0"/>
          </a:p>
          <a:p>
            <a:r>
              <a:rPr lang="en-US" dirty="0" err="1" smtClean="0"/>
              <a:t>Comandos</a:t>
            </a:r>
            <a:r>
              <a:rPr lang="en-US" dirty="0" smtClean="0"/>
              <a:t> SQL</a:t>
            </a:r>
          </a:p>
          <a:p>
            <a:r>
              <a:rPr lang="en-US" dirty="0" err="1" smtClean="0"/>
              <a:t>Exemplos</a:t>
            </a:r>
            <a:r>
              <a:rPr lang="en-US" dirty="0" smtClean="0"/>
              <a:t> de </a:t>
            </a:r>
            <a:r>
              <a:rPr lang="en-US" dirty="0" err="1" smtClean="0"/>
              <a:t>Utiliza</a:t>
            </a:r>
            <a:r>
              <a:rPr lang="en-US" dirty="0" err="1" smtClean="0"/>
              <a:t>ção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04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REMOÇÃO DE TABELAS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pt-PT" b="1">
                <a:latin typeface="Courier New" charset="0"/>
              </a:rPr>
              <a:t>DROP TABLE</a:t>
            </a:r>
            <a:endParaRPr lang="pt-PT">
              <a:latin typeface="Century Schoolbook" charset="0"/>
            </a:endParaRPr>
          </a:p>
          <a:p>
            <a:pPr lvl="1" eaLnBrk="1" hangingPunct="1">
              <a:spcBef>
                <a:spcPct val="10000"/>
              </a:spcBef>
            </a:pPr>
            <a:r>
              <a:rPr lang="pt-PT">
                <a:latin typeface="Century Schoolbook" charset="0"/>
              </a:rPr>
              <a:t>Elimina completamente a tabela (vazia ou não)</a:t>
            </a:r>
          </a:p>
          <a:p>
            <a:pPr lvl="1" eaLnBrk="1" hangingPunct="1">
              <a:spcBef>
                <a:spcPct val="10000"/>
              </a:spcBef>
            </a:pPr>
            <a:endParaRPr lang="pt-PT">
              <a:latin typeface="Century Schoolbook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    DROP TABLE </a:t>
            </a:r>
            <a:r>
              <a:rPr lang="pt-PT" sz="2000">
                <a:latin typeface="Courier New" charset="0"/>
              </a:rPr>
              <a:t>&lt;nome_da_tabela&gt;;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endParaRPr lang="pt-PT">
              <a:latin typeface="Century Schoolbook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pt-PT">
                <a:latin typeface="Century Schoolbook" charset="0"/>
              </a:rPr>
              <a:t>Ex.: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	DROP TABLE </a:t>
            </a:r>
            <a:r>
              <a:rPr lang="pt-PT" sz="2000">
                <a:latin typeface="Courier New" charset="0"/>
              </a:rPr>
              <a:t>Empregado;</a:t>
            </a: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endParaRPr lang="pt-PT" sz="2000">
              <a:latin typeface="Courier New" charset="0"/>
            </a:endParaRPr>
          </a:p>
          <a:p>
            <a:pPr eaLnBrk="1" hangingPunct="1">
              <a:spcBef>
                <a:spcPct val="10000"/>
              </a:spcBef>
              <a:buFont typeface="Wingdings" charset="0"/>
              <a:buNone/>
            </a:pPr>
            <a:endParaRPr lang="pt-PT" sz="2000">
              <a:latin typeface="Times New Roman" charset="0"/>
            </a:endParaRPr>
          </a:p>
          <a:p>
            <a:pPr lvl="1" eaLnBrk="1" hangingPunct="1">
              <a:spcBef>
                <a:spcPct val="10000"/>
              </a:spcBef>
            </a:pPr>
            <a:r>
              <a:rPr lang="pt-PT">
                <a:latin typeface="Century Schoolbook" charset="0"/>
              </a:rPr>
              <a:t>Não há como recuperar a tabela removida</a:t>
            </a:r>
            <a:endParaRPr lang="pt-BR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014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ALTERAÇÃO DE TABELAS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10000"/>
              </a:spcBef>
            </a:pPr>
            <a:r>
              <a:rPr lang="pt-PT" b="1">
                <a:latin typeface="Courier New" charset="0"/>
              </a:rPr>
              <a:t>ALTER TABLE</a:t>
            </a:r>
            <a:endParaRPr lang="pt-PT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ALTER TABLE </a:t>
            </a:r>
            <a:r>
              <a:rPr lang="pt-PT" sz="2000">
                <a:latin typeface="Courier New" charset="0"/>
              </a:rPr>
              <a:t>&lt;nome_da_tabela&gt;</a:t>
            </a:r>
            <a:r>
              <a:rPr lang="pt-PT" sz="2000" b="1">
                <a:latin typeface="Courier New" charset="0"/>
              </a:rPr>
              <a:t> </a:t>
            </a:r>
            <a:r>
              <a:rPr lang="pt-PT" sz="2000">
                <a:latin typeface="Courier New" charset="0"/>
              </a:rPr>
              <a:t>&lt;alteração&gt;;</a:t>
            </a:r>
            <a:endParaRPr lang="pt-PT" sz="2000" b="1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sz="8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</a:pPr>
            <a:endParaRPr lang="pt-PT" sz="16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</a:pPr>
            <a:endParaRPr lang="pt-PT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PT" sz="1800">
                <a:latin typeface="Century Schoolbook" charset="0"/>
              </a:rPr>
              <a:t>Adicionar uma coluna:</a:t>
            </a:r>
          </a:p>
          <a:p>
            <a:pPr eaLnBrk="1" hangingPunct="1">
              <a:lnSpc>
                <a:spcPct val="80000"/>
              </a:lnSpc>
            </a:pPr>
            <a:endParaRPr lang="pt-PT" sz="180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	ALTER TABLE </a:t>
            </a:r>
            <a:r>
              <a:rPr lang="pt-PT" sz="1800">
                <a:latin typeface="Courier New" charset="0"/>
              </a:rPr>
              <a:t>Empregado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pt-PT" sz="1800">
                <a:latin typeface="Courier New" charset="0"/>
              </a:rPr>
              <a:t>        </a:t>
            </a:r>
            <a:r>
              <a:rPr lang="pt-PT" sz="1800" b="1">
                <a:latin typeface="Courier New" charset="0"/>
              </a:rPr>
              <a:t>ADD </a:t>
            </a:r>
            <a:r>
              <a:rPr lang="pt-PT" sz="1800">
                <a:latin typeface="Courier New" charset="0"/>
              </a:rPr>
              <a:t>Telefone</a:t>
            </a:r>
            <a:r>
              <a:rPr lang="pt-PT" sz="1800" b="1">
                <a:latin typeface="Courier New" charset="0"/>
              </a:rPr>
              <a:t> VARCHAR(30)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pt-PT" sz="1800" b="1">
                <a:latin typeface="Courier New" charset="0"/>
              </a:rPr>
              <a:t>       </a:t>
            </a:r>
            <a:r>
              <a:rPr lang="pt-PT" sz="1800">
                <a:latin typeface="Courier New" charset="0"/>
              </a:rPr>
              <a:t> </a:t>
            </a:r>
            <a:r>
              <a:rPr lang="pt-PT" sz="1800" b="1">
                <a:latin typeface="Courier New" charset="0"/>
              </a:rPr>
              <a:t>ADD </a:t>
            </a:r>
            <a:r>
              <a:rPr lang="pt-PT" sz="1800">
                <a:latin typeface="Courier New" charset="0"/>
              </a:rPr>
              <a:t>sexo</a:t>
            </a:r>
            <a:r>
              <a:rPr lang="pt-PT" sz="1800" b="1">
                <a:latin typeface="Courier New" charset="0"/>
              </a:rPr>
              <a:t> CHAR(1) DEFAULT </a:t>
            </a:r>
            <a:r>
              <a:rPr lang="pt-PT" sz="1800">
                <a:latin typeface="Courier New" charset="0"/>
              </a:rPr>
              <a:t>‘F’</a:t>
            </a:r>
            <a:r>
              <a:rPr lang="pt-PT" sz="1800" b="1">
                <a:latin typeface="Courier New" charset="0"/>
              </a:rPr>
              <a:t>;</a:t>
            </a:r>
            <a:endParaRPr lang="pt-PT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201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mtClean="0">
                <a:ea typeface="+mj-ea"/>
              </a:rPr>
              <a:t>Integridade referencial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Cuidados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Quando colunas são excluídas ou alteradas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Quando o valor do atributo da chave estrangeira é modificado na tabela referenciada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Ações disparadas quando ocorrem violações: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endParaRPr lang="pt-BR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Wingdings" charset="0"/>
              <a:buNone/>
            </a:pPr>
            <a:r>
              <a:rPr lang="pt-BR" sz="2000">
                <a:latin typeface="Courier New" charset="0"/>
              </a:rPr>
              <a:t>  </a:t>
            </a:r>
            <a:r>
              <a:rPr lang="pt-BR" sz="2000" b="1">
                <a:latin typeface="Courier New" charset="0"/>
              </a:rPr>
              <a:t>SET NULL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Wingdings" charset="0"/>
              <a:buNone/>
            </a:pPr>
            <a:r>
              <a:rPr lang="pt-BR" sz="2000" b="1">
                <a:latin typeface="Courier New" charset="0"/>
              </a:rPr>
              <a:t>  CASCADE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BR" sz="900">
              <a:latin typeface="Century Schoolbook" charset="0"/>
            </a:endParaRPr>
          </a:p>
        </p:txBody>
      </p:sp>
      <p:sp>
        <p:nvSpPr>
          <p:cNvPr id="39940" name="AutoShape 4"/>
          <p:cNvSpPr>
            <a:spLocks/>
          </p:cNvSpPr>
          <p:nvPr/>
        </p:nvSpPr>
        <p:spPr bwMode="auto">
          <a:xfrm>
            <a:off x="3886200" y="4508500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pt-BR" sz="2400">
              <a:solidFill>
                <a:srgbClr val="000099"/>
              </a:solidFill>
              <a:latin typeface="Times New Roman" charset="0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495800" y="4660900"/>
            <a:ext cx="18272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pt-BR" sz="2400" b="1">
                <a:latin typeface="Courier New" charset="0"/>
              </a:rPr>
              <a:t>ON DELETE</a:t>
            </a:r>
          </a:p>
          <a:p>
            <a:endParaRPr lang="pt-BR" sz="2400" b="1">
              <a:latin typeface="Courier New" charset="0"/>
            </a:endParaRPr>
          </a:p>
          <a:p>
            <a:r>
              <a:rPr lang="pt-BR" sz="2400" b="1">
                <a:latin typeface="Courier New" charset="0"/>
              </a:rPr>
              <a:t>ON UPDATE</a:t>
            </a:r>
            <a:endParaRPr lang="pt-BR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61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mtClean="0">
                <a:ea typeface="+mj-ea"/>
              </a:rPr>
              <a:t>Integridade referencial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Exemplo, na tabela de </a:t>
            </a:r>
            <a:r>
              <a:rPr lang="pt-BR" dirty="0">
                <a:latin typeface="Courier New" charset="0"/>
              </a:rPr>
              <a:t>Empregado</a:t>
            </a:r>
            <a:endParaRPr lang="pt-BR" dirty="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endParaRPr lang="pt-PT" b="1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CREATE TABLE </a:t>
            </a:r>
            <a:r>
              <a:rPr lang="pt-PT" sz="1800" dirty="0">
                <a:latin typeface="Courier New" charset="0"/>
              </a:rPr>
              <a:t>Empregado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( ...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	FOREIGN KEY(</a:t>
            </a:r>
            <a:r>
              <a:rPr lang="pt-PT" sz="1800" dirty="0" err="1">
                <a:latin typeface="Courier New" charset="0"/>
              </a:rPr>
              <a:t>Cod_Dept</a:t>
            </a:r>
            <a:r>
              <a:rPr lang="pt-PT" sz="1800" b="1" dirty="0">
                <a:latin typeface="Courier New" charset="0"/>
              </a:rPr>
              <a:t>) REFERENCES </a:t>
            </a:r>
            <a:r>
              <a:rPr lang="pt-PT" sz="1800" dirty="0">
                <a:latin typeface="Courier New" charset="0"/>
              </a:rPr>
              <a:t>Departamento(</a:t>
            </a:r>
            <a:r>
              <a:rPr lang="pt-PT" sz="1800" dirty="0" err="1">
                <a:latin typeface="Courier New" charset="0"/>
              </a:rPr>
              <a:t>Dcod</a:t>
            </a:r>
            <a:r>
              <a:rPr lang="pt-PT" sz="1800" dirty="0">
                <a:latin typeface="Courier New" charset="0"/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dirty="0">
                <a:latin typeface="Courier New" charset="0"/>
              </a:rPr>
              <a:t>  </a:t>
            </a:r>
            <a:r>
              <a:rPr lang="pt-PT" sz="1800" b="1" dirty="0">
                <a:latin typeface="Courier New" charset="0"/>
              </a:rPr>
              <a:t>ON DELETE SET NULL</a:t>
            </a:r>
            <a:endParaRPr lang="pt-PT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dirty="0">
                <a:latin typeface="Courier New" charset="0"/>
              </a:rPr>
              <a:t>  </a:t>
            </a:r>
            <a:r>
              <a:rPr lang="pt-PT" sz="1800" b="1" dirty="0">
                <a:latin typeface="Courier New" charset="0"/>
              </a:rPr>
              <a:t>ON UPDATE CASCADE</a:t>
            </a:r>
            <a:r>
              <a:rPr lang="pt-PT" sz="1800" dirty="0">
                <a:latin typeface="Courier New" charset="0"/>
              </a:rPr>
              <a:t>,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dirty="0">
                <a:latin typeface="Courier New" charset="0"/>
              </a:rPr>
              <a:t>  ...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 typeface="Wingdings" charset="0"/>
              <a:buNone/>
            </a:pPr>
            <a:r>
              <a:rPr lang="pt-PT" sz="1800" b="1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</a:pPr>
            <a:r>
              <a:rPr lang="pt-PT" dirty="0">
                <a:latin typeface="Century Schoolbook" charset="0"/>
              </a:rPr>
              <a:t>Ou seja...</a:t>
            </a:r>
          </a:p>
          <a:p>
            <a:pPr lvl="1" eaLnBrk="1" hangingPunct="1">
              <a:spcBef>
                <a:spcPct val="10000"/>
              </a:spcBef>
            </a:pPr>
            <a:r>
              <a:rPr lang="pt-PT" sz="2000" dirty="0">
                <a:latin typeface="Century Schoolbook" charset="0"/>
              </a:rPr>
              <a:t>Na remoção da linha que contém o valor da chave estrangeira, colocar nulo à coluna (se a coluna admitir NULL)</a:t>
            </a:r>
          </a:p>
          <a:p>
            <a:pPr lvl="1" eaLnBrk="1" hangingPunct="1">
              <a:spcBef>
                <a:spcPct val="10000"/>
              </a:spcBef>
            </a:pPr>
            <a:r>
              <a:rPr lang="pt-PT" sz="2000" dirty="0">
                <a:latin typeface="Century Schoolbook" charset="0"/>
              </a:rPr>
              <a:t>Na alteração do valor da chave estrangeira, alterar em cascata as chaves que referenciam este valor</a:t>
            </a:r>
            <a:endParaRPr lang="pt-BR" sz="2000" dirty="0">
              <a:latin typeface="Century Schoolbook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7331" y="1600200"/>
            <a:ext cx="6570769" cy="43815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  <a:p>
            <a:pPr algn="ctr"/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Departamento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455319"/>
              </p:ext>
            </p:extLst>
          </p:nvPr>
        </p:nvGraphicFramePr>
        <p:xfrm>
          <a:off x="1803400" y="2100193"/>
          <a:ext cx="4953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  <a:gridCol w="990600"/>
                <a:gridCol w="990600"/>
              </a:tblGrid>
              <a:tr h="268702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ECod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ENome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Salario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D_Cod</a:t>
                      </a:r>
                      <a:endParaRPr lang="pt-BR" dirty="0"/>
                    </a:p>
                  </a:txBody>
                  <a:tcPr/>
                </a:tc>
              </a:tr>
              <a:tr h="268702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Joao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4000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1234567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268702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4200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7654321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268702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Paulo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3500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4321567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449088"/>
              </p:ext>
            </p:extLst>
          </p:nvPr>
        </p:nvGraphicFramePr>
        <p:xfrm>
          <a:off x="2984500" y="4340086"/>
          <a:ext cx="29718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</a:tblGrid>
              <a:tr h="268702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D_Cod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DNome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Cidade</a:t>
                      </a:r>
                      <a:endParaRPr lang="pt-BR" dirty="0"/>
                    </a:p>
                  </a:txBody>
                  <a:tcPr/>
                </a:tc>
              </a:tr>
              <a:tr h="268702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Joao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4000</a:t>
                      </a:r>
                      <a:endParaRPr lang="pt-BR" dirty="0"/>
                    </a:p>
                  </a:txBody>
                  <a:tcPr/>
                </a:tc>
              </a:tr>
              <a:tr h="268702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4200</a:t>
                      </a:r>
                      <a:endParaRPr lang="pt-BR" dirty="0"/>
                    </a:p>
                  </a:txBody>
                  <a:tcPr/>
                </a:tc>
              </a:tr>
              <a:tr h="268702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Paulo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3500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19028" y="1707634"/>
            <a:ext cx="1220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Empregado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3194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507413" cy="45259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pt-BR" sz="3200" dirty="0">
                <a:latin typeface="Century Schoolbook" charset="0"/>
              </a:rPr>
              <a:t>Estrutura Básica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>
              <a:latin typeface="Century Schoolbook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SELECT  =&gt; </a:t>
            </a:r>
            <a:r>
              <a:rPr lang="pt-BR" sz="2000" dirty="0">
                <a:latin typeface="Century Schoolbook" charset="0"/>
              </a:rPr>
              <a:t>PROJEÇÃO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FROM  =&gt; </a:t>
            </a:r>
            <a:r>
              <a:rPr lang="pt-BR" sz="2000" dirty="0">
                <a:latin typeface="Century Schoolbook" charset="0"/>
              </a:rPr>
              <a:t>TABELA OU PRODUTO CARTESIANO DELAS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WHERE =&gt; </a:t>
            </a:r>
            <a:r>
              <a:rPr lang="pt-BR" sz="2000" dirty="0">
                <a:latin typeface="Century Schoolbook" charset="0"/>
              </a:rPr>
              <a:t>SELEÇÃO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>
              <a:latin typeface="Century Schoolbook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sz="2200" i="1" dirty="0">
                <a:latin typeface="Century Schoolbook" charset="0"/>
              </a:rPr>
              <a:t>Coluna1</a:t>
            </a:r>
            <a:r>
              <a:rPr lang="pt-BR" sz="2200" dirty="0">
                <a:latin typeface="Century Schoolbook" charset="0"/>
              </a:rPr>
              <a:t>[</a:t>
            </a:r>
            <a:r>
              <a:rPr lang="pt-BR" sz="2200" i="1" dirty="0">
                <a:latin typeface="Century Schoolbook" charset="0"/>
              </a:rPr>
              <a:t>,Coluna2 </a:t>
            </a:r>
            <a:r>
              <a:rPr lang="pt-BR" sz="2200" dirty="0">
                <a:latin typeface="Century Schoolbook" charset="0"/>
              </a:rPr>
              <a:t>[</a:t>
            </a:r>
            <a:r>
              <a:rPr lang="pt-BR" sz="2200" i="1" dirty="0">
                <a:latin typeface="Century Schoolbook" charset="0"/>
              </a:rPr>
              <a:t>,...</a:t>
            </a:r>
            <a:r>
              <a:rPr lang="pt-BR" sz="2200" dirty="0">
                <a:latin typeface="Century Schoolbook" charset="0"/>
              </a:rPr>
              <a:t>] ] (</a:t>
            </a:r>
            <a:r>
              <a:rPr lang="pt-BR" sz="2200" i="1" dirty="0">
                <a:latin typeface="Century Schoolbook" charset="0"/>
              </a:rPr>
              <a:t>Condição</a:t>
            </a:r>
            <a:r>
              <a:rPr lang="pt-BR" sz="2200" dirty="0">
                <a:latin typeface="Century Schoolbook" charset="0"/>
              </a:rPr>
              <a:t>(</a:t>
            </a:r>
            <a:r>
              <a:rPr lang="pt-BR" sz="2200" i="1" dirty="0">
                <a:latin typeface="Century Schoolbook" charset="0"/>
              </a:rPr>
              <a:t>Tabela1 </a:t>
            </a:r>
            <a:r>
              <a:rPr lang="pt-BR" sz="2200" dirty="0">
                <a:latin typeface="Century Schoolbook" charset="0"/>
              </a:rPr>
              <a:t>[</a:t>
            </a:r>
            <a:r>
              <a:rPr lang="pt-BR" sz="2200" i="1" dirty="0" err="1">
                <a:latin typeface="Century Schoolbook" charset="0"/>
              </a:rPr>
              <a:t>X</a:t>
            </a:r>
            <a:r>
              <a:rPr lang="pt-BR" sz="2200" i="1" dirty="0">
                <a:latin typeface="Century Schoolbook" charset="0"/>
              </a:rPr>
              <a:t> Tabela2 </a:t>
            </a:r>
            <a:r>
              <a:rPr lang="pt-BR" sz="2200" dirty="0">
                <a:latin typeface="Century Schoolbook" charset="0"/>
              </a:rPr>
              <a:t>[</a:t>
            </a:r>
            <a:r>
              <a:rPr lang="pt-BR" sz="2200" i="1" dirty="0" err="1">
                <a:latin typeface="Century Schoolbook" charset="0"/>
              </a:rPr>
              <a:t>X</a:t>
            </a:r>
            <a:r>
              <a:rPr lang="pt-BR" sz="2200" i="1" dirty="0">
                <a:latin typeface="Century Schoolbook" charset="0"/>
              </a:rPr>
              <a:t> </a:t>
            </a:r>
            <a:r>
              <a:rPr lang="pt-BR" sz="2200" dirty="0">
                <a:latin typeface="Century Schoolbook" charset="0"/>
              </a:rPr>
              <a:t>... ] ]))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2200" dirty="0">
              <a:latin typeface="Century Schoolbook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SELECT </a:t>
            </a:r>
            <a:r>
              <a:rPr lang="pt-BR" i="1" dirty="0">
                <a:latin typeface="Century Schoolbook" charset="0"/>
              </a:rPr>
              <a:t>Coluna1</a:t>
            </a:r>
            <a:r>
              <a:rPr lang="pt-BR" dirty="0">
                <a:latin typeface="Century Schoolbook" charset="0"/>
              </a:rPr>
              <a:t>[</a:t>
            </a:r>
            <a:r>
              <a:rPr lang="pt-BR" i="1" dirty="0">
                <a:latin typeface="Century Schoolbook" charset="0"/>
              </a:rPr>
              <a:t>,Coluna2 </a:t>
            </a:r>
            <a:r>
              <a:rPr lang="pt-BR" dirty="0">
                <a:latin typeface="Century Schoolbook" charset="0"/>
              </a:rPr>
              <a:t>[</a:t>
            </a:r>
            <a:r>
              <a:rPr lang="pt-BR" i="1" dirty="0">
                <a:latin typeface="Century Schoolbook" charset="0"/>
              </a:rPr>
              <a:t>, ... </a:t>
            </a:r>
            <a:r>
              <a:rPr lang="pt-BR" dirty="0">
                <a:latin typeface="Century Schoolbook" charset="0"/>
              </a:rPr>
              <a:t>] 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FROM </a:t>
            </a:r>
            <a:r>
              <a:rPr lang="pt-BR" i="1" dirty="0">
                <a:latin typeface="Century Schoolbook" charset="0"/>
              </a:rPr>
              <a:t>Tabela1,</a:t>
            </a:r>
            <a:r>
              <a:rPr lang="pt-BR" dirty="0">
                <a:latin typeface="Century Schoolbook" charset="0"/>
              </a:rPr>
              <a:t>[</a:t>
            </a:r>
            <a:r>
              <a:rPr lang="pt-BR" i="1" dirty="0">
                <a:latin typeface="Century Schoolbook" charset="0"/>
              </a:rPr>
              <a:t>Tabela2 </a:t>
            </a:r>
            <a:r>
              <a:rPr lang="pt-BR" dirty="0">
                <a:latin typeface="Century Schoolbook" charset="0"/>
              </a:rPr>
              <a:t>[</a:t>
            </a:r>
            <a:r>
              <a:rPr lang="pt-BR" i="1" dirty="0">
                <a:latin typeface="Century Schoolbook" charset="0"/>
              </a:rPr>
              <a:t>, ... </a:t>
            </a:r>
            <a:r>
              <a:rPr lang="pt-BR" dirty="0">
                <a:latin typeface="Century Schoolbook" charset="0"/>
              </a:rPr>
              <a:t>] 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WHERE </a:t>
            </a:r>
            <a:r>
              <a:rPr lang="pt-BR" i="1" dirty="0">
                <a:latin typeface="Century Schoolbook" charset="0"/>
              </a:rPr>
              <a:t>Condição</a:t>
            </a:r>
            <a:endParaRPr lang="pt-BR" dirty="0">
              <a:latin typeface="Century Schoolbook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473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35975" cy="4525963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latin typeface="Century Schoolbook" charset="0"/>
              </a:rPr>
              <a:t> Estrutura Genérica</a:t>
            </a:r>
          </a:p>
          <a:p>
            <a:pPr>
              <a:lnSpc>
                <a:spcPct val="80000"/>
              </a:lnSpc>
              <a:buFontTx/>
              <a:buNone/>
            </a:pPr>
            <a:endParaRPr lang="pt-BR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solidFill>
                  <a:srgbClr val="FF0000"/>
                </a:solidFill>
                <a:latin typeface="Century Schoolbook" charset="0"/>
              </a:rPr>
              <a:t>SELECT</a:t>
            </a:r>
            <a:r>
              <a:rPr lang="pt-BR" dirty="0">
                <a:latin typeface="Century Schoolbook" charset="0"/>
              </a:rPr>
              <a:t> [DISTINCT | ALL] { </a:t>
            </a:r>
            <a:r>
              <a:rPr lang="pt-BR" i="1" dirty="0">
                <a:latin typeface="Century Schoolbook" charset="0"/>
              </a:rPr>
              <a:t>* </a:t>
            </a:r>
            <a:r>
              <a:rPr lang="pt-BR" dirty="0">
                <a:latin typeface="Century Schoolbook" charset="0"/>
              </a:rPr>
              <a:t>| [</a:t>
            </a:r>
            <a:r>
              <a:rPr lang="pt-BR" i="1" dirty="0">
                <a:latin typeface="Century Schoolbook" charset="0"/>
              </a:rPr>
              <a:t>Tabela</a:t>
            </a:r>
            <a:r>
              <a:rPr lang="pt-BR" dirty="0">
                <a:latin typeface="Century Schoolbook" charset="0"/>
              </a:rPr>
              <a:t>.]</a:t>
            </a:r>
            <a:r>
              <a:rPr lang="pt-BR" i="1" dirty="0">
                <a:latin typeface="Century Schoolbook" charset="0"/>
              </a:rPr>
              <a:t>Coluna1 </a:t>
            </a:r>
            <a:r>
              <a:rPr lang="pt-BR" dirty="0">
                <a:latin typeface="Century Schoolbook" charset="0"/>
              </a:rPr>
              <a:t>[AS </a:t>
            </a:r>
            <a:r>
              <a:rPr lang="pt-BR" i="1" dirty="0">
                <a:latin typeface="Century Schoolbook" charset="0"/>
              </a:rPr>
              <a:t>Alias1</a:t>
            </a:r>
            <a:r>
              <a:rPr lang="pt-BR" dirty="0">
                <a:latin typeface="Century Schoolbook" charset="0"/>
              </a:rPr>
              <a:t>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latin typeface="Century Schoolbook" charset="0"/>
              </a:rPr>
              <a:t>[ [</a:t>
            </a:r>
            <a:r>
              <a:rPr lang="pt-BR" i="1" dirty="0">
                <a:latin typeface="Century Schoolbook" charset="0"/>
              </a:rPr>
              <a:t>Tabela</a:t>
            </a:r>
            <a:r>
              <a:rPr lang="pt-BR" dirty="0">
                <a:latin typeface="Century Schoolbook" charset="0"/>
              </a:rPr>
              <a:t>.]</a:t>
            </a:r>
            <a:r>
              <a:rPr lang="pt-BR" i="1" dirty="0">
                <a:latin typeface="Century Schoolbook" charset="0"/>
              </a:rPr>
              <a:t>Coluna2 </a:t>
            </a:r>
            <a:r>
              <a:rPr lang="pt-BR" dirty="0">
                <a:latin typeface="Century Schoolbook" charset="0"/>
              </a:rPr>
              <a:t>[AS </a:t>
            </a:r>
            <a:r>
              <a:rPr lang="pt-BR" i="1" dirty="0">
                <a:latin typeface="Century Schoolbook" charset="0"/>
              </a:rPr>
              <a:t>Alias2</a:t>
            </a:r>
            <a:r>
              <a:rPr lang="pt-BR" dirty="0">
                <a:latin typeface="Century Schoolbook" charset="0"/>
              </a:rPr>
              <a:t>] [, ...]]}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solidFill>
                  <a:srgbClr val="FF0000"/>
                </a:solidFill>
                <a:latin typeface="Century Schoolbook" charset="0"/>
              </a:rPr>
              <a:t>FROM</a:t>
            </a:r>
            <a:r>
              <a:rPr lang="pt-BR" dirty="0">
                <a:latin typeface="Century Schoolbook" charset="0"/>
              </a:rPr>
              <a:t> </a:t>
            </a:r>
            <a:r>
              <a:rPr lang="pt-BR" i="1" dirty="0">
                <a:latin typeface="Century Schoolbook" charset="0"/>
              </a:rPr>
              <a:t>Tabela1 </a:t>
            </a:r>
            <a:r>
              <a:rPr lang="pt-BR" dirty="0">
                <a:latin typeface="Century Schoolbook" charset="0"/>
              </a:rPr>
              <a:t>[, </a:t>
            </a:r>
            <a:r>
              <a:rPr lang="pt-BR" i="1" dirty="0">
                <a:latin typeface="Century Schoolbook" charset="0"/>
              </a:rPr>
              <a:t>Tabela2 </a:t>
            </a:r>
            <a:r>
              <a:rPr lang="pt-BR" dirty="0">
                <a:latin typeface="Century Schoolbook" charset="0"/>
              </a:rPr>
              <a:t>[, ... ] 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latin typeface="Century Schoolbook" charset="0"/>
              </a:rPr>
              <a:t>[</a:t>
            </a:r>
            <a:r>
              <a:rPr lang="pt-BR" dirty="0">
                <a:solidFill>
                  <a:srgbClr val="FF0000"/>
                </a:solidFill>
                <a:latin typeface="Century Schoolbook" charset="0"/>
              </a:rPr>
              <a:t>WHERE</a:t>
            </a:r>
            <a:r>
              <a:rPr lang="pt-BR" dirty="0">
                <a:latin typeface="Century Schoolbook" charset="0"/>
              </a:rPr>
              <a:t> {</a:t>
            </a:r>
            <a:r>
              <a:rPr lang="pt-BR" i="1" dirty="0">
                <a:latin typeface="Century Schoolbook" charset="0"/>
              </a:rPr>
              <a:t>Condição Simples | Condição de Sub-consulta</a:t>
            </a:r>
            <a:r>
              <a:rPr lang="pt-BR" dirty="0">
                <a:latin typeface="Century Schoolbook" charset="0"/>
              </a:rPr>
              <a:t>} 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latin typeface="Century Schoolbook" charset="0"/>
              </a:rPr>
              <a:t>[</a:t>
            </a:r>
            <a:r>
              <a:rPr lang="pt-BR" dirty="0">
                <a:solidFill>
                  <a:srgbClr val="FF0000"/>
                </a:solidFill>
                <a:latin typeface="Century Schoolbook" charset="0"/>
              </a:rPr>
              <a:t>ORDER BY </a:t>
            </a:r>
            <a:r>
              <a:rPr lang="pt-BR" i="1" dirty="0">
                <a:latin typeface="Century Schoolbook" charset="0"/>
              </a:rPr>
              <a:t>Coluna1 </a:t>
            </a:r>
            <a:r>
              <a:rPr lang="pt-BR" dirty="0">
                <a:latin typeface="Century Schoolbook" charset="0"/>
              </a:rPr>
              <a:t>[ASC | DESC] [,</a:t>
            </a:r>
            <a:r>
              <a:rPr lang="pt-BR" i="1" dirty="0">
                <a:latin typeface="Century Schoolbook" charset="0"/>
              </a:rPr>
              <a:t>Coluna2 </a:t>
            </a:r>
            <a:r>
              <a:rPr lang="pt-BR" dirty="0">
                <a:latin typeface="Century Schoolbook" charset="0"/>
              </a:rPr>
              <a:t>[ASC | DESC] [, ... ]]]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latin typeface="Century Schoolbook" charset="0"/>
              </a:rPr>
              <a:t>[</a:t>
            </a:r>
            <a:r>
              <a:rPr lang="pt-BR" dirty="0">
                <a:solidFill>
                  <a:srgbClr val="FF0000"/>
                </a:solidFill>
                <a:latin typeface="Century Schoolbook" charset="0"/>
              </a:rPr>
              <a:t>GROUP BY </a:t>
            </a:r>
            <a:r>
              <a:rPr lang="pt-BR" i="1" dirty="0">
                <a:latin typeface="Century Schoolbook" charset="0"/>
              </a:rPr>
              <a:t>Coluna1 </a:t>
            </a:r>
            <a:r>
              <a:rPr lang="pt-BR" dirty="0">
                <a:latin typeface="Century Schoolbook" charset="0"/>
              </a:rPr>
              <a:t>[,</a:t>
            </a:r>
            <a:r>
              <a:rPr lang="pt-BR" i="1" dirty="0">
                <a:latin typeface="Century Schoolbook" charset="0"/>
              </a:rPr>
              <a:t>Coluna2 </a:t>
            </a:r>
            <a:r>
              <a:rPr lang="pt-BR" dirty="0">
                <a:latin typeface="Century Schoolbook" charset="0"/>
              </a:rPr>
              <a:t>[, ... ]] [HAVING </a:t>
            </a:r>
            <a:r>
              <a:rPr lang="pt-BR" i="1" dirty="0">
                <a:latin typeface="Century Schoolbook" charset="0"/>
              </a:rPr>
              <a:t>Condição </a:t>
            </a:r>
            <a:r>
              <a:rPr lang="pt-BR" dirty="0">
                <a:latin typeface="Century Schoolbook" charset="0"/>
              </a:rPr>
              <a:t>] ]</a:t>
            </a:r>
          </a:p>
          <a:p>
            <a:pPr>
              <a:lnSpc>
                <a:spcPct val="80000"/>
              </a:lnSpc>
              <a:buFontTx/>
              <a:buNone/>
            </a:pPr>
            <a:endParaRPr lang="pt-BR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696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692275"/>
            <a:ext cx="8229600" cy="31972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pt-BR" b="1" dirty="0">
                <a:latin typeface="Century Schoolbook" charset="0"/>
              </a:rPr>
              <a:t>SELECT/FROM </a:t>
            </a:r>
            <a:r>
              <a:rPr lang="pt-BR" dirty="0">
                <a:latin typeface="Century Schoolbook" charset="0"/>
              </a:rPr>
              <a:t>- Projeta os dados da(</a:t>
            </a:r>
            <a:r>
              <a:rPr lang="pt-BR" dirty="0" err="1">
                <a:latin typeface="Century Schoolbook" charset="0"/>
              </a:rPr>
              <a:t>s</a:t>
            </a:r>
            <a:r>
              <a:rPr lang="pt-BR" dirty="0">
                <a:latin typeface="Century Schoolbook" charset="0"/>
              </a:rPr>
              <a:t>) tabela(</a:t>
            </a:r>
            <a:r>
              <a:rPr lang="pt-BR" dirty="0" err="1">
                <a:latin typeface="Century Schoolbook" charset="0"/>
              </a:rPr>
              <a:t>s</a:t>
            </a:r>
            <a:r>
              <a:rPr lang="pt-BR" dirty="0">
                <a:latin typeface="Century Schoolbook" charset="0"/>
              </a:rPr>
              <a:t>), de acordo com os critérios especificados.</a:t>
            </a:r>
          </a:p>
          <a:p>
            <a:pPr>
              <a:lnSpc>
                <a:spcPct val="80000"/>
              </a:lnSpc>
            </a:pPr>
            <a:r>
              <a:rPr lang="pt-BR" dirty="0">
                <a:latin typeface="Century Schoolbook" charset="0"/>
              </a:rPr>
              <a:t> A projeção do resultado é em uma estrutura tipo tabela</a:t>
            </a:r>
          </a:p>
          <a:p>
            <a:pPr>
              <a:lnSpc>
                <a:spcPct val="80000"/>
              </a:lnSpc>
            </a:pPr>
            <a:r>
              <a:rPr lang="pt-BR" dirty="0">
                <a:latin typeface="Century Schoolbook" charset="0"/>
              </a:rPr>
              <a:t> Basta informar o que se quer, sem se preocupar como fazer isto (SQL Não é procedural).</a:t>
            </a:r>
          </a:p>
          <a:p>
            <a:pPr>
              <a:lnSpc>
                <a:spcPct val="80000"/>
              </a:lnSpc>
            </a:pPr>
            <a:r>
              <a:rPr lang="pt-BR" dirty="0">
                <a:latin typeface="Century Schoolbook" charset="0"/>
              </a:rPr>
              <a:t> Na cláusula SELECT, pode-se utilizar operadores aritméticos e funções de agregações, para projetar cálculos.</a:t>
            </a:r>
          </a:p>
          <a:p>
            <a:pPr>
              <a:lnSpc>
                <a:spcPct val="80000"/>
              </a:lnSpc>
            </a:pPr>
            <a:endParaRPr lang="pt-BR" dirty="0">
              <a:latin typeface="Century Schoolbook" charset="0"/>
            </a:endParaRP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199" y="4889500"/>
            <a:ext cx="4760913" cy="1666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0393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052512"/>
            <a:ext cx="8229600" cy="5805487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pt-BR" sz="1500" b="1" dirty="0" smtClean="0">
                <a:latin typeface="Century Schoolbook" charset="0"/>
              </a:rPr>
              <a:t>Exemplos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i="1" dirty="0" smtClean="0">
                <a:latin typeface="Century Schoolbook" charset="0"/>
              </a:rPr>
              <a:t>/</a:t>
            </a:r>
            <a:r>
              <a:rPr lang="pt-BR" sz="1500" i="1" dirty="0">
                <a:latin typeface="Century Schoolbook" charset="0"/>
              </a:rPr>
              <a:t>* Projetar todas as informações dos autores */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SELECT </a:t>
            </a:r>
            <a:r>
              <a:rPr lang="pt-BR" sz="1500" b="1" dirty="0" err="1">
                <a:latin typeface="Century Schoolbook" charset="0"/>
              </a:rPr>
              <a:t>CodAutor</a:t>
            </a:r>
            <a:r>
              <a:rPr lang="pt-BR" sz="1500" b="1" dirty="0">
                <a:latin typeface="Century Schoolbook" charset="0"/>
              </a:rPr>
              <a:t>, Nome, Nascimento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FROM AUTOR ;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OU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SELECT *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FROM AUTOR </a:t>
            </a:r>
            <a:r>
              <a:rPr lang="pt-BR" sz="1500" b="1" dirty="0" smtClean="0">
                <a:latin typeface="Century Schoolbook" charset="0"/>
              </a:rPr>
              <a:t>;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i="1" dirty="0">
                <a:latin typeface="Century Schoolbook" charset="0"/>
              </a:rPr>
              <a:t>/* Projetar a média dos valores dos livros */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SELECT AVG (Valor)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FROM LIVRO</a:t>
            </a:r>
            <a:r>
              <a:rPr lang="pt-BR" sz="1500" b="1" dirty="0" smtClean="0">
                <a:latin typeface="Century Schoolbook" charset="0"/>
              </a:rPr>
              <a:t>;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i="1" dirty="0">
                <a:latin typeface="Century Schoolbook" charset="0"/>
              </a:rPr>
              <a:t>/*Projetar todos os livros(títulos) e seus valores com 10% de desconto*/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SELECT Titulo, Valor - (Valor * 0.1)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FROM LIVRO</a:t>
            </a:r>
            <a:r>
              <a:rPr lang="pt-BR" sz="1500" b="1" dirty="0" smtClean="0">
                <a:latin typeface="Century Schoolbook" charset="0"/>
              </a:rPr>
              <a:t>;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60000"/>
              </a:lnSpc>
              <a:buFontTx/>
              <a:buNone/>
            </a:pPr>
            <a:endParaRPr lang="pt-BR" sz="15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829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pt-BR" sz="2000">
                <a:latin typeface="Century Schoolbook" charset="0"/>
              </a:rPr>
              <a:t> Uma coluna pode ser especificada pelo nome da sua tabela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>
                <a:latin typeface="Century Schoolbook" charset="0"/>
              </a:rPr>
              <a:t>(</a:t>
            </a:r>
            <a:r>
              <a:rPr lang="pt-BR" sz="2000" i="1">
                <a:latin typeface="Century Schoolbook" charset="0"/>
              </a:rPr>
              <a:t>Tabela.Coluna</a:t>
            </a:r>
            <a:r>
              <a:rPr lang="pt-BR" sz="2000">
                <a:latin typeface="Century Schoolbook" charset="0"/>
              </a:rPr>
              <a:t>), bem como, ser renomeada durante a consulta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>
                <a:latin typeface="Century Schoolbook" charset="0"/>
              </a:rPr>
              <a:t>(</a:t>
            </a:r>
            <a:r>
              <a:rPr lang="pt-BR" sz="2000" i="1">
                <a:latin typeface="Century Schoolbook" charset="0"/>
              </a:rPr>
              <a:t>Coluna AS ColunaRenomeada</a:t>
            </a:r>
            <a:r>
              <a:rPr lang="pt-BR" sz="2000">
                <a:latin typeface="Century Schoolbook" charset="0"/>
              </a:rPr>
              <a:t>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/* Projetar todos os nomes e respectivos nascimentos da tabela autor.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NOTE: mesmo especificando Tabela.Coluna, FROM é obrigatório */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2000" b="1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SELECT AUTOR.Nome, AUTOR.Nascimento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FROM AUTOR;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2000" b="1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/* Projetar todos os títulos dos livros e seus valores em dobro */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2000" b="1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SELECT Titulo, Valor * 2 as Dobro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2000" b="1">
                <a:latin typeface="Century Schoolbook" charset="0"/>
              </a:rPr>
              <a:t>FROM LIVRO;</a:t>
            </a:r>
            <a:endParaRPr lang="pt-BR" sz="200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889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509000" cy="4873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pt-BR" sz="2000" b="1" dirty="0">
                <a:latin typeface="Century Schoolbook" charset="0"/>
              </a:rPr>
              <a:t>WHERE - </a:t>
            </a:r>
            <a:r>
              <a:rPr lang="pt-BR" sz="2000" dirty="0">
                <a:latin typeface="Century Schoolbook" charset="0"/>
              </a:rPr>
              <a:t>Especifica quais linhas da(</a:t>
            </a:r>
            <a:r>
              <a:rPr lang="pt-BR" sz="2000" dirty="0" err="1">
                <a:latin typeface="Century Schoolbook" charset="0"/>
              </a:rPr>
              <a:t>s</a:t>
            </a:r>
            <a:r>
              <a:rPr lang="pt-BR" sz="2000" dirty="0">
                <a:latin typeface="Century Schoolbook" charset="0"/>
              </a:rPr>
              <a:t>) tabela(</a:t>
            </a:r>
            <a:r>
              <a:rPr lang="pt-BR" sz="2000" dirty="0" err="1">
                <a:latin typeface="Century Schoolbook" charset="0"/>
              </a:rPr>
              <a:t>s</a:t>
            </a:r>
            <a:r>
              <a:rPr lang="pt-BR" sz="2000" dirty="0">
                <a:latin typeface="Century Schoolbook" charset="0"/>
              </a:rPr>
              <a:t>) listada(</a:t>
            </a:r>
            <a:r>
              <a:rPr lang="pt-BR" sz="2000" dirty="0" err="1">
                <a:latin typeface="Century Schoolbook" charset="0"/>
              </a:rPr>
              <a:t>s</a:t>
            </a:r>
            <a:r>
              <a:rPr lang="pt-BR" sz="2000" dirty="0">
                <a:latin typeface="Century Schoolbook" charset="0"/>
              </a:rPr>
              <a:t>) </a:t>
            </a:r>
            <a:r>
              <a:rPr lang="pt-BR" sz="2000" dirty="0" smtClean="0">
                <a:latin typeface="Century Schoolbook" charset="0"/>
              </a:rPr>
              <a:t>na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pt-BR" sz="2000" dirty="0" smtClean="0">
                <a:latin typeface="Century Schoolbook" charset="0"/>
              </a:rPr>
              <a:t> cláusula </a:t>
            </a:r>
            <a:r>
              <a:rPr lang="pt-BR" sz="2000" dirty="0">
                <a:latin typeface="Century Schoolbook" charset="0"/>
              </a:rPr>
              <a:t>FROM são afetadas pela condição</a:t>
            </a:r>
            <a:r>
              <a:rPr lang="pt-BR" sz="2000" dirty="0" smtClean="0">
                <a:latin typeface="Century Schoolbook" charset="0"/>
              </a:rPr>
              <a:t>.</a:t>
            </a:r>
            <a:endParaRPr lang="pt-BR" sz="2000" dirty="0">
              <a:latin typeface="Century Schoolbook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pt-BR" sz="1800" dirty="0" smtClean="0">
                <a:latin typeface="Century Schoolbook" charset="0"/>
              </a:rPr>
              <a:t>Se </a:t>
            </a:r>
            <a:r>
              <a:rPr lang="pt-BR" sz="1800" dirty="0">
                <a:latin typeface="Century Schoolbook" charset="0"/>
              </a:rPr>
              <a:t>esta não for especificada, a consulta retornará todas as linhas da tabela.</a:t>
            </a:r>
          </a:p>
          <a:p>
            <a:pPr>
              <a:lnSpc>
                <a:spcPct val="80000"/>
              </a:lnSpc>
            </a:pPr>
            <a:r>
              <a:rPr lang="pt-BR" sz="2000" dirty="0">
                <a:latin typeface="Century Schoolbook" charset="0"/>
              </a:rPr>
              <a:t> Operadores Utilizados</a:t>
            </a:r>
          </a:p>
          <a:p>
            <a:pPr>
              <a:lnSpc>
                <a:spcPct val="80000"/>
              </a:lnSpc>
            </a:pPr>
            <a:endParaRPr lang="pt-BR" sz="2000" dirty="0">
              <a:latin typeface="Century Schoolbook" charset="0"/>
            </a:endParaRPr>
          </a:p>
          <a:p>
            <a:pPr>
              <a:lnSpc>
                <a:spcPct val="80000"/>
              </a:lnSpc>
            </a:pPr>
            <a:endParaRPr lang="pt-BR" sz="2000" dirty="0">
              <a:latin typeface="Century Schoolbook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pt-BR" sz="2000" dirty="0">
              <a:latin typeface="Century Schoolbook" charset="0"/>
            </a:endParaRPr>
          </a:p>
          <a:p>
            <a:pPr>
              <a:lnSpc>
                <a:spcPct val="80000"/>
              </a:lnSpc>
            </a:pPr>
            <a:endParaRPr lang="pt-BR" sz="2000" dirty="0">
              <a:latin typeface="Century Schoolbook" charset="0"/>
            </a:endParaRPr>
          </a:p>
          <a:p>
            <a:pPr>
              <a:lnSpc>
                <a:spcPct val="80000"/>
              </a:lnSpc>
            </a:pPr>
            <a:endParaRPr lang="pt-BR" sz="2000" dirty="0">
              <a:latin typeface="Century Schoolbook" charset="0"/>
            </a:endParaRPr>
          </a:p>
          <a:p>
            <a:pPr>
              <a:lnSpc>
                <a:spcPct val="80000"/>
              </a:lnSpc>
            </a:pPr>
            <a:r>
              <a:rPr lang="pt-BR" sz="2000" dirty="0">
                <a:latin typeface="Century Schoolbook" charset="0"/>
              </a:rPr>
              <a:t> A condição de WHERE pode ser de três tipos:</a:t>
            </a:r>
          </a:p>
          <a:p>
            <a:pPr lvl="1">
              <a:lnSpc>
                <a:spcPct val="80000"/>
              </a:lnSpc>
            </a:pPr>
            <a:r>
              <a:rPr lang="pt-BR" sz="1800" dirty="0">
                <a:latin typeface="Century Schoolbook" charset="0"/>
              </a:rPr>
              <a:t> Comparação</a:t>
            </a:r>
          </a:p>
          <a:p>
            <a:pPr lvl="1">
              <a:lnSpc>
                <a:spcPct val="80000"/>
              </a:lnSpc>
            </a:pPr>
            <a:r>
              <a:rPr lang="pt-BR" sz="1800" dirty="0">
                <a:latin typeface="Century Schoolbook" charset="0"/>
              </a:rPr>
              <a:t> </a:t>
            </a:r>
            <a:r>
              <a:rPr lang="pt-BR" sz="1800" dirty="0" smtClean="0">
                <a:latin typeface="Century Schoolbook" charset="0"/>
              </a:rPr>
              <a:t>Ligação </a:t>
            </a:r>
            <a:r>
              <a:rPr lang="pt-BR" sz="1800" dirty="0">
                <a:latin typeface="Century Schoolbook" charset="0"/>
              </a:rPr>
              <a:t>entre tabelas (</a:t>
            </a:r>
            <a:r>
              <a:rPr lang="pt-BR" sz="1800" dirty="0" err="1">
                <a:latin typeface="Century Schoolbook" charset="0"/>
              </a:rPr>
              <a:t>Join</a:t>
            </a:r>
            <a:r>
              <a:rPr lang="pt-BR" sz="1800" dirty="0">
                <a:latin typeface="Century Schoolbook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pt-BR" sz="1800" dirty="0">
                <a:latin typeface="Century Schoolbook" charset="0"/>
              </a:rPr>
              <a:t> </a:t>
            </a:r>
            <a:r>
              <a:rPr lang="pt-BR" sz="1800" dirty="0" smtClean="0">
                <a:latin typeface="Century Schoolbook" charset="0"/>
              </a:rPr>
              <a:t>S</a:t>
            </a:r>
            <a:r>
              <a:rPr lang="pt-BR" sz="1800" dirty="0" smtClean="0">
                <a:latin typeface="Century Schoolbook" charset="0"/>
              </a:rPr>
              <a:t>ub</a:t>
            </a:r>
            <a:r>
              <a:rPr lang="pt-BR" sz="1800" dirty="0">
                <a:latin typeface="Century Schoolbook" charset="0"/>
              </a:rPr>
              <a:t>-Consulta (Sub-Queries)</a:t>
            </a: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1" y="3250220"/>
            <a:ext cx="5800724" cy="140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6294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Legendas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Nesta</a:t>
            </a:r>
            <a:r>
              <a:rPr lang="en-US" dirty="0" smtClean="0"/>
              <a:t> </a:t>
            </a:r>
            <a:r>
              <a:rPr lang="en-US" dirty="0" err="1" smtClean="0"/>
              <a:t>apresentação</a:t>
            </a:r>
            <a:r>
              <a:rPr lang="en-US" dirty="0" smtClean="0"/>
              <a:t>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utilizadas</a:t>
            </a:r>
            <a:r>
              <a:rPr lang="en-US" dirty="0" smtClean="0"/>
              <a:t> </a:t>
            </a:r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legendas</a:t>
            </a:r>
            <a:r>
              <a:rPr lang="en-US" dirty="0" smtClean="0"/>
              <a:t>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625938"/>
            <a:ext cx="874806" cy="7463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89206" y="2744747"/>
            <a:ext cx="6190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Indica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ficou</a:t>
            </a:r>
            <a:r>
              <a:rPr lang="en-US" dirty="0" smtClean="0"/>
              <a:t> </a:t>
            </a:r>
            <a:r>
              <a:rPr lang="en-US" dirty="0" err="1" smtClean="0"/>
              <a:t>curioso</a:t>
            </a:r>
            <a:r>
              <a:rPr lang="en-US" dirty="0" smtClean="0"/>
              <a:t> e </a:t>
            </a:r>
            <a:r>
              <a:rPr lang="en-US" dirty="0" err="1" smtClean="0"/>
              <a:t>quer</a:t>
            </a:r>
            <a:r>
              <a:rPr lang="en-US" dirty="0" smtClean="0"/>
              <a:t> </a:t>
            </a:r>
            <a:r>
              <a:rPr lang="en-US" dirty="0" err="1" smtClean="0"/>
              <a:t>aprofundar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conhecimentos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assunto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810001"/>
            <a:ext cx="874806" cy="8748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89206" y="4025954"/>
            <a:ext cx="5047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Indica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</a:t>
            </a:r>
            <a:r>
              <a:rPr lang="en-US" dirty="0" err="1" smtClean="0"/>
              <a:t>importante</a:t>
            </a:r>
            <a:r>
              <a:rPr lang="en-US" dirty="0" smtClean="0"/>
              <a:t>, </a:t>
            </a:r>
            <a:r>
              <a:rPr lang="en-US" dirty="0" err="1" smtClean="0"/>
              <a:t>leitura</a:t>
            </a:r>
            <a:r>
              <a:rPr lang="en-US" dirty="0" smtClean="0"/>
              <a:t> </a:t>
            </a:r>
            <a:r>
              <a:rPr lang="en-US" dirty="0" err="1" smtClean="0"/>
              <a:t>obrigatória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175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79400" y="1600200"/>
            <a:ext cx="8648700" cy="5003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pt-BR" sz="1800" b="1" dirty="0" smtClean="0">
                <a:latin typeface="Century Schoolbook" charset="0"/>
              </a:rPr>
              <a:t>Comparação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80000"/>
              </a:lnSpc>
            </a:pPr>
            <a:r>
              <a:rPr lang="pt-BR" sz="1800" b="1" dirty="0">
                <a:latin typeface="Century Schoolbook" charset="0"/>
              </a:rPr>
              <a:t>Expressão Operador Relacional Expressão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t-BR" sz="1600" b="1" dirty="0">
                <a:latin typeface="Century Schoolbook" charset="0"/>
              </a:rPr>
              <a:t>A condição é verdadeira quando a 1a expressão atende ao operador relacional sobre a 2a expressão.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t-BR" sz="1600" b="1" dirty="0">
                <a:latin typeface="Century Schoolbook" charset="0"/>
              </a:rPr>
              <a:t>/* Projetar livros publicados após 30 de maio de 1993 */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SELECT *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FROM LIVRO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WHERE </a:t>
            </a:r>
            <a:r>
              <a:rPr lang="pt-BR" sz="1800" b="1" dirty="0" err="1">
                <a:latin typeface="Century Schoolbook" charset="0"/>
              </a:rPr>
              <a:t>Publicacao</a:t>
            </a:r>
            <a:r>
              <a:rPr lang="pt-BR" sz="1800" b="1" dirty="0">
                <a:latin typeface="Century Schoolbook" charset="0"/>
              </a:rPr>
              <a:t> &gt; </a:t>
            </a:r>
            <a:r>
              <a:rPr lang="ja-JP" altLang="pt-BR" sz="1800" b="1" dirty="0">
                <a:latin typeface="Century Schoolbook" charset="0"/>
              </a:rPr>
              <a:t>‘</a:t>
            </a:r>
            <a:r>
              <a:rPr lang="pt-BR" sz="1800" b="1" dirty="0">
                <a:latin typeface="Century Schoolbook" charset="0"/>
              </a:rPr>
              <a:t>5/30/93</a:t>
            </a:r>
            <a:r>
              <a:rPr lang="ja-JP" altLang="pt-BR" sz="1800" b="1" dirty="0">
                <a:latin typeface="Century Schoolbook" charset="0"/>
              </a:rPr>
              <a:t>’</a:t>
            </a:r>
            <a:r>
              <a:rPr lang="pt-BR" sz="1800" b="1" dirty="0">
                <a:latin typeface="Century Schoolbook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dirty="0">
                <a:latin typeface="Century Schoolbook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pt-BR" sz="1800" b="1" dirty="0">
                <a:latin typeface="Century Schoolbook" charset="0"/>
              </a:rPr>
              <a:t>Expressão [NOT] BETWEEN Expressão AND Expressão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t-BR" sz="1600" dirty="0">
                <a:latin typeface="Century Schoolbook" charset="0"/>
              </a:rPr>
              <a:t> </a:t>
            </a:r>
            <a:r>
              <a:rPr lang="pt-BR" sz="1600" b="1" dirty="0">
                <a:latin typeface="Century Schoolbook" charset="0"/>
              </a:rPr>
              <a:t>A condição é verdadeira quando a 1a expressão é um valor compreendido entre a 2a e 3a expressões (inclusive).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t-BR" sz="1600" b="1" dirty="0">
                <a:latin typeface="Century Schoolbook" charset="0"/>
              </a:rPr>
              <a:t>/* Projetar livros com valor de 10.00 a 100.00 */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SELECT *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FROM LIVRO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WHERE Valor BETWEEN 10.00 AND 100.00;</a:t>
            </a:r>
            <a:endParaRPr lang="pt-BR" sz="1800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t-BR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486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Comparação</a:t>
            </a:r>
          </a:p>
          <a:p>
            <a:pPr>
              <a:lnSpc>
                <a:spcPct val="80000"/>
              </a:lnSpc>
            </a:pPr>
            <a:r>
              <a:rPr lang="pt-BR" b="1" dirty="0">
                <a:latin typeface="Century Schoolbook" charset="0"/>
              </a:rPr>
              <a:t>Expressão [NOT] IN (Valores)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>
                <a:latin typeface="Century Schoolbook" charset="0"/>
              </a:rPr>
              <a:t>A condição é verdadeira se o valor da expressão </a:t>
            </a:r>
            <a:r>
              <a:rPr lang="pt-BR" dirty="0" smtClean="0">
                <a:latin typeface="Century Schoolbook" charset="0"/>
              </a:rPr>
              <a:t>é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dirty="0" smtClean="0">
                <a:latin typeface="Century Schoolbook" charset="0"/>
              </a:rPr>
              <a:t> </a:t>
            </a:r>
            <a:r>
              <a:rPr lang="pt-BR" dirty="0">
                <a:latin typeface="Century Schoolbook" charset="0"/>
              </a:rPr>
              <a:t>igual a um dos valores entre parênteses</a:t>
            </a:r>
          </a:p>
          <a:p>
            <a:pPr>
              <a:lnSpc>
                <a:spcPct val="80000"/>
              </a:lnSpc>
              <a:buFontTx/>
              <a:buNone/>
            </a:pPr>
            <a:endParaRPr lang="pt-BR" b="1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/</a:t>
            </a:r>
            <a:r>
              <a:rPr lang="pt-BR" dirty="0">
                <a:latin typeface="Century Schoolbook" charset="0"/>
              </a:rPr>
              <a:t>* Projetar as Editoras com sede em São Paulo ou Rio de Janeiro*/</a:t>
            </a:r>
          </a:p>
          <a:p>
            <a:pPr>
              <a:lnSpc>
                <a:spcPct val="80000"/>
              </a:lnSpc>
              <a:buFontTx/>
              <a:buNone/>
            </a:pPr>
            <a:endParaRPr lang="pt-BR" b="1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SELECT *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FROM </a:t>
            </a:r>
            <a:r>
              <a:rPr lang="pt-BR" b="1" dirty="0" smtClean="0">
                <a:latin typeface="Century Schoolbook" charset="0"/>
              </a:rPr>
              <a:t>EDITORA</a:t>
            </a:r>
            <a:endParaRPr lang="pt-BR" b="1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b="1" dirty="0">
                <a:latin typeface="Century Schoolbook" charset="0"/>
              </a:rPr>
              <a:t>WHERE Cidade IN (</a:t>
            </a:r>
            <a:r>
              <a:rPr lang="ja-JP" altLang="pt-BR" b="1" dirty="0">
                <a:latin typeface="Century Schoolbook" charset="0"/>
              </a:rPr>
              <a:t>‘</a:t>
            </a:r>
            <a:r>
              <a:rPr lang="pt-BR" b="1" dirty="0">
                <a:latin typeface="Century Schoolbook" charset="0"/>
              </a:rPr>
              <a:t>São Paulo</a:t>
            </a:r>
            <a:r>
              <a:rPr lang="ja-JP" altLang="pt-BR" b="1" dirty="0">
                <a:latin typeface="Century Schoolbook" charset="0"/>
              </a:rPr>
              <a:t>’</a:t>
            </a:r>
            <a:r>
              <a:rPr lang="pt-BR" b="1" dirty="0">
                <a:latin typeface="Century Schoolbook" charset="0"/>
              </a:rPr>
              <a:t>, </a:t>
            </a:r>
            <a:r>
              <a:rPr lang="ja-JP" altLang="pt-BR" b="1" dirty="0">
                <a:latin typeface="Century Schoolbook" charset="0"/>
              </a:rPr>
              <a:t>‘</a:t>
            </a:r>
            <a:r>
              <a:rPr lang="pt-BR" b="1" dirty="0">
                <a:latin typeface="Century Schoolbook" charset="0"/>
              </a:rPr>
              <a:t>Rio de Janeiro</a:t>
            </a:r>
            <a:r>
              <a:rPr lang="ja-JP" altLang="pt-BR" b="1" dirty="0">
                <a:latin typeface="Century Schoolbook" charset="0"/>
              </a:rPr>
              <a:t>’</a:t>
            </a:r>
            <a:r>
              <a:rPr lang="pt-BR" b="1" dirty="0">
                <a:latin typeface="Century Schoolbook" charset="0"/>
              </a:rPr>
              <a:t>);</a:t>
            </a:r>
            <a:endParaRPr lang="pt-BR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t-BR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7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052513"/>
            <a:ext cx="8724899" cy="554513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pt-BR" sz="1500" b="1" dirty="0" smtClean="0">
                <a:latin typeface="Century Schoolbook" charset="0"/>
              </a:rPr>
              <a:t>Comparação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dirty="0">
                <a:latin typeface="Century Schoolbook" charset="0"/>
              </a:rPr>
              <a:t> Coluna </a:t>
            </a:r>
            <a:r>
              <a:rPr lang="pt-BR" sz="1500" b="1" dirty="0">
                <a:latin typeface="Century Schoolbook" charset="0"/>
              </a:rPr>
              <a:t>[NOT] LIKE </a:t>
            </a:r>
            <a:r>
              <a:rPr lang="ja-JP" altLang="pt-BR" sz="1500" dirty="0">
                <a:latin typeface="Century Schoolbook" charset="0"/>
              </a:rPr>
              <a:t>‘</a:t>
            </a:r>
            <a:r>
              <a:rPr lang="pt-BR" sz="1500" dirty="0">
                <a:latin typeface="Century Schoolbook" charset="0"/>
              </a:rPr>
              <a:t>Cadeia de Caracteres</a:t>
            </a:r>
            <a:r>
              <a:rPr lang="ja-JP" altLang="pt-BR" sz="1500" dirty="0">
                <a:latin typeface="Century Schoolbook" charset="0"/>
              </a:rPr>
              <a:t>’</a:t>
            </a:r>
            <a:endParaRPr lang="pt-BR" sz="1500" dirty="0">
              <a:latin typeface="Century Schoolbook" charset="0"/>
            </a:endParaRPr>
          </a:p>
          <a:p>
            <a:pPr>
              <a:lnSpc>
                <a:spcPct val="80000"/>
              </a:lnSpc>
            </a:pPr>
            <a:r>
              <a:rPr lang="pt-BR" sz="1500" dirty="0">
                <a:latin typeface="Century Schoolbook" charset="0"/>
              </a:rPr>
              <a:t> </a:t>
            </a:r>
            <a:r>
              <a:rPr lang="pt-BR" sz="1500" b="1" dirty="0">
                <a:latin typeface="Century Schoolbook" charset="0"/>
              </a:rPr>
              <a:t>A condição é satisfeita quando o valor da coluna é igual ao valor </a:t>
            </a:r>
            <a:r>
              <a:rPr lang="pt-BR" sz="1500" b="1" dirty="0" smtClean="0">
                <a:latin typeface="Century Schoolbook" charset="0"/>
              </a:rPr>
              <a:t>da cadeia </a:t>
            </a:r>
            <a:r>
              <a:rPr lang="pt-BR" sz="1500" b="1" dirty="0">
                <a:latin typeface="Century Schoolbook" charset="0"/>
              </a:rPr>
              <a:t>de caracteres.</a:t>
            </a:r>
          </a:p>
          <a:p>
            <a:pPr>
              <a:lnSpc>
                <a:spcPct val="80000"/>
              </a:lnSpc>
            </a:pPr>
            <a:r>
              <a:rPr lang="pt-BR" sz="1500" dirty="0">
                <a:latin typeface="Century Schoolbook" charset="0"/>
              </a:rPr>
              <a:t> </a:t>
            </a:r>
            <a:r>
              <a:rPr lang="pt-BR" sz="1500" b="1" dirty="0">
                <a:latin typeface="Century Schoolbook" charset="0"/>
              </a:rPr>
              <a:t>Caracteres especiais para construção da cadeia de caracteres: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pt-BR" sz="1500" b="1" dirty="0">
                <a:latin typeface="Century Schoolbook" charset="0"/>
              </a:rPr>
              <a:t>“</a:t>
            </a:r>
            <a:r>
              <a:rPr lang="pt-BR" sz="1500" b="1" dirty="0">
                <a:latin typeface="Century Schoolbook" charset="0"/>
              </a:rPr>
              <a:t>%</a:t>
            </a:r>
            <a:r>
              <a:rPr lang="ja-JP" altLang="pt-BR" sz="1500" b="1" dirty="0">
                <a:latin typeface="Century Schoolbook" charset="0"/>
              </a:rPr>
              <a:t>”</a:t>
            </a:r>
            <a:r>
              <a:rPr lang="pt-BR" sz="1500" b="1" dirty="0">
                <a:latin typeface="Century Schoolbook" charset="0"/>
              </a:rPr>
              <a:t> ou </a:t>
            </a:r>
            <a:r>
              <a:rPr lang="ja-JP" altLang="pt-BR" sz="1500" b="1" dirty="0">
                <a:latin typeface="Century Schoolbook" charset="0"/>
              </a:rPr>
              <a:t>“</a:t>
            </a:r>
            <a:r>
              <a:rPr lang="pt-BR" sz="1500" b="1" dirty="0">
                <a:latin typeface="Century Schoolbook" charset="0"/>
              </a:rPr>
              <a:t>*</a:t>
            </a:r>
            <a:r>
              <a:rPr lang="ja-JP" altLang="pt-BR" sz="1500" b="1" dirty="0">
                <a:latin typeface="Century Schoolbook" charset="0"/>
              </a:rPr>
              <a:t>”</a:t>
            </a:r>
            <a:r>
              <a:rPr lang="pt-BR" sz="1500" b="1" dirty="0">
                <a:latin typeface="Century Schoolbook" charset="0"/>
              </a:rPr>
              <a:t> </a:t>
            </a:r>
            <a:r>
              <a:rPr lang="pt-BR" sz="1500" dirty="0" smtClean="0">
                <a:latin typeface="Century Schoolbook" charset="0"/>
              </a:rPr>
              <a:t>-  </a:t>
            </a:r>
            <a:r>
              <a:rPr lang="pt-BR" sz="1500" b="1" dirty="0">
                <a:latin typeface="Century Schoolbook" charset="0"/>
              </a:rPr>
              <a:t>Usado para representar zero ou mais caracteres.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pt-BR" sz="1500" b="1" dirty="0">
                <a:latin typeface="Century Schoolbook" charset="0"/>
              </a:rPr>
              <a:t>“</a:t>
            </a:r>
            <a:r>
              <a:rPr lang="pt-BR" sz="1500" b="1" dirty="0">
                <a:latin typeface="Century Schoolbook" charset="0"/>
              </a:rPr>
              <a:t>_</a:t>
            </a:r>
            <a:r>
              <a:rPr lang="ja-JP" altLang="pt-BR" sz="1500" b="1" dirty="0">
                <a:latin typeface="Century Schoolbook" charset="0"/>
              </a:rPr>
              <a:t>”</a:t>
            </a:r>
            <a:r>
              <a:rPr lang="pt-BR" sz="1500" b="1" dirty="0">
                <a:latin typeface="Century Schoolbook" charset="0"/>
              </a:rPr>
              <a:t> ou </a:t>
            </a:r>
            <a:r>
              <a:rPr lang="ja-JP" altLang="pt-BR" sz="1500" b="1" dirty="0">
                <a:latin typeface="Century Schoolbook" charset="0"/>
              </a:rPr>
              <a:t>“</a:t>
            </a:r>
            <a:r>
              <a:rPr lang="pt-BR" sz="1500" b="1" dirty="0">
                <a:latin typeface="Century Schoolbook" charset="0"/>
              </a:rPr>
              <a:t>?</a:t>
            </a:r>
            <a:r>
              <a:rPr lang="ja-JP" altLang="pt-BR" sz="1500" b="1" dirty="0">
                <a:latin typeface="Century Schoolbook" charset="0"/>
              </a:rPr>
              <a:t>”</a:t>
            </a:r>
            <a:r>
              <a:rPr lang="pt-BR" sz="1500" b="1" dirty="0">
                <a:latin typeface="Century Schoolbook" charset="0"/>
              </a:rPr>
              <a:t> </a:t>
            </a:r>
            <a:r>
              <a:rPr lang="pt-BR" sz="1500" dirty="0" smtClean="0">
                <a:latin typeface="Century Schoolbook" charset="0"/>
              </a:rPr>
              <a:t>- </a:t>
            </a:r>
            <a:r>
              <a:rPr lang="pt-BR" sz="1500" b="1" dirty="0" smtClean="0">
                <a:latin typeface="Century Schoolbook" charset="0"/>
              </a:rPr>
              <a:t>Usado </a:t>
            </a:r>
            <a:r>
              <a:rPr lang="pt-BR" sz="1500" b="1" dirty="0">
                <a:latin typeface="Century Schoolbook" charset="0"/>
              </a:rPr>
              <a:t>para representar um caractere</a:t>
            </a:r>
            <a:r>
              <a:rPr lang="pt-BR" sz="1500" b="1" dirty="0" smtClean="0">
                <a:latin typeface="Century Schoolbook" charset="0"/>
              </a:rPr>
              <a:t>.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/*Projetar todos os autores cujo nome tenha 10 caracteres e inicie com </a:t>
            </a:r>
            <a:r>
              <a:rPr lang="pt-BR" sz="1500" b="1" dirty="0" err="1">
                <a:latin typeface="Century Schoolbook" charset="0"/>
              </a:rPr>
              <a:t>R</a:t>
            </a:r>
            <a:r>
              <a:rPr lang="pt-BR" sz="1500" b="1" dirty="0">
                <a:latin typeface="Century Schoolbook" charset="0"/>
              </a:rPr>
              <a:t>*</a:t>
            </a:r>
            <a:r>
              <a:rPr lang="pt-BR" sz="1500" b="1" dirty="0" smtClean="0">
                <a:latin typeface="Century Schoolbook" charset="0"/>
              </a:rPr>
              <a:t>/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 smtClean="0">
                <a:latin typeface="Century Schoolbook" charset="0"/>
              </a:rPr>
              <a:t>SELECT </a:t>
            </a:r>
            <a:r>
              <a:rPr lang="pt-BR" sz="1500" b="1" dirty="0">
                <a:latin typeface="Century Schoolbook" charset="0"/>
              </a:rPr>
              <a:t>*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FROM AUTOR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WHERE Titulo LIKE </a:t>
            </a:r>
            <a:r>
              <a:rPr lang="ja-JP" altLang="pt-BR" sz="1500" b="1" dirty="0">
                <a:latin typeface="Century Schoolbook" charset="0"/>
              </a:rPr>
              <a:t>‘</a:t>
            </a:r>
            <a:r>
              <a:rPr lang="pt-BR" sz="1500" b="1" dirty="0" err="1">
                <a:latin typeface="Century Schoolbook" charset="0"/>
              </a:rPr>
              <a:t>R</a:t>
            </a:r>
            <a:r>
              <a:rPr lang="pt-BR" sz="1500" b="1" dirty="0">
                <a:latin typeface="Century Schoolbook" charset="0"/>
              </a:rPr>
              <a:t>?????????</a:t>
            </a:r>
            <a:r>
              <a:rPr lang="ja-JP" altLang="pt-BR" sz="1500" b="1" dirty="0">
                <a:latin typeface="Century Schoolbook" charset="0"/>
              </a:rPr>
              <a:t>’</a:t>
            </a:r>
            <a:r>
              <a:rPr lang="pt-BR" sz="1500" b="1" dirty="0">
                <a:latin typeface="Century Schoolbook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/*Projetar todos os livros que </a:t>
            </a:r>
            <a:r>
              <a:rPr lang="pt-BR" sz="1500" b="1" dirty="0" smtClean="0">
                <a:latin typeface="Century Schoolbook" charset="0"/>
              </a:rPr>
              <a:t>tenham Banco </a:t>
            </a:r>
            <a:r>
              <a:rPr lang="pt-BR" sz="1500" b="1" dirty="0">
                <a:latin typeface="Century Schoolbook" charset="0"/>
              </a:rPr>
              <a:t>de Dados no seu título*</a:t>
            </a:r>
            <a:r>
              <a:rPr lang="pt-BR" sz="1500" b="1" dirty="0" smtClean="0">
                <a:latin typeface="Century Schoolbook" charset="0"/>
              </a:rPr>
              <a:t>/</a:t>
            </a:r>
            <a:endParaRPr lang="pt-BR" sz="1500" b="1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SELECT *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FROM LIVRO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1500" b="1" dirty="0">
                <a:latin typeface="Century Schoolbook" charset="0"/>
              </a:rPr>
              <a:t>WHERE Titulo LIKE </a:t>
            </a:r>
            <a:r>
              <a:rPr lang="ja-JP" altLang="pt-BR" sz="1500" b="1" dirty="0">
                <a:latin typeface="Century Schoolbook" charset="0"/>
              </a:rPr>
              <a:t>‘</a:t>
            </a:r>
            <a:r>
              <a:rPr lang="pt-BR" sz="1500" b="1" dirty="0">
                <a:latin typeface="Century Schoolbook" charset="0"/>
              </a:rPr>
              <a:t>%Banco de Dados%</a:t>
            </a:r>
            <a:r>
              <a:rPr lang="ja-JP" altLang="pt-BR" sz="1500" b="1" dirty="0">
                <a:latin typeface="Century Schoolbook" charset="0"/>
              </a:rPr>
              <a:t>’</a:t>
            </a:r>
            <a:r>
              <a:rPr lang="pt-BR" sz="1500" b="1" dirty="0">
                <a:latin typeface="Century Schoolbook" charset="0"/>
              </a:rPr>
              <a:t>;</a:t>
            </a:r>
            <a:endParaRPr lang="pt-BR" sz="1500" dirty="0">
              <a:latin typeface="Century Schoolbook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t-BR" sz="15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22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pt-BR" b="1">
                <a:latin typeface="Century Schoolbook" charset="0"/>
              </a:rPr>
              <a:t>Ligação entre tabelas (Join)</a:t>
            </a:r>
          </a:p>
          <a:p>
            <a:pPr>
              <a:lnSpc>
                <a:spcPct val="90000"/>
              </a:lnSpc>
            </a:pPr>
            <a:r>
              <a:rPr lang="pt-BR">
                <a:latin typeface="Century Schoolbook" charset="0"/>
              </a:rPr>
              <a:t> Diz-se que tabelas estão relacionadas se tiverem campos comuns (ch.primária e ch. estrangeira).</a:t>
            </a:r>
          </a:p>
          <a:p>
            <a:pPr>
              <a:lnSpc>
                <a:spcPct val="90000"/>
              </a:lnSpc>
            </a:pPr>
            <a:r>
              <a:rPr lang="pt-BR">
                <a:latin typeface="Century Schoolbook" charset="0"/>
              </a:rPr>
              <a:t> O efeito do JOIN é a criação de uma tabela temporária em que cada par de linhas, que satisfação a condição de ligação, são ligados para formar uma única linha.</a:t>
            </a:r>
          </a:p>
          <a:p>
            <a:pPr>
              <a:lnSpc>
                <a:spcPct val="90000"/>
              </a:lnSpc>
            </a:pPr>
            <a:r>
              <a:rPr lang="pt-BR">
                <a:latin typeface="Century Schoolbook" charset="0"/>
              </a:rPr>
              <a:t> A ligação é sempre estabelecida à frente da cláusula WHERE usando o operador relacional da igualdade (=).</a:t>
            </a:r>
          </a:p>
          <a:p>
            <a:pPr lvl="1">
              <a:lnSpc>
                <a:spcPct val="90000"/>
              </a:lnSpc>
            </a:pPr>
            <a:r>
              <a:rPr lang="pt-BR" sz="2000">
                <a:latin typeface="Century Schoolbook" charset="0"/>
              </a:rPr>
              <a:t> </a:t>
            </a:r>
            <a:r>
              <a:rPr lang="pt-BR" sz="2000" b="1">
                <a:latin typeface="Century Schoolbook" charset="0"/>
              </a:rPr>
              <a:t>FROM estabelece o produto cartesiano entre as tabelas listadas</a:t>
            </a:r>
          </a:p>
          <a:p>
            <a:pPr lvl="1">
              <a:lnSpc>
                <a:spcPct val="90000"/>
              </a:lnSpc>
            </a:pPr>
            <a:r>
              <a:rPr lang="pt-BR" sz="2000">
                <a:latin typeface="Century Schoolbook" charset="0"/>
              </a:rPr>
              <a:t> </a:t>
            </a:r>
            <a:r>
              <a:rPr lang="pt-BR" sz="2000" b="1">
                <a:latin typeface="Century Schoolbook" charset="0"/>
              </a:rPr>
              <a:t>WHERE filtra as linhas úteis segundo a condição especificada</a:t>
            </a:r>
            <a:endParaRPr lang="pt-BR" sz="2000">
              <a:latin typeface="Century Schoolbook" charset="0"/>
            </a:endParaRPr>
          </a:p>
          <a:p>
            <a:pPr>
              <a:lnSpc>
                <a:spcPct val="90000"/>
              </a:lnSpc>
            </a:pPr>
            <a:endParaRPr lang="pt-BR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246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r>
              <a:rPr lang="pt-BR" b="1">
                <a:latin typeface="Century Schoolbook" charset="0"/>
              </a:rPr>
              <a:t>Ligação entre tabelas (Join) – cont.</a:t>
            </a:r>
          </a:p>
          <a:p>
            <a:pPr lvl="1"/>
            <a:r>
              <a:rPr lang="pt-BR">
                <a:latin typeface="Century Schoolbook" charset="0"/>
              </a:rPr>
              <a:t> Pode-se misturar as cláusulas de comparação, vistas anteriormente,juntamente com AND, OR e NOT para formar equações de ligações mais complexas</a:t>
            </a:r>
          </a:p>
          <a:p>
            <a:pPr lvl="1"/>
            <a:r>
              <a:rPr lang="pt-BR">
                <a:latin typeface="Century Schoolbook" charset="0"/>
              </a:rPr>
              <a:t> </a:t>
            </a:r>
            <a:r>
              <a:rPr lang="pt-BR" b="1">
                <a:latin typeface="Century Schoolbook" charset="0"/>
              </a:rPr>
              <a:t>Para se ligar várias tabelas, usa-se o operador lógico AND.</a:t>
            </a:r>
          </a:p>
          <a:p>
            <a:pPr lvl="3"/>
            <a:r>
              <a:rPr lang="pt-BR">
                <a:latin typeface="Century Schoolbook" charset="0"/>
              </a:rPr>
              <a:t> 	É preciso ter muito cuidado com os JOINS, pois exigem alto custo de execução (implicam diretamente na performance).</a:t>
            </a:r>
          </a:p>
        </p:txBody>
      </p:sp>
    </p:spTree>
    <p:extLst>
      <p:ext uri="{BB962C8B-B14F-4D97-AF65-F5344CB8AC3E}">
        <p14:creationId xmlns:p14="http://schemas.microsoft.com/office/powerpoint/2010/main" val="206066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>
                <a:latin typeface="Century Schoolbook" charset="0"/>
              </a:rPr>
              <a:t>DML – CONSULTANDO DADOS EM TABELAS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305800" cy="5105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Ligação entre tabelas (</a:t>
            </a:r>
            <a:r>
              <a:rPr lang="pt-BR" sz="1800" b="1" dirty="0" err="1">
                <a:latin typeface="Century Schoolbook" charset="0"/>
              </a:rPr>
              <a:t>Join</a:t>
            </a:r>
            <a:r>
              <a:rPr lang="pt-BR" sz="1800" b="1" dirty="0">
                <a:latin typeface="Century Schoolbook" charset="0"/>
              </a:rPr>
              <a:t>) - exemplos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/* Projetar todos os livros (título) e seus autores (nome</a:t>
            </a:r>
            <a:r>
              <a:rPr lang="pt-BR" sz="1800" b="1" dirty="0" smtClean="0">
                <a:latin typeface="Century Schoolbook" charset="0"/>
              </a:rPr>
              <a:t>) nomeando a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smtClean="0">
                <a:latin typeface="Century Schoolbook" charset="0"/>
              </a:rPr>
              <a:t>   </a:t>
            </a:r>
            <a:r>
              <a:rPr lang="pt-BR" sz="1800" b="1" dirty="0">
                <a:latin typeface="Century Schoolbook" charset="0"/>
              </a:rPr>
              <a:t>tabela para facilitar a digitação*/</a:t>
            </a:r>
            <a:r>
              <a:rPr lang="pt-BR" sz="1800" b="1" dirty="0" smtClean="0">
                <a:latin typeface="Century Schoolbook" charset="0"/>
              </a:rPr>
              <a:t>: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SELECT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err="1">
                <a:latin typeface="Century Schoolbook" charset="0"/>
              </a:rPr>
              <a:t>AU.Nome</a:t>
            </a:r>
            <a:r>
              <a:rPr lang="pt-BR" sz="1800" b="1" dirty="0">
                <a:latin typeface="Century Schoolbook" charset="0"/>
              </a:rPr>
              <a:t>, </a:t>
            </a:r>
            <a:r>
              <a:rPr lang="pt-BR" sz="1800" b="1" dirty="0" err="1">
                <a:latin typeface="Century Schoolbook" charset="0"/>
              </a:rPr>
              <a:t>LI.Titulo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FROM</a:t>
            </a:r>
            <a:r>
              <a:rPr lang="pt-BR" sz="1800" b="1" dirty="0">
                <a:latin typeface="Century Schoolbook" charset="0"/>
              </a:rPr>
              <a:t> AUTOR AU, LIVRO LI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WHERE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err="1">
                <a:latin typeface="Century Schoolbook" charset="0"/>
              </a:rPr>
              <a:t>AU.CodAutor</a:t>
            </a:r>
            <a:r>
              <a:rPr lang="pt-BR" sz="1800" b="1" dirty="0">
                <a:latin typeface="Century Schoolbook" charset="0"/>
              </a:rPr>
              <a:t> = </a:t>
            </a:r>
            <a:r>
              <a:rPr lang="pt-BR" sz="1800" b="1" dirty="0" err="1">
                <a:latin typeface="Century Schoolbook" charset="0"/>
              </a:rPr>
              <a:t>LI.CodAutor</a:t>
            </a:r>
            <a:r>
              <a:rPr lang="pt-BR" sz="1800" b="1" dirty="0" smtClean="0">
                <a:latin typeface="Century Schoolbook" charset="0"/>
              </a:rPr>
              <a:t>;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/* Projetar todos os autores (nome), seus livros (título) e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editoras (razão), onde a razão da editora seja Campos </a:t>
            </a:r>
            <a:r>
              <a:rPr lang="pt-BR" sz="1800" b="1" dirty="0" smtClean="0">
                <a:latin typeface="Century Schoolbook" charset="0"/>
              </a:rPr>
              <a:t>ou Makron </a:t>
            </a:r>
            <a:r>
              <a:rPr lang="pt-BR" sz="1800" b="1" dirty="0">
                <a:latin typeface="Century Schoolbook" charset="0"/>
              </a:rPr>
              <a:t>*/</a:t>
            </a:r>
            <a:r>
              <a:rPr lang="pt-BR" sz="1800" b="1" dirty="0" smtClean="0">
                <a:latin typeface="Century Schoolbook" charset="0"/>
              </a:rPr>
              <a:t>: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SELECT </a:t>
            </a:r>
            <a:r>
              <a:rPr lang="pt-BR" sz="1800" b="1" dirty="0" err="1">
                <a:latin typeface="Century Schoolbook" charset="0"/>
              </a:rPr>
              <a:t>AUTOR.Nome</a:t>
            </a:r>
            <a:r>
              <a:rPr lang="pt-BR" sz="1800" b="1" dirty="0">
                <a:latin typeface="Century Schoolbook" charset="0"/>
              </a:rPr>
              <a:t>, </a:t>
            </a:r>
            <a:r>
              <a:rPr lang="pt-BR" sz="1800" b="1" dirty="0" err="1">
                <a:latin typeface="Century Schoolbook" charset="0"/>
              </a:rPr>
              <a:t>LIVRO.Titulo</a:t>
            </a:r>
            <a:r>
              <a:rPr lang="pt-BR" sz="1800" b="1" dirty="0">
                <a:latin typeface="Century Schoolbook" charset="0"/>
              </a:rPr>
              <a:t>, </a:t>
            </a:r>
            <a:r>
              <a:rPr lang="pt-BR" sz="1800" b="1" dirty="0" err="1">
                <a:latin typeface="Century Schoolbook" charset="0"/>
              </a:rPr>
              <a:t>EDITORA.Razao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FROM </a:t>
            </a:r>
            <a:r>
              <a:rPr lang="pt-BR" sz="1800" b="1" dirty="0">
                <a:latin typeface="Century Schoolbook" charset="0"/>
              </a:rPr>
              <a:t>AUTOR, LIVRO, EDITORA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WHERE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err="1">
                <a:latin typeface="Century Schoolbook" charset="0"/>
              </a:rPr>
              <a:t>AUTOR.CodAutor</a:t>
            </a:r>
            <a:r>
              <a:rPr lang="pt-BR" sz="1800" b="1" dirty="0">
                <a:latin typeface="Century Schoolbook" charset="0"/>
              </a:rPr>
              <a:t> = </a:t>
            </a:r>
            <a:r>
              <a:rPr lang="pt-BR" sz="1800" b="1" dirty="0" err="1">
                <a:latin typeface="Century Schoolbook" charset="0"/>
              </a:rPr>
              <a:t>LIVRO.CodAutor</a:t>
            </a:r>
            <a:r>
              <a:rPr lang="pt-BR" sz="1800" b="1" dirty="0">
                <a:latin typeface="Century Schoolbook" charset="0"/>
              </a:rPr>
              <a:t> AND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err="1">
                <a:latin typeface="Century Schoolbook" charset="0"/>
              </a:rPr>
              <a:t>LIVRO.CodEditora</a:t>
            </a:r>
            <a:r>
              <a:rPr lang="pt-BR" sz="1800" b="1" dirty="0">
                <a:latin typeface="Century Schoolbook" charset="0"/>
              </a:rPr>
              <a:t> = </a:t>
            </a:r>
            <a:r>
              <a:rPr lang="pt-BR" sz="1800" b="1" dirty="0" err="1">
                <a:latin typeface="Century Schoolbook" charset="0"/>
              </a:rPr>
              <a:t>EDITORA.CodEditora</a:t>
            </a:r>
            <a:r>
              <a:rPr lang="pt-BR" sz="1800" b="1" dirty="0">
                <a:latin typeface="Century Schoolbook" charset="0"/>
              </a:rPr>
              <a:t> AND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err="1">
                <a:latin typeface="Century Schoolbook" charset="0"/>
              </a:rPr>
              <a:t>EDITORA.Razao</a:t>
            </a:r>
            <a:r>
              <a:rPr lang="pt-BR" sz="1800" b="1" dirty="0">
                <a:latin typeface="Century Schoolbook" charset="0"/>
              </a:rPr>
              <a:t> IN (</a:t>
            </a:r>
            <a:r>
              <a:rPr lang="ja-JP" altLang="pt-BR" sz="1800" b="1" dirty="0">
                <a:latin typeface="Century Schoolbook" charset="0"/>
              </a:rPr>
              <a:t>‘</a:t>
            </a:r>
            <a:r>
              <a:rPr lang="pt-BR" sz="1800" b="1" dirty="0">
                <a:latin typeface="Century Schoolbook" charset="0"/>
              </a:rPr>
              <a:t>Campos</a:t>
            </a:r>
            <a:r>
              <a:rPr lang="ja-JP" altLang="pt-BR" sz="1800" b="1" dirty="0">
                <a:latin typeface="Century Schoolbook" charset="0"/>
              </a:rPr>
              <a:t>’</a:t>
            </a:r>
            <a:r>
              <a:rPr lang="pt-BR" sz="1800" b="1" dirty="0">
                <a:latin typeface="Century Schoolbook" charset="0"/>
              </a:rPr>
              <a:t>, </a:t>
            </a:r>
            <a:r>
              <a:rPr lang="ja-JP" altLang="pt-BR" sz="1800" b="1" dirty="0">
                <a:latin typeface="Century Schoolbook" charset="0"/>
              </a:rPr>
              <a:t>‘</a:t>
            </a:r>
            <a:r>
              <a:rPr lang="pt-BR" sz="1800" b="1" dirty="0">
                <a:latin typeface="Century Schoolbook" charset="0"/>
              </a:rPr>
              <a:t>Makron</a:t>
            </a:r>
            <a:r>
              <a:rPr lang="ja-JP" altLang="pt-BR" sz="1800" b="1" dirty="0">
                <a:latin typeface="Century Schoolbook" charset="0"/>
              </a:rPr>
              <a:t>’</a:t>
            </a:r>
            <a:r>
              <a:rPr lang="pt-BR" sz="1800" b="1" dirty="0">
                <a:latin typeface="Century Schoolbook" charset="0"/>
              </a:rPr>
              <a:t>);</a:t>
            </a:r>
            <a:endParaRPr lang="pt-BR" sz="1800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952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 dirty="0">
                <a:latin typeface="Century Schoolbook" charset="0"/>
              </a:rPr>
              <a:t>DML – </a:t>
            </a:r>
            <a:r>
              <a:rPr lang="pt-BR" sz="3200" dirty="0" smtClean="0">
                <a:latin typeface="Century Schoolbook" charset="0"/>
              </a:rPr>
              <a:t>ALTERANDO</a:t>
            </a:r>
            <a:r>
              <a:rPr lang="pt-BR" sz="3200" cap="none" dirty="0" smtClean="0">
                <a:latin typeface="Century Schoolbook" charset="0"/>
              </a:rPr>
              <a:t> </a:t>
            </a:r>
            <a:r>
              <a:rPr lang="pt-BR" sz="3200" cap="none" dirty="0">
                <a:latin typeface="Century Schoolbook" charset="0"/>
              </a:rPr>
              <a:t>DADOS EM TABELAS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305800" cy="5105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latin typeface="Century Schoolbook" charset="0"/>
              </a:rPr>
              <a:t>Inclus</a:t>
            </a:r>
            <a:r>
              <a:rPr lang="pt-BR" sz="1800" b="1" dirty="0" smtClean="0">
                <a:latin typeface="Century Schoolbook" charset="0"/>
              </a:rPr>
              <a:t>ão de uma linha em um Tabela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solidFill>
                <a:srgbClr val="FF0000"/>
              </a:solidFill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INSERT INTO</a:t>
            </a:r>
            <a:r>
              <a:rPr lang="pt-BR" sz="1800" b="1" dirty="0" smtClean="0">
                <a:latin typeface="Century Schoolbook" charset="0"/>
              </a:rPr>
              <a:t> &lt;nome tabela&gt; (lista de colunas)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VALUES</a:t>
            </a:r>
            <a:r>
              <a:rPr lang="pt-BR" sz="1800" b="1" dirty="0" smtClean="0">
                <a:latin typeface="Century Schoolbook" charset="0"/>
              </a:rPr>
              <a:t> (lista de valores)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/* </a:t>
            </a:r>
            <a:r>
              <a:rPr lang="pt-BR" sz="1800" b="1" dirty="0" smtClean="0">
                <a:latin typeface="Century Schoolbook" charset="0"/>
              </a:rPr>
              <a:t>Incluir na tabela </a:t>
            </a:r>
            <a:r>
              <a:rPr lang="pt-BR" sz="1800" b="1" dirty="0" smtClean="0">
                <a:latin typeface="Century Schoolbook" charset="0"/>
              </a:rPr>
              <a:t>EMPREGADOS</a:t>
            </a:r>
            <a:r>
              <a:rPr lang="pt-BR" sz="1800" b="1" dirty="0" smtClean="0">
                <a:latin typeface="Century Schoolbook" charset="0"/>
              </a:rPr>
              <a:t> um novo registro com os dados: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latin typeface="Century Schoolbook" charset="0"/>
              </a:rPr>
              <a:t>1200, Joao, 61744121034, 4000, 5</a:t>
            </a:r>
            <a:r>
              <a:rPr lang="pt-BR" sz="1800" b="1" dirty="0" smtClean="0">
                <a:latin typeface="Century Schoolbook" charset="0"/>
              </a:rPr>
              <a:t>*</a:t>
            </a:r>
            <a:r>
              <a:rPr lang="pt-BR" sz="1800" b="1" dirty="0">
                <a:latin typeface="Century Schoolbook" charset="0"/>
              </a:rPr>
              <a:t>/</a:t>
            </a:r>
            <a:r>
              <a:rPr lang="pt-BR" sz="1800" b="1" dirty="0" smtClean="0">
                <a:latin typeface="Century Schoolbook" charset="0"/>
              </a:rPr>
              <a:t>: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INSERT INTO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smtClean="0">
                <a:latin typeface="Century Schoolbook" charset="0"/>
              </a:rPr>
              <a:t>EMPREGADOS (</a:t>
            </a:r>
            <a:r>
              <a:rPr lang="pt-BR" sz="1800" b="1" dirty="0" err="1" smtClean="0">
                <a:latin typeface="Century Schoolbook" charset="0"/>
              </a:rPr>
              <a:t>Ecod</a:t>
            </a:r>
            <a:r>
              <a:rPr lang="pt-BR" sz="1800" b="1" dirty="0" smtClean="0">
                <a:latin typeface="Century Schoolbook" charset="0"/>
              </a:rPr>
              <a:t>, </a:t>
            </a:r>
            <a:r>
              <a:rPr lang="pt-BR" sz="1800" b="1" dirty="0" err="1" smtClean="0">
                <a:latin typeface="Century Schoolbook" charset="0"/>
              </a:rPr>
              <a:t>Enome</a:t>
            </a:r>
            <a:r>
              <a:rPr lang="pt-BR" sz="1800" b="1" dirty="0" smtClean="0">
                <a:latin typeface="Century Schoolbook" charset="0"/>
              </a:rPr>
              <a:t>, </a:t>
            </a:r>
            <a:r>
              <a:rPr lang="pt-BR" sz="1800" b="1" dirty="0" err="1" smtClean="0">
                <a:latin typeface="Century Schoolbook" charset="0"/>
              </a:rPr>
              <a:t>cpf</a:t>
            </a:r>
            <a:r>
              <a:rPr lang="pt-BR" sz="1800" b="1" dirty="0" smtClean="0">
                <a:latin typeface="Century Schoolbook" charset="0"/>
              </a:rPr>
              <a:t>, salario, </a:t>
            </a:r>
            <a:r>
              <a:rPr lang="pt-BR" sz="1800" b="1" dirty="0" err="1" smtClean="0">
                <a:latin typeface="Century Schoolbook" charset="0"/>
              </a:rPr>
              <a:t>cod_dep</a:t>
            </a:r>
            <a:r>
              <a:rPr lang="pt-BR" sz="1800" b="1" dirty="0" smtClean="0">
                <a:latin typeface="Century Schoolbook" charset="0"/>
              </a:rPr>
              <a:t>)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VALUES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smtClean="0">
                <a:latin typeface="Century Schoolbook" charset="0"/>
              </a:rPr>
              <a:t>(1200, </a:t>
            </a:r>
            <a:r>
              <a:rPr lang="pt-BR" sz="1800" b="1" dirty="0" smtClean="0">
                <a:latin typeface="Century Schoolbook" charset="0"/>
              </a:rPr>
              <a:t>‘Joao’,</a:t>
            </a:r>
            <a:r>
              <a:rPr lang="pt-BR" sz="1800" b="1" dirty="0" smtClean="0">
                <a:latin typeface="Century Schoolbook" charset="0"/>
              </a:rPr>
              <a:t> </a:t>
            </a:r>
            <a:r>
              <a:rPr lang="pt-BR" sz="1800" b="1" dirty="0">
                <a:latin typeface="Century Schoolbook" charset="0"/>
              </a:rPr>
              <a:t>61744121034, 4000, </a:t>
            </a:r>
            <a:r>
              <a:rPr lang="pt-BR" sz="1800" b="1" dirty="0" smtClean="0">
                <a:latin typeface="Century Schoolbook" charset="0"/>
              </a:rPr>
              <a:t>5)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27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 dirty="0">
                <a:latin typeface="Century Schoolbook" charset="0"/>
              </a:rPr>
              <a:t>DML – </a:t>
            </a:r>
            <a:r>
              <a:rPr lang="pt-BR" sz="3200" dirty="0" smtClean="0">
                <a:latin typeface="Century Schoolbook" charset="0"/>
              </a:rPr>
              <a:t>ALTERANDO</a:t>
            </a:r>
            <a:r>
              <a:rPr lang="pt-BR" sz="3200" cap="none" dirty="0" smtClean="0">
                <a:latin typeface="Century Schoolbook" charset="0"/>
              </a:rPr>
              <a:t> </a:t>
            </a:r>
            <a:r>
              <a:rPr lang="pt-BR" sz="3200" cap="none" dirty="0">
                <a:latin typeface="Century Schoolbook" charset="0"/>
              </a:rPr>
              <a:t>DADOS EM TABELAS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2900" y="1600200"/>
            <a:ext cx="8305800" cy="5105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latin typeface="Century Schoolbook" charset="0"/>
              </a:rPr>
              <a:t>Alterando dados</a:t>
            </a:r>
            <a:r>
              <a:rPr lang="pt-BR" sz="1800" b="1" dirty="0" smtClean="0">
                <a:latin typeface="Century Schoolbook" charset="0"/>
              </a:rPr>
              <a:t> de uma linha(</a:t>
            </a:r>
            <a:r>
              <a:rPr lang="pt-BR" sz="1800" b="1" dirty="0" err="1" smtClean="0">
                <a:latin typeface="Century Schoolbook" charset="0"/>
              </a:rPr>
              <a:t>s</a:t>
            </a:r>
            <a:r>
              <a:rPr lang="pt-BR" sz="1800" b="1" dirty="0" smtClean="0">
                <a:latin typeface="Century Schoolbook" charset="0"/>
              </a:rPr>
              <a:t>) em um Tabela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solidFill>
                <a:srgbClr val="FF0000"/>
              </a:solidFill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UPDATE</a:t>
            </a:r>
            <a:r>
              <a:rPr lang="pt-BR" sz="1800" b="1" dirty="0" smtClean="0">
                <a:latin typeface="Century Schoolbook" charset="0"/>
              </a:rPr>
              <a:t> &lt;nome tabela&gt;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SET </a:t>
            </a:r>
            <a:r>
              <a:rPr lang="pt-BR" sz="1800" b="1" dirty="0" smtClean="0">
                <a:latin typeface="Century Schoolbook" charset="0"/>
              </a:rPr>
              <a:t> </a:t>
            </a:r>
            <a:r>
              <a:rPr lang="pt-BR" sz="1800" b="1" dirty="0" err="1" smtClean="0">
                <a:latin typeface="Century Schoolbook" charset="0"/>
              </a:rPr>
              <a:t>nome_campo</a:t>
            </a:r>
            <a:r>
              <a:rPr lang="pt-BR" sz="1800" b="1" dirty="0" smtClean="0">
                <a:latin typeface="Century Schoolbook" charset="0"/>
              </a:rPr>
              <a:t> = novo valor</a:t>
            </a:r>
          </a:p>
          <a:p>
            <a:pPr>
              <a:lnSpc>
                <a:spcPct val="70000"/>
              </a:lnSpc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WHERE </a:t>
            </a:r>
            <a:r>
              <a:rPr lang="pt-BR" sz="1800" b="1" dirty="0" smtClean="0">
                <a:latin typeface="Century Schoolbook" charset="0"/>
              </a:rPr>
              <a:t>condi</a:t>
            </a:r>
            <a:r>
              <a:rPr lang="pt-BR" sz="1800" b="1" dirty="0" smtClean="0">
                <a:latin typeface="Century Schoolbook" charset="0"/>
              </a:rPr>
              <a:t>ção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/* </a:t>
            </a:r>
            <a:r>
              <a:rPr lang="pt-BR" sz="1800" b="1" dirty="0" smtClean="0">
                <a:latin typeface="Century Schoolbook" charset="0"/>
              </a:rPr>
              <a:t>Alterar</a:t>
            </a:r>
            <a:r>
              <a:rPr lang="pt-BR" sz="1800" b="1" dirty="0" smtClean="0">
                <a:latin typeface="Century Schoolbook" charset="0"/>
              </a:rPr>
              <a:t> na tabela </a:t>
            </a:r>
            <a:r>
              <a:rPr lang="pt-BR" sz="1800" b="1" dirty="0" smtClean="0">
                <a:latin typeface="Century Schoolbook" charset="0"/>
              </a:rPr>
              <a:t>EMPREGADOS</a:t>
            </a:r>
            <a:r>
              <a:rPr lang="pt-BR" sz="1800" b="1" dirty="0" smtClean="0">
                <a:latin typeface="Century Schoolbook" charset="0"/>
              </a:rPr>
              <a:t> o salario do empregado de </a:t>
            </a:r>
            <a:r>
              <a:rPr lang="pt-BR" sz="1800" b="1" dirty="0" err="1" smtClean="0">
                <a:latin typeface="Century Schoolbook" charset="0"/>
              </a:rPr>
              <a:t>codigo</a:t>
            </a:r>
            <a:r>
              <a:rPr lang="pt-BR" sz="1800" b="1" dirty="0" smtClean="0">
                <a:latin typeface="Century Schoolbook" charset="0"/>
              </a:rPr>
              <a:t> 1200 para </a:t>
            </a:r>
            <a:r>
              <a:rPr lang="pt-BR" sz="1800" b="1" dirty="0" err="1" smtClean="0">
                <a:latin typeface="Century Schoolbook" charset="0"/>
              </a:rPr>
              <a:t>R</a:t>
            </a:r>
            <a:r>
              <a:rPr lang="pt-BR" sz="1800" b="1" dirty="0" smtClean="0">
                <a:latin typeface="Century Schoolbook" charset="0"/>
              </a:rPr>
              <a:t>$ 4500</a:t>
            </a:r>
            <a:r>
              <a:rPr lang="pt-BR" sz="1800" b="1" dirty="0" smtClean="0">
                <a:latin typeface="Century Schoolbook" charset="0"/>
              </a:rPr>
              <a:t>5</a:t>
            </a:r>
            <a:r>
              <a:rPr lang="pt-BR" sz="1800" b="1" dirty="0" smtClean="0">
                <a:latin typeface="Century Schoolbook" charset="0"/>
              </a:rPr>
              <a:t>*</a:t>
            </a:r>
            <a:r>
              <a:rPr lang="pt-BR" sz="1800" b="1" dirty="0">
                <a:latin typeface="Century Schoolbook" charset="0"/>
              </a:rPr>
              <a:t>/</a:t>
            </a:r>
            <a:r>
              <a:rPr lang="pt-BR" sz="1800" b="1" dirty="0" smtClean="0">
                <a:latin typeface="Century Schoolbook" charset="0"/>
              </a:rPr>
              <a:t>: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UPDATE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smtClean="0">
                <a:latin typeface="Century Schoolbook" charset="0"/>
              </a:rPr>
              <a:t>EMPREGADOS 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SET 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smtClean="0">
                <a:latin typeface="Century Schoolbook" charset="0"/>
              </a:rPr>
              <a:t>salario </a:t>
            </a:r>
            <a:r>
              <a:rPr lang="pt-BR" sz="1800" b="1" dirty="0">
                <a:latin typeface="Century Schoolbook" charset="0"/>
              </a:rPr>
              <a:t>= </a:t>
            </a:r>
            <a:r>
              <a:rPr lang="pt-BR" sz="1800" b="1" dirty="0" smtClean="0">
                <a:latin typeface="Century Schoolbook" charset="0"/>
              </a:rPr>
              <a:t>4500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WHERE </a:t>
            </a:r>
            <a:r>
              <a:rPr lang="pt-BR" sz="1800" b="1" dirty="0" err="1" smtClean="0">
                <a:latin typeface="Century Schoolbook" charset="0"/>
              </a:rPr>
              <a:t>Ecod</a:t>
            </a:r>
            <a:r>
              <a:rPr lang="pt-BR" sz="1800" b="1" dirty="0" smtClean="0">
                <a:latin typeface="Century Schoolbook" charset="0"/>
              </a:rPr>
              <a:t> = 1200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948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cap="none" dirty="0">
                <a:latin typeface="Century Schoolbook" charset="0"/>
              </a:rPr>
              <a:t>DML – </a:t>
            </a:r>
            <a:r>
              <a:rPr lang="pt-BR" sz="3200" dirty="0" smtClean="0">
                <a:latin typeface="Century Schoolbook" charset="0"/>
              </a:rPr>
              <a:t>ALTERANDO</a:t>
            </a:r>
            <a:r>
              <a:rPr lang="pt-BR" sz="3200" cap="none" dirty="0" smtClean="0">
                <a:latin typeface="Century Schoolbook" charset="0"/>
              </a:rPr>
              <a:t> </a:t>
            </a:r>
            <a:r>
              <a:rPr lang="pt-BR" sz="3200" cap="none" dirty="0">
                <a:latin typeface="Century Schoolbook" charset="0"/>
              </a:rPr>
              <a:t>DADOS EM TABELAS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2900" y="1600200"/>
            <a:ext cx="8305800" cy="5105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latin typeface="Century Schoolbook" charset="0"/>
              </a:rPr>
              <a:t>Alterando dados</a:t>
            </a:r>
            <a:r>
              <a:rPr lang="pt-BR" sz="1800" b="1" dirty="0" smtClean="0">
                <a:latin typeface="Century Schoolbook" charset="0"/>
              </a:rPr>
              <a:t> de uma linha(</a:t>
            </a:r>
            <a:r>
              <a:rPr lang="pt-BR" sz="1800" b="1" dirty="0" err="1" smtClean="0">
                <a:latin typeface="Century Schoolbook" charset="0"/>
              </a:rPr>
              <a:t>s</a:t>
            </a:r>
            <a:r>
              <a:rPr lang="pt-BR" sz="1800" b="1" dirty="0" smtClean="0">
                <a:latin typeface="Century Schoolbook" charset="0"/>
              </a:rPr>
              <a:t>) em um Tabela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solidFill>
                <a:srgbClr val="FF0000"/>
              </a:solidFill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DELETE FROM</a:t>
            </a:r>
            <a:r>
              <a:rPr lang="pt-BR" sz="1800" b="1" dirty="0" smtClean="0">
                <a:latin typeface="Century Schoolbook" charset="0"/>
              </a:rPr>
              <a:t> &lt;nome tabela&gt; </a:t>
            </a:r>
          </a:p>
          <a:p>
            <a:pPr>
              <a:lnSpc>
                <a:spcPct val="70000"/>
              </a:lnSpc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Century Schoolbook" charset="0"/>
              </a:rPr>
              <a:t>WHERE </a:t>
            </a:r>
            <a:r>
              <a:rPr lang="pt-BR" sz="1800" b="1" dirty="0" smtClean="0">
                <a:latin typeface="Century Schoolbook" charset="0"/>
              </a:rPr>
              <a:t>condi</a:t>
            </a:r>
            <a:r>
              <a:rPr lang="pt-BR" sz="1800" b="1" dirty="0" smtClean="0">
                <a:latin typeface="Century Schoolbook" charset="0"/>
              </a:rPr>
              <a:t>ção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pt-BR" sz="1800" b="1" dirty="0">
                <a:latin typeface="Century Schoolbook" charset="0"/>
              </a:rPr>
              <a:t>/* </a:t>
            </a:r>
            <a:r>
              <a:rPr lang="pt-BR" sz="1800" b="1" dirty="0" smtClean="0">
                <a:latin typeface="Century Schoolbook" charset="0"/>
              </a:rPr>
              <a:t>Excluir na tabela </a:t>
            </a:r>
            <a:r>
              <a:rPr lang="pt-BR" sz="1800" b="1" dirty="0" smtClean="0">
                <a:latin typeface="Century Schoolbook" charset="0"/>
              </a:rPr>
              <a:t>EMPREGADOS</a:t>
            </a:r>
            <a:r>
              <a:rPr lang="pt-BR" sz="1800" b="1" dirty="0" smtClean="0">
                <a:latin typeface="Century Schoolbook" charset="0"/>
              </a:rPr>
              <a:t> o empregado de </a:t>
            </a:r>
            <a:r>
              <a:rPr lang="pt-BR" sz="1800" b="1" dirty="0" err="1" smtClean="0">
                <a:latin typeface="Century Schoolbook" charset="0"/>
              </a:rPr>
              <a:t>codigo</a:t>
            </a:r>
            <a:r>
              <a:rPr lang="pt-BR" sz="1800" b="1" dirty="0" smtClean="0">
                <a:latin typeface="Century Schoolbook" charset="0"/>
              </a:rPr>
              <a:t> 1200 *</a:t>
            </a:r>
            <a:r>
              <a:rPr lang="pt-BR" sz="1800" b="1" dirty="0">
                <a:latin typeface="Century Schoolbook" charset="0"/>
              </a:rPr>
              <a:t>/</a:t>
            </a:r>
            <a:r>
              <a:rPr lang="pt-BR" sz="1800" b="1" dirty="0" smtClean="0">
                <a:latin typeface="Century Schoolbook" charset="0"/>
              </a:rPr>
              <a:t>:</a:t>
            </a:r>
          </a:p>
          <a:p>
            <a:pPr>
              <a:lnSpc>
                <a:spcPct val="70000"/>
              </a:lnSpc>
              <a:buFontTx/>
              <a:buNone/>
            </a:pP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DELETE FROM</a:t>
            </a:r>
            <a:r>
              <a:rPr lang="pt-BR" sz="1800" b="1" dirty="0">
                <a:latin typeface="Century Schoolbook" charset="0"/>
              </a:rPr>
              <a:t> </a:t>
            </a:r>
            <a:r>
              <a:rPr lang="pt-BR" sz="1800" b="1" dirty="0" smtClean="0">
                <a:latin typeface="Century Schoolbook" charset="0"/>
              </a:rPr>
              <a:t> EMPREGADOS 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None/>
            </a:pPr>
            <a:r>
              <a:rPr lang="pt-BR" sz="1800" b="1" dirty="0">
                <a:solidFill>
                  <a:srgbClr val="FF0000"/>
                </a:solidFill>
                <a:latin typeface="Century Schoolbook" charset="0"/>
              </a:rPr>
              <a:t>WHERE </a:t>
            </a:r>
            <a:r>
              <a:rPr lang="pt-BR" sz="1800" b="1" dirty="0" err="1" smtClean="0">
                <a:latin typeface="Century Schoolbook" charset="0"/>
              </a:rPr>
              <a:t>Ecod</a:t>
            </a:r>
            <a:r>
              <a:rPr lang="pt-BR" sz="1800" b="1" dirty="0" smtClean="0">
                <a:latin typeface="Century Schoolbook" charset="0"/>
              </a:rPr>
              <a:t> = 1200</a:t>
            </a:r>
            <a:endParaRPr lang="pt-BR" sz="1800" b="1" dirty="0">
              <a:latin typeface="Century Schoolbook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pt-BR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45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Century Schoolbook" charset="0"/>
              </a:rPr>
              <a:t>“</a:t>
            </a:r>
            <a:r>
              <a:rPr lang="pt-BR" dirty="0" smtClean="0">
                <a:latin typeface="Century Schoolbook" charset="0"/>
              </a:rPr>
              <a:t>Tema de Casa</a:t>
            </a:r>
            <a:r>
              <a:rPr lang="pt-BR" dirty="0" smtClean="0">
                <a:latin typeface="Century Schoolbook" charset="0"/>
              </a:rPr>
              <a:t>”</a:t>
            </a:r>
            <a:endParaRPr lang="pt-BR" cap="none" dirty="0">
              <a:latin typeface="Century Schoolbook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75297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Crie as seguintes tabelas em seu BD, definindo as condições descritas abaixo</a:t>
            </a:r>
          </a:p>
          <a:p>
            <a:pPr lvl="1" eaLnBrk="1" hangingPunct="1">
              <a:buClr>
                <a:schemeClr val="tx1"/>
              </a:buClr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Fornecedor (</a:t>
            </a:r>
            <a:r>
              <a:rPr lang="pt-PT" sz="2000" b="1" u="sng">
                <a:latin typeface="Courier New" charset="0"/>
              </a:rPr>
              <a:t>Fcod#</a:t>
            </a:r>
            <a:r>
              <a:rPr lang="pt-PT" sz="2000" b="1">
                <a:latin typeface="Courier New" charset="0"/>
              </a:rPr>
              <a:t>, Fnome, Status, Cidade)</a:t>
            </a:r>
          </a:p>
          <a:p>
            <a:pPr lvl="1" eaLnBrk="1" hangingPunct="1"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Peca (</a:t>
            </a:r>
            <a:r>
              <a:rPr lang="pt-PT" sz="2000" b="1" u="sng">
                <a:latin typeface="Courier New" charset="0"/>
              </a:rPr>
              <a:t>Pcod#</a:t>
            </a:r>
            <a:r>
              <a:rPr lang="pt-PT" sz="2000" b="1">
                <a:latin typeface="Courier New" charset="0"/>
              </a:rPr>
              <a:t>, Pnome, Cor, Peso, Cidade)</a:t>
            </a:r>
          </a:p>
          <a:p>
            <a:pPr lvl="1" eaLnBrk="1" hangingPunct="1"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Projeto (</a:t>
            </a:r>
            <a:r>
              <a:rPr lang="pt-PT" sz="2000" b="1" u="sng">
                <a:latin typeface="Courier New" charset="0"/>
              </a:rPr>
              <a:t>PRcod#</a:t>
            </a:r>
            <a:r>
              <a:rPr lang="pt-PT" sz="2000" b="1">
                <a:latin typeface="Courier New" charset="0"/>
              </a:rPr>
              <a:t>, Icod#, PRnome, Cidade)</a:t>
            </a:r>
          </a:p>
          <a:p>
            <a:pPr lvl="1" eaLnBrk="1" hangingPunct="1"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Fornecimento (</a:t>
            </a:r>
            <a:r>
              <a:rPr lang="pt-PT" sz="2000" b="1" u="sng">
                <a:latin typeface="Courier New" charset="0"/>
              </a:rPr>
              <a:t>Fcod#, Pcod#, PRcod#</a:t>
            </a:r>
            <a:r>
              <a:rPr lang="pt-PT" sz="2000" b="1">
                <a:latin typeface="Courier New" charset="0"/>
              </a:rPr>
              <a:t>, Quantidade)</a:t>
            </a:r>
          </a:p>
          <a:p>
            <a:pPr lvl="1" eaLnBrk="1" hangingPunct="1">
              <a:buFont typeface="Wingdings" charset="0"/>
              <a:buNone/>
            </a:pPr>
            <a:r>
              <a:rPr lang="pt-PT" sz="2000" b="1">
                <a:latin typeface="Courier New" charset="0"/>
              </a:rPr>
              <a:t>Instituição (</a:t>
            </a:r>
            <a:r>
              <a:rPr lang="pt-PT" sz="2000" b="1" u="sng">
                <a:latin typeface="Courier New" charset="0"/>
              </a:rPr>
              <a:t>Icod#</a:t>
            </a:r>
            <a:r>
              <a:rPr lang="pt-PT" sz="2000" b="1">
                <a:latin typeface="Courier New" charset="0"/>
              </a:rPr>
              <a:t>, nome)</a:t>
            </a:r>
          </a:p>
          <a:p>
            <a:pPr lvl="1" eaLnBrk="1" hangingPunct="1">
              <a:buFont typeface="Wingdings" charset="0"/>
              <a:buNone/>
            </a:pPr>
            <a:endParaRPr lang="pt-PT" sz="2000" b="1">
              <a:latin typeface="Courier New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Nomes para restrições de chaves primária, estrangeira e  alternativa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Valor </a:t>
            </a:r>
            <a:r>
              <a:rPr lang="pt-BR" sz="2000" i="1">
                <a:latin typeface="Century Schoolbook" charset="0"/>
              </a:rPr>
              <a:t>default</a:t>
            </a:r>
            <a:r>
              <a:rPr lang="pt-BR" sz="2000">
                <a:latin typeface="Century Schoolbook" charset="0"/>
              </a:rPr>
              <a:t> para o atributo </a:t>
            </a:r>
            <a:r>
              <a:rPr lang="pt-BR" sz="2000" b="1">
                <a:latin typeface="Courier New" charset="0"/>
              </a:rPr>
              <a:t>Status</a:t>
            </a:r>
            <a:r>
              <a:rPr lang="pt-BR" sz="2000">
                <a:latin typeface="Century Schoolbook" charset="0"/>
              </a:rPr>
              <a:t>, de </a:t>
            </a:r>
            <a:r>
              <a:rPr lang="pt-BR" sz="2000" b="1">
                <a:latin typeface="Courier New" charset="0"/>
              </a:rPr>
              <a:t>Fornecedor</a:t>
            </a:r>
            <a:endParaRPr lang="pt-BR" sz="2000" b="1">
              <a:latin typeface="Century Schoolbook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Todos os atributos de </a:t>
            </a:r>
            <a:r>
              <a:rPr lang="pt-BR" sz="2000" b="1">
                <a:latin typeface="Courier New" charset="0"/>
              </a:rPr>
              <a:t>Peca</a:t>
            </a:r>
            <a:r>
              <a:rPr lang="pt-BR" sz="2000" b="1">
                <a:latin typeface="Century Schoolbook" charset="0"/>
              </a:rPr>
              <a:t> </a:t>
            </a:r>
            <a:r>
              <a:rPr lang="pt-BR" sz="2000">
                <a:latin typeface="Century Schoolbook" charset="0"/>
              </a:rPr>
              <a:t>não podem ser nulos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pt-BR" sz="2000">
                <a:latin typeface="Century Schoolbook" charset="0"/>
              </a:rPr>
              <a:t>A ação de </a:t>
            </a:r>
            <a:r>
              <a:rPr lang="pt-BR" sz="2000" b="1">
                <a:latin typeface="Courier New" charset="0"/>
              </a:rPr>
              <a:t>CASCADE</a:t>
            </a:r>
            <a:r>
              <a:rPr lang="pt-BR" sz="2000" b="1">
                <a:latin typeface="Century Schoolbook" charset="0"/>
              </a:rPr>
              <a:t> </a:t>
            </a:r>
            <a:r>
              <a:rPr lang="pt-BR" sz="2000">
                <a:latin typeface="Century Schoolbook" charset="0"/>
              </a:rPr>
              <a:t>em </a:t>
            </a:r>
            <a:r>
              <a:rPr lang="pt-BR" sz="2000">
                <a:latin typeface="Courier New" charset="0"/>
              </a:rPr>
              <a:t>Fornecimento</a:t>
            </a:r>
            <a:r>
              <a:rPr lang="pt-BR" sz="2000">
                <a:latin typeface="Century Schoolbook" charset="0"/>
              </a:rPr>
              <a:t> se a tabela de </a:t>
            </a:r>
            <a:r>
              <a:rPr lang="pt-BR" sz="2000">
                <a:latin typeface="Courier New" charset="0"/>
              </a:rPr>
              <a:t>Projeto</a:t>
            </a:r>
            <a:r>
              <a:rPr lang="pt-BR" sz="2000">
                <a:latin typeface="Century Schoolbook" charset="0"/>
              </a:rPr>
              <a:t> fosse excluída 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PT" sz="2000">
                <a:latin typeface="Century Schoolbook" charset="0"/>
              </a:rPr>
              <a:t>Qual tabela deve ser criada por último?Pq?</a:t>
            </a:r>
            <a:endParaRPr lang="pt-BR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431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Competências</a:t>
            </a:r>
            <a:r>
              <a:rPr lang="en-US" dirty="0" smtClean="0"/>
              <a:t> </a:t>
            </a:r>
            <a:r>
              <a:rPr lang="en-US" dirty="0" err="1" smtClean="0"/>
              <a:t>desejadas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Para </a:t>
            </a:r>
            <a:r>
              <a:rPr lang="en-US" dirty="0" err="1" smtClean="0"/>
              <a:t>compreênsão</a:t>
            </a:r>
            <a:r>
              <a:rPr lang="en-US" dirty="0" smtClean="0"/>
              <a:t> dos </a:t>
            </a:r>
            <a:r>
              <a:rPr lang="en-US" dirty="0" err="1" smtClean="0"/>
              <a:t>conceitos</a:t>
            </a:r>
            <a:r>
              <a:rPr lang="en-US" dirty="0" smtClean="0"/>
              <a:t> </a:t>
            </a:r>
            <a:r>
              <a:rPr lang="en-US" dirty="0" err="1" smtClean="0"/>
              <a:t>abordados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desejado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alunos</a:t>
            </a:r>
            <a:r>
              <a:rPr lang="en-US" dirty="0" smtClean="0"/>
              <a:t>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tenham</a:t>
            </a:r>
            <a:r>
              <a:rPr lang="en-US" dirty="0" smtClean="0"/>
              <a:t> </a:t>
            </a:r>
            <a:r>
              <a:rPr lang="en-US" dirty="0" err="1" smtClean="0"/>
              <a:t>apropriado</a:t>
            </a:r>
            <a:r>
              <a:rPr lang="en-US" dirty="0" smtClean="0"/>
              <a:t> as </a:t>
            </a:r>
            <a:r>
              <a:rPr lang="en-US" dirty="0" err="1" smtClean="0"/>
              <a:t>seguintes</a:t>
            </a:r>
            <a:r>
              <a:rPr lang="en-US" dirty="0" smtClean="0"/>
              <a:t> </a:t>
            </a:r>
            <a:r>
              <a:rPr lang="en-US" dirty="0" err="1" smtClean="0"/>
              <a:t>competências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94655" y="3365500"/>
            <a:ext cx="725070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pt-BR" sz="2400" dirty="0" smtClean="0"/>
              <a:t>Conhecimentos sobre algoritmos</a:t>
            </a:r>
          </a:p>
          <a:p>
            <a:r>
              <a:rPr lang="pt-BR" sz="2400" dirty="0"/>
              <a:t>	</a:t>
            </a:r>
            <a:r>
              <a:rPr lang="pt-BR" sz="2400" dirty="0" smtClean="0"/>
              <a:t>e programação de computadores</a:t>
            </a:r>
          </a:p>
          <a:p>
            <a:pPr marL="342900" indent="-342900">
              <a:buFont typeface="Arial"/>
              <a:buChar char="•"/>
            </a:pPr>
            <a:r>
              <a:rPr lang="pt-BR" sz="2400" dirty="0" smtClean="0"/>
              <a:t>Conhecimentos </a:t>
            </a:r>
            <a:r>
              <a:rPr lang="pt-BR" sz="2400" dirty="0" smtClean="0"/>
              <a:t>sobre Sistemas de gerenciamento</a:t>
            </a:r>
          </a:p>
          <a:p>
            <a:r>
              <a:rPr lang="pt-BR" sz="2400" dirty="0"/>
              <a:t>	</a:t>
            </a:r>
            <a:r>
              <a:rPr lang="pt-BR" sz="2400" dirty="0" smtClean="0"/>
              <a:t> de bancos de Dados</a:t>
            </a:r>
          </a:p>
          <a:p>
            <a:pPr marL="342900" indent="-342900">
              <a:buFont typeface="Arial"/>
              <a:buChar char="•"/>
            </a:pPr>
            <a:r>
              <a:rPr lang="pt-BR" sz="2400" dirty="0" smtClean="0"/>
              <a:t>Conhecimentos sobre Modelagem de </a:t>
            </a:r>
            <a:r>
              <a:rPr lang="pt-BR" sz="2400" dirty="0" smtClean="0"/>
              <a:t>Dados Relacional</a:t>
            </a:r>
            <a:endParaRPr lang="pt-BR" sz="2400" dirty="0" smtClean="0"/>
          </a:p>
          <a:p>
            <a:pPr lvl="1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80317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Bibliografia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51228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ALVES, W.P. 2009. </a:t>
            </a:r>
            <a:r>
              <a:rPr lang="en-US" dirty="0" err="1"/>
              <a:t>Banco</a:t>
            </a:r>
            <a:r>
              <a:rPr lang="en-US" dirty="0"/>
              <a:t> de Dados - </a:t>
            </a:r>
            <a:r>
              <a:rPr lang="en-US" dirty="0" err="1"/>
              <a:t>Teoria</a:t>
            </a:r>
            <a:r>
              <a:rPr lang="en-US" dirty="0"/>
              <a:t> e </a:t>
            </a:r>
            <a:r>
              <a:rPr lang="en-US" dirty="0" err="1"/>
              <a:t>Desenvolvimento</a:t>
            </a:r>
            <a:r>
              <a:rPr lang="en-US" dirty="0"/>
              <a:t>. </a:t>
            </a:r>
            <a:r>
              <a:rPr lang="en-US" dirty="0" err="1"/>
              <a:t>Editora</a:t>
            </a:r>
            <a:r>
              <a:rPr lang="en-US" dirty="0"/>
              <a:t> </a:t>
            </a:r>
            <a:r>
              <a:rPr lang="en-US" dirty="0" err="1"/>
              <a:t>Érica</a:t>
            </a:r>
            <a:r>
              <a:rPr lang="en-US" dirty="0"/>
              <a:t>, 288 p</a:t>
            </a:r>
            <a:r>
              <a:rPr lang="en-US" dirty="0" smtClean="0"/>
              <a:t>.</a:t>
            </a:r>
          </a:p>
          <a:p>
            <a:r>
              <a:rPr lang="pt-BR" dirty="0"/>
              <a:t>CASANOVA, M.A.; CÂMARA, G.; DAVIS JR., C.A.; VINHAS, L. &amp; QUEIROZ, G.R. 2005. Banco de dados Geográfico. Ed. </a:t>
            </a:r>
            <a:r>
              <a:rPr lang="pt-BR" dirty="0" err="1"/>
              <a:t>MundoGeo</a:t>
            </a:r>
            <a:r>
              <a:rPr lang="pt-BR" dirty="0"/>
              <a:t>, Curitiba (Brasil), 506 </a:t>
            </a:r>
            <a:r>
              <a:rPr lang="pt-BR" dirty="0" smtClean="0"/>
              <a:t>p.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DATE, C. 1989. </a:t>
            </a:r>
            <a:r>
              <a:rPr lang="en-US" dirty="0" err="1" smtClean="0"/>
              <a:t>Guia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Padrão</a:t>
            </a:r>
            <a:r>
              <a:rPr lang="en-US" dirty="0" smtClean="0"/>
              <a:t> SQL. </a:t>
            </a:r>
            <a:r>
              <a:rPr lang="en-US" dirty="0" err="1" smtClean="0"/>
              <a:t>Editora</a:t>
            </a:r>
            <a:r>
              <a:rPr lang="en-US" dirty="0" smtClean="0"/>
              <a:t> Campus, Rio de Janeiro, 189p.</a:t>
            </a:r>
            <a:endParaRPr lang="pt-BR" dirty="0"/>
          </a:p>
          <a:p>
            <a:r>
              <a:rPr lang="en-US" dirty="0"/>
              <a:t>DATE, C. 2000. </a:t>
            </a:r>
            <a:r>
              <a:rPr lang="en-US" dirty="0" err="1"/>
              <a:t>Introdução</a:t>
            </a:r>
            <a:r>
              <a:rPr lang="en-US" dirty="0"/>
              <a:t> a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banco</a:t>
            </a:r>
            <a:r>
              <a:rPr lang="en-US" dirty="0"/>
              <a:t> de dados. </a:t>
            </a:r>
            <a:r>
              <a:rPr lang="en-US" dirty="0" err="1"/>
              <a:t>Editora</a:t>
            </a:r>
            <a:r>
              <a:rPr lang="en-US" dirty="0"/>
              <a:t> Campus, Rio de Janeiro (</a:t>
            </a:r>
            <a:r>
              <a:rPr lang="en-US" dirty="0" err="1"/>
              <a:t>Brasil</a:t>
            </a:r>
            <a:r>
              <a:rPr lang="en-US" dirty="0"/>
              <a:t>), 803 p. </a:t>
            </a:r>
            <a:endParaRPr lang="pt-BR" dirty="0"/>
          </a:p>
          <a:p>
            <a:r>
              <a:rPr lang="en-US" dirty="0"/>
              <a:t>MILLER, F. 2009. </a:t>
            </a:r>
            <a:r>
              <a:rPr lang="en-US" dirty="0" err="1"/>
              <a:t>Introdução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Gerência</a:t>
            </a:r>
            <a:r>
              <a:rPr lang="en-US" dirty="0"/>
              <a:t> de </a:t>
            </a:r>
            <a:r>
              <a:rPr lang="en-US" dirty="0" err="1"/>
              <a:t>Banco</a:t>
            </a:r>
            <a:r>
              <a:rPr lang="en-US" dirty="0"/>
              <a:t> de Dados - Manual de </a:t>
            </a:r>
            <a:r>
              <a:rPr lang="en-US" dirty="0" err="1"/>
              <a:t>Projeto</a:t>
            </a:r>
            <a:r>
              <a:rPr lang="en-US" dirty="0"/>
              <a:t>. </a:t>
            </a:r>
            <a:r>
              <a:rPr lang="en-US" dirty="0" err="1"/>
              <a:t>Editora</a:t>
            </a:r>
            <a:r>
              <a:rPr lang="en-US" dirty="0"/>
              <a:t> LTC, 228 p. </a:t>
            </a:r>
            <a:endParaRPr lang="pt-BR" dirty="0"/>
          </a:p>
          <a:p>
            <a:r>
              <a:rPr lang="en-US" dirty="0"/>
              <a:t>ROB, P. &amp; CORONEL, C. 2010.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Banco</a:t>
            </a:r>
            <a:r>
              <a:rPr lang="en-US" dirty="0"/>
              <a:t> de Dados - </a:t>
            </a:r>
            <a:r>
              <a:rPr lang="en-US" dirty="0" err="1"/>
              <a:t>Projeto</a:t>
            </a:r>
            <a:r>
              <a:rPr lang="en-US" dirty="0"/>
              <a:t>, </a:t>
            </a:r>
            <a:r>
              <a:rPr lang="en-US" dirty="0" err="1"/>
              <a:t>Implementação</a:t>
            </a:r>
            <a:r>
              <a:rPr lang="en-US" dirty="0"/>
              <a:t> a </a:t>
            </a:r>
            <a:r>
              <a:rPr lang="en-US" dirty="0" err="1"/>
              <a:t>Administração</a:t>
            </a:r>
            <a:r>
              <a:rPr lang="en-US" dirty="0"/>
              <a:t>. 8ª. Ed., </a:t>
            </a:r>
            <a:r>
              <a:rPr lang="en-US" dirty="0" err="1"/>
              <a:t>Editora</a:t>
            </a:r>
            <a:r>
              <a:rPr lang="en-US" dirty="0"/>
              <a:t> </a:t>
            </a:r>
            <a:r>
              <a:rPr lang="en-US" dirty="0" err="1"/>
              <a:t>Cengage</a:t>
            </a:r>
            <a:r>
              <a:rPr lang="en-US" dirty="0"/>
              <a:t> Learning, 744 p. </a:t>
            </a: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3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latin typeface="Century Schoolbook" charset="0"/>
              </a:rPr>
              <a:t>Próximos encontros</a:t>
            </a:r>
            <a:endParaRPr lang="pt-BR" cap="none" dirty="0">
              <a:latin typeface="Century Schoolbook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79600"/>
            <a:ext cx="8229600" cy="34417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Clr>
                <a:schemeClr val="tx1"/>
              </a:buClr>
              <a:buNone/>
            </a:pPr>
            <a:endParaRPr lang="pt-BR" dirty="0" smtClean="0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 smtClean="0">
                <a:latin typeface="Century Schoolbook" charset="0"/>
              </a:rPr>
              <a:t>Consultas espaciais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E</a:t>
            </a:r>
            <a:r>
              <a:rPr lang="pt-BR" dirty="0" smtClean="0">
                <a:latin typeface="Century Schoolbook" charset="0"/>
              </a:rPr>
              <a:t>xtens</a:t>
            </a:r>
            <a:r>
              <a:rPr lang="pt-BR" dirty="0" smtClean="0">
                <a:latin typeface="Century Schoolbook" charset="0"/>
              </a:rPr>
              <a:t>ões da Linguagem SQL 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 err="1" smtClean="0">
                <a:latin typeface="Century Schoolbook" charset="0"/>
              </a:rPr>
              <a:t>NoSql</a:t>
            </a:r>
            <a:r>
              <a:rPr lang="pt-BR" dirty="0" smtClean="0">
                <a:latin typeface="Century Schoolbook" charset="0"/>
              </a:rPr>
              <a:t> </a:t>
            </a:r>
            <a:r>
              <a:rPr lang="pt-BR" dirty="0" err="1" smtClean="0">
                <a:latin typeface="Century Schoolbook" charset="0"/>
              </a:rPr>
              <a:t>Databases</a:t>
            </a:r>
            <a:r>
              <a:rPr lang="pt-BR" dirty="0" smtClean="0">
                <a:latin typeface="Century Schoolbook" charset="0"/>
              </a:rPr>
              <a:t> e Big Data</a:t>
            </a:r>
            <a:endParaRPr lang="pt-BR" dirty="0">
              <a:latin typeface="Century Schoolbook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200" y="6248400"/>
            <a:ext cx="514068" cy="4385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11346" y="6310686"/>
            <a:ext cx="3545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CASANOVA, 2005. </a:t>
            </a:r>
            <a:r>
              <a:rPr lang="pl-PL" dirty="0" err="1" smtClean="0"/>
              <a:t>Cap</a:t>
            </a:r>
            <a:r>
              <a:rPr lang="pl-PL" dirty="0" err="1" smtClean="0"/>
              <a:t>ítulo</a:t>
            </a:r>
            <a:r>
              <a:rPr lang="pl-PL" dirty="0" smtClean="0"/>
              <a:t> 5(5.3)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93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/>
              <a:t>that's </a:t>
            </a:r>
            <a:r>
              <a:rPr lang="en-US" dirty="0"/>
              <a:t>all </a:t>
            </a:r>
            <a:r>
              <a:rPr lang="en-US" dirty="0" smtClean="0"/>
              <a:t>folks</a:t>
            </a:r>
            <a:r>
              <a:rPr lang="en-US" dirty="0" smtClean="0"/>
              <a:t>!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0408" y="2135632"/>
            <a:ext cx="3876292" cy="387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00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2" y="0"/>
            <a:ext cx="5741987" cy="1371600"/>
          </a:xfrm>
        </p:spPr>
        <p:txBody>
          <a:bodyPr/>
          <a:lstStyle/>
          <a:p>
            <a:pPr eaLnBrk="1" hangingPunct="1"/>
            <a:r>
              <a:rPr lang="pt-BR" cap="none" dirty="0">
                <a:latin typeface="Century Schoolbook" charset="0"/>
              </a:rPr>
              <a:t>INTRODUÇÃO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1"/>
            <a:ext cx="7467600" cy="2184400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O Modelo </a:t>
            </a:r>
            <a:r>
              <a:rPr lang="pt-BR" dirty="0"/>
              <a:t>Relacional prevê, desde sua concepção, a existência de uma linguagem baseada em caracteres que suporte a definição do esquema físico (tabelas, restrições, etc.), e sua manipulação (inserção, consulta, atualização e remoção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2" name="TextBox 1"/>
          <p:cNvSpPr txBox="1"/>
          <p:nvPr/>
        </p:nvSpPr>
        <p:spPr>
          <a:xfrm>
            <a:off x="1193800" y="4318000"/>
            <a:ext cx="652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err="1" smtClean="0"/>
              <a:t>Structured</a:t>
            </a:r>
            <a:r>
              <a:rPr lang="pt-BR" sz="4000" dirty="0" smtClean="0"/>
              <a:t>  Query </a:t>
            </a:r>
            <a:r>
              <a:rPr lang="pt-BR" sz="4000" dirty="0" err="1" smtClean="0"/>
              <a:t>Language</a:t>
            </a:r>
            <a:endParaRPr lang="pt-BR" sz="4000" dirty="0"/>
          </a:p>
          <a:p>
            <a:pPr algn="ctr"/>
            <a:r>
              <a:rPr lang="pt-BR" sz="4000" dirty="0" smtClean="0"/>
              <a:t>SQL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850977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2" y="0"/>
            <a:ext cx="5741987" cy="1371600"/>
          </a:xfrm>
        </p:spPr>
        <p:txBody>
          <a:bodyPr/>
          <a:lstStyle/>
          <a:p>
            <a:pPr eaLnBrk="1" hangingPunct="1"/>
            <a:r>
              <a:rPr lang="pt-BR" cap="none" dirty="0">
                <a:latin typeface="Century Schoolbook" charset="0"/>
              </a:rPr>
              <a:t>HISTÓRICO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7978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SEQUEL - </a:t>
            </a:r>
            <a:r>
              <a:rPr lang="pt-BR" i="1" u="sng" dirty="0" err="1">
                <a:latin typeface="Century Schoolbook" charset="0"/>
              </a:rPr>
              <a:t>S</a:t>
            </a:r>
            <a:r>
              <a:rPr lang="pt-BR" i="1" dirty="0" err="1">
                <a:latin typeface="Century Schoolbook" charset="0"/>
              </a:rPr>
              <a:t>tructured</a:t>
            </a:r>
            <a:r>
              <a:rPr lang="pt-BR" i="1" dirty="0">
                <a:latin typeface="Century Schoolbook" charset="0"/>
              </a:rPr>
              <a:t> </a:t>
            </a:r>
            <a:r>
              <a:rPr lang="pt-BR" i="1" u="sng" dirty="0" err="1">
                <a:latin typeface="Century Schoolbook" charset="0"/>
              </a:rPr>
              <a:t>E</a:t>
            </a:r>
            <a:r>
              <a:rPr lang="pt-BR" i="1" dirty="0" err="1">
                <a:latin typeface="Century Schoolbook" charset="0"/>
              </a:rPr>
              <a:t>nglish</a:t>
            </a:r>
            <a:r>
              <a:rPr lang="pt-BR" i="1" dirty="0">
                <a:latin typeface="Century Schoolbook" charset="0"/>
              </a:rPr>
              <a:t> </a:t>
            </a:r>
            <a:r>
              <a:rPr lang="pt-BR" i="1" u="sng" dirty="0" err="1">
                <a:latin typeface="Century Schoolbook" charset="0"/>
              </a:rPr>
              <a:t>QUE</a:t>
            </a:r>
            <a:r>
              <a:rPr lang="pt-BR" i="1" dirty="0" err="1">
                <a:latin typeface="Century Schoolbook" charset="0"/>
              </a:rPr>
              <a:t>ry</a:t>
            </a:r>
            <a:r>
              <a:rPr lang="pt-BR" i="1" dirty="0">
                <a:latin typeface="Century Schoolbook" charset="0"/>
              </a:rPr>
              <a:t> </a:t>
            </a:r>
            <a:r>
              <a:rPr lang="pt-BR" i="1" u="sng" dirty="0" err="1">
                <a:latin typeface="Century Schoolbook" charset="0"/>
              </a:rPr>
              <a:t>L</a:t>
            </a:r>
            <a:r>
              <a:rPr lang="pt-BR" i="1" dirty="0" err="1">
                <a:latin typeface="Century Schoolbook" charset="0"/>
              </a:rPr>
              <a:t>anguage</a:t>
            </a:r>
            <a:endParaRPr lang="pt-BR" i="1" dirty="0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endParaRPr lang="pt-BR" dirty="0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dirty="0">
                <a:latin typeface="Century Schoolbook" charset="0"/>
              </a:rPr>
              <a:t>Projetada e implementada no Centro de Pesquisa da IBM como interface de um banco de dados relacional experimental chamado System </a:t>
            </a:r>
            <a:r>
              <a:rPr lang="pt-BR" dirty="0" err="1">
                <a:latin typeface="Century Schoolbook" charset="0"/>
              </a:rPr>
              <a:t>R</a:t>
            </a:r>
            <a:endParaRPr lang="pt-BR" sz="900" dirty="0">
              <a:latin typeface="Century Schoolbook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200" y="6248400"/>
            <a:ext cx="514068" cy="438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1346" y="6310686"/>
            <a:ext cx="2701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DATE, C. 1989, </a:t>
            </a:r>
            <a:r>
              <a:rPr lang="pl-PL" dirty="0" err="1" smtClean="0"/>
              <a:t>Capítulo</a:t>
            </a:r>
            <a:r>
              <a:rPr lang="pl-PL" dirty="0" smtClean="0"/>
              <a:t>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45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cap="none">
                <a:latin typeface="Century Schoolbook" charset="0"/>
              </a:rPr>
              <a:t>HISTÓRICO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ANSI (</a:t>
            </a:r>
            <a:r>
              <a:rPr lang="pt-BR" i="1" u="sng">
                <a:latin typeface="Century Schoolbook" charset="0"/>
              </a:rPr>
              <a:t>A</a:t>
            </a:r>
            <a:r>
              <a:rPr lang="pt-BR" i="1">
                <a:latin typeface="Century Schoolbook" charset="0"/>
              </a:rPr>
              <a:t>merican </a:t>
            </a:r>
            <a:r>
              <a:rPr lang="pt-BR" i="1" u="sng">
                <a:latin typeface="Century Schoolbook" charset="0"/>
              </a:rPr>
              <a:t>N</a:t>
            </a:r>
            <a:r>
              <a:rPr lang="pt-BR" i="1">
                <a:latin typeface="Century Schoolbook" charset="0"/>
              </a:rPr>
              <a:t>ational </a:t>
            </a:r>
            <a:r>
              <a:rPr lang="pt-BR" i="1" u="sng">
                <a:latin typeface="Century Schoolbook" charset="0"/>
              </a:rPr>
              <a:t>S</a:t>
            </a:r>
            <a:r>
              <a:rPr lang="pt-BR" i="1">
                <a:latin typeface="Century Schoolbook" charset="0"/>
              </a:rPr>
              <a:t>tandards </a:t>
            </a:r>
            <a:r>
              <a:rPr lang="pt-BR" i="1" u="sng">
                <a:latin typeface="Century Schoolbook" charset="0"/>
              </a:rPr>
              <a:t>I</a:t>
            </a:r>
            <a:r>
              <a:rPr lang="pt-BR" i="1">
                <a:latin typeface="Century Schoolbook" charset="0"/>
              </a:rPr>
              <a:t>nstitute</a:t>
            </a:r>
            <a:r>
              <a:rPr lang="pt-BR">
                <a:latin typeface="Century Schoolbook" charset="0"/>
              </a:rPr>
              <a:t>) e a ISO (</a:t>
            </a:r>
            <a:r>
              <a:rPr lang="pt-BR" i="1" u="sng">
                <a:latin typeface="Century Schoolbook" charset="0"/>
              </a:rPr>
              <a:t>I</a:t>
            </a:r>
            <a:r>
              <a:rPr lang="pt-BR" i="1">
                <a:latin typeface="Century Schoolbook" charset="0"/>
              </a:rPr>
              <a:t>nternational </a:t>
            </a:r>
            <a:r>
              <a:rPr lang="pt-BR" i="1" u="sng">
                <a:latin typeface="Century Schoolbook" charset="0"/>
              </a:rPr>
              <a:t>S</a:t>
            </a:r>
            <a:r>
              <a:rPr lang="pt-BR" i="1">
                <a:latin typeface="Century Schoolbook" charset="0"/>
              </a:rPr>
              <a:t>tandards </a:t>
            </a:r>
            <a:r>
              <a:rPr lang="pt-BR" i="1" u="sng">
                <a:latin typeface="Century Schoolbook" charset="0"/>
              </a:rPr>
              <a:t>O</a:t>
            </a:r>
            <a:r>
              <a:rPr lang="pt-BR" i="1">
                <a:latin typeface="Century Schoolbook" charset="0"/>
              </a:rPr>
              <a:t>rganization</a:t>
            </a:r>
            <a:r>
              <a:rPr lang="pt-BR">
                <a:latin typeface="Century Schoolbook" charset="0"/>
              </a:rPr>
              <a:t>) juntaram esforços de pesquisa, originando a versão SQL96, ou SQL1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endParaRPr lang="pt-BR" i="1">
              <a:latin typeface="Century Schoolbook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SQL2, aprovada em 1992 (SQL92)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>
                <a:latin typeface="Century Schoolbook" charset="0"/>
              </a:rPr>
              <a:t>SQL3 aprovada em 1999 </a:t>
            </a:r>
            <a:endParaRPr lang="pt-BR" sz="9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20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03238"/>
            <a:ext cx="7313613" cy="1617662"/>
          </a:xfrm>
        </p:spPr>
        <p:txBody>
          <a:bodyPr/>
          <a:lstStyle/>
          <a:p>
            <a:pPr eaLnBrk="1" hangingPunct="1"/>
            <a:r>
              <a:rPr lang="pt-BR" cap="none" dirty="0">
                <a:latin typeface="Century Schoolbook" charset="0"/>
              </a:rPr>
              <a:t>SQL É MAIS DO QUE UMA LINGUAGEM DE CONSULTA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551113"/>
            <a:ext cx="8229600" cy="44656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Clr>
                <a:schemeClr val="tx1"/>
              </a:buClr>
              <a:buNone/>
            </a:pPr>
            <a:r>
              <a:rPr lang="pt-BR" sz="3200" b="1" dirty="0" smtClean="0">
                <a:latin typeface="Century Schoolbook" charset="0"/>
              </a:rPr>
              <a:t>Duas sub-linguagens: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3200" b="1" dirty="0" smtClean="0">
                <a:latin typeface="Century Schoolbook" charset="0"/>
              </a:rPr>
              <a:t>DDL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pt-BR" sz="3200" b="1" dirty="0" smtClean="0">
                <a:latin typeface="Century Schoolbook" charset="0"/>
              </a:rPr>
              <a:t>DML</a:t>
            </a:r>
            <a:endParaRPr lang="pt-PT" sz="3200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195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2715</TotalTime>
  <Words>3144</Words>
  <Application>Microsoft Macintosh PowerPoint</Application>
  <PresentationFormat>On-screen Show (4:3)</PresentationFormat>
  <Paragraphs>626</Paragraphs>
  <Slides>52</Slides>
  <Notes>37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4" baseType="lpstr">
      <vt:lpstr>Inkwell</vt:lpstr>
      <vt:lpstr>Worksheet</vt:lpstr>
      <vt:lpstr>PowerPoint Presentation</vt:lpstr>
      <vt:lpstr>Linguagens de manipulação de Bancos de Dados</vt:lpstr>
      <vt:lpstr>Roteiro</vt:lpstr>
      <vt:lpstr>Legendas</vt:lpstr>
      <vt:lpstr>Competências desejadas</vt:lpstr>
      <vt:lpstr>INTRODUÇÃO</vt:lpstr>
      <vt:lpstr>HISTÓRICO</vt:lpstr>
      <vt:lpstr>HISTÓRICO</vt:lpstr>
      <vt:lpstr>SQL É MAIS DO QUE UMA LINGUAGEM DE CONSULTA</vt:lpstr>
      <vt:lpstr>DDL (Data Definition Language) </vt:lpstr>
      <vt:lpstr>DML (Data Manipulation Language) </vt:lpstr>
      <vt:lpstr>Outros comandos da linguagem</vt:lpstr>
      <vt:lpstr>PowerPoint Presentation</vt:lpstr>
      <vt:lpstr>SQL E LINGUAGENS DE PROGRAMAÇÃO</vt:lpstr>
      <vt:lpstr>PowerPoint Presentation</vt:lpstr>
      <vt:lpstr>PowerPoint Presentation</vt:lpstr>
      <vt:lpstr>Modelo Relacional</vt:lpstr>
      <vt:lpstr>SQL como DDL </vt:lpstr>
      <vt:lpstr>CRIAÇÃO DO BANCO DE DADOS</vt:lpstr>
      <vt:lpstr>CRIAÇÃO DE TABELAS</vt:lpstr>
      <vt:lpstr>CRIAÇÃO DE TABELAS</vt:lpstr>
      <vt:lpstr>TIPOS PARA A DEFINIÇÃO DE COLUNAS</vt:lpstr>
      <vt:lpstr>RESTRIÇÕES E VALORES DEFAULT</vt:lpstr>
      <vt:lpstr>CRIAÇÃO DE TABELAS</vt:lpstr>
      <vt:lpstr>CRIAÇÃO DE TABELAS</vt:lpstr>
      <vt:lpstr>CRIAÇÃO DE TABELAS</vt:lpstr>
      <vt:lpstr>CRIAÇÃO DE TABELAS</vt:lpstr>
      <vt:lpstr>CRIAÇÃO DE TABELAS</vt:lpstr>
      <vt:lpstr>CRIAÇÃO DE TABELAS</vt:lpstr>
      <vt:lpstr>REMOÇÃO DE TABELAS</vt:lpstr>
      <vt:lpstr>ALTERAÇÃO DE TABELAS</vt:lpstr>
      <vt:lpstr>Integridade referencial</vt:lpstr>
      <vt:lpstr>Integridade referencial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CONSULTANDO DADOS EM TABELAS</vt:lpstr>
      <vt:lpstr>DML – ALTERANDO DADOS EM TABELAS</vt:lpstr>
      <vt:lpstr>DML – ALTERANDO DADOS EM TABELAS</vt:lpstr>
      <vt:lpstr>DML – ALTERANDO DADOS EM TABELAS</vt:lpstr>
      <vt:lpstr>“Tema de Casa”</vt:lpstr>
      <vt:lpstr>Bibliografia</vt:lpstr>
      <vt:lpstr>Próximos encontros</vt:lpstr>
      <vt:lpstr>“that's all folks!”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Grafos representação e aplicações</dc:title>
  <dc:creator>netto</dc:creator>
  <cp:lastModifiedBy>netto</cp:lastModifiedBy>
  <cp:revision>103</cp:revision>
  <dcterms:created xsi:type="dcterms:W3CDTF">2012-09-17T14:26:58Z</dcterms:created>
  <dcterms:modified xsi:type="dcterms:W3CDTF">2012-12-11T13:31:25Z</dcterms:modified>
</cp:coreProperties>
</file>